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67" r:id="rId4"/>
    <p:sldId id="259" r:id="rId5"/>
    <p:sldId id="260" r:id="rId6"/>
    <p:sldId id="261" r:id="rId7"/>
    <p:sldId id="263" r:id="rId8"/>
    <p:sldId id="268" r:id="rId9"/>
    <p:sldId id="264" r:id="rId10"/>
    <p:sldId id="265" r:id="rId11"/>
    <p:sldId id="266" r:id="rId12"/>
  </p:sldIdLst>
  <p:sldSz cx="9144000" cy="6858000" type="screen4x3"/>
  <p:notesSz cx="7102475" cy="12131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768" y="6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31ED7A7-1488-4FEB-8CBB-CCC17F4C60F4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0AAA874-8ECA-493E-B546-F07E5BDEA3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1ED7A7-1488-4FEB-8CBB-CCC17F4C60F4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AAA874-8ECA-493E-B546-F07E5BDEA3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1ED7A7-1488-4FEB-8CBB-CCC17F4C60F4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AAA874-8ECA-493E-B546-F07E5BDEA3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1ED7A7-1488-4FEB-8CBB-CCC17F4C60F4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AAA874-8ECA-493E-B546-F07E5BDEA3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1ED7A7-1488-4FEB-8CBB-CCC17F4C60F4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AAA874-8ECA-493E-B546-F07E5BDEA3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1ED7A7-1488-4FEB-8CBB-CCC17F4C60F4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AAA874-8ECA-493E-B546-F07E5BDEA3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1ED7A7-1488-4FEB-8CBB-CCC17F4C60F4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AAA874-8ECA-493E-B546-F07E5BDEA3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1ED7A7-1488-4FEB-8CBB-CCC17F4C60F4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AAA874-8ECA-493E-B546-F07E5BDEA3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1ED7A7-1488-4FEB-8CBB-CCC17F4C60F4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AAA874-8ECA-493E-B546-F07E5BDEA3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31ED7A7-1488-4FEB-8CBB-CCC17F4C60F4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AAA874-8ECA-493E-B546-F07E5BDEA3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31ED7A7-1488-4FEB-8CBB-CCC17F4C60F4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0AAA874-8ECA-493E-B546-F07E5BDEA3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31ED7A7-1488-4FEB-8CBB-CCC17F4C60F4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0AAA874-8ECA-493E-B546-F07E5BDEA3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867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INFLASI  SUMUT  AGUSTUS 2016</a:t>
            </a:r>
          </a:p>
          <a:p>
            <a:pPr marL="0" indent="0"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tekanan</a:t>
            </a:r>
            <a:r>
              <a:rPr lang="en-US" dirty="0" smtClean="0"/>
              <a:t> </a:t>
            </a:r>
            <a:r>
              <a:rPr lang="en-US" dirty="0" err="1" smtClean="0"/>
              <a:t>inflasi</a:t>
            </a:r>
            <a:r>
              <a:rPr lang="en-US" dirty="0" smtClean="0"/>
              <a:t> </a:t>
            </a:r>
            <a:r>
              <a:rPr lang="en-US" dirty="0" err="1" smtClean="0"/>
              <a:t>sebagian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mereda</a:t>
            </a:r>
            <a:r>
              <a:rPr lang="en-US" dirty="0" smtClean="0"/>
              <a:t>, </a:t>
            </a:r>
            <a:r>
              <a:rPr lang="en-US" dirty="0" err="1" smtClean="0"/>
              <a:t>inflasi</a:t>
            </a:r>
            <a:r>
              <a:rPr lang="en-US" dirty="0" smtClean="0"/>
              <a:t> Sumatera Utara </a:t>
            </a:r>
            <a:r>
              <a:rPr lang="en-US" dirty="0" err="1" smtClean="0"/>
              <a:t>justru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inflasi</a:t>
            </a:r>
            <a:r>
              <a:rPr lang="en-US" dirty="0" smtClean="0"/>
              <a:t> yang </a:t>
            </a:r>
            <a:r>
              <a:rPr lang="en-US" dirty="0" err="1" smtClean="0"/>
              <a:t>cukup</a:t>
            </a:r>
            <a:r>
              <a:rPr lang="en-US" dirty="0" smtClean="0"/>
              <a:t> </a:t>
            </a:r>
            <a:r>
              <a:rPr lang="en-US" dirty="0" err="1" smtClean="0"/>
              <a:t>tajam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inflasi</a:t>
            </a:r>
            <a:r>
              <a:rPr lang="en-US" dirty="0" smtClean="0"/>
              <a:t> </a:t>
            </a:r>
            <a:r>
              <a:rPr lang="en-US" dirty="0" err="1" smtClean="0"/>
              <a:t>tertinggi</a:t>
            </a:r>
            <a:r>
              <a:rPr lang="en-US" dirty="0" smtClean="0"/>
              <a:t> </a:t>
            </a:r>
            <a:r>
              <a:rPr lang="en-US" dirty="0" err="1" smtClean="0"/>
              <a:t>sejak</a:t>
            </a:r>
            <a:r>
              <a:rPr lang="en-US" dirty="0" smtClean="0"/>
              <a:t> 5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terakhir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bulan</a:t>
            </a:r>
            <a:r>
              <a:rPr lang="en-US" dirty="0" smtClean="0"/>
              <a:t> </a:t>
            </a:r>
            <a:r>
              <a:rPr lang="en-US" dirty="0" err="1" smtClean="0"/>
              <a:t>Agustus</a:t>
            </a:r>
            <a:r>
              <a:rPr lang="en-US" dirty="0" smtClean="0"/>
              <a:t> 2016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inflasi</a:t>
            </a:r>
            <a:r>
              <a:rPr lang="en-US" dirty="0" smtClean="0"/>
              <a:t> Sumatera Utara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bulanan</a:t>
            </a:r>
            <a:r>
              <a:rPr lang="en-US" dirty="0" smtClean="0"/>
              <a:t> (month to month) </a:t>
            </a:r>
            <a:r>
              <a:rPr lang="en-US" dirty="0" err="1" smtClean="0"/>
              <a:t>sebesar</a:t>
            </a:r>
            <a:r>
              <a:rPr lang="en-US" dirty="0" smtClean="0"/>
              <a:t> 0,74 </a:t>
            </a:r>
            <a:r>
              <a:rPr lang="en-US" dirty="0" err="1" smtClean="0"/>
              <a:t>persen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deflasi</a:t>
            </a:r>
            <a:r>
              <a:rPr lang="en-US" dirty="0" smtClean="0"/>
              <a:t> </a:t>
            </a:r>
            <a:r>
              <a:rPr lang="en-US" dirty="0" err="1" smtClean="0"/>
              <a:t>sebesar</a:t>
            </a:r>
            <a:r>
              <a:rPr lang="en-US" dirty="0" smtClean="0"/>
              <a:t> 0,02 </a:t>
            </a:r>
            <a:r>
              <a:rPr lang="en-US" dirty="0" err="1" smtClean="0"/>
              <a:t>persen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Tingginya</a:t>
            </a:r>
            <a:r>
              <a:rPr lang="en-US" dirty="0" smtClean="0"/>
              <a:t> </a:t>
            </a:r>
            <a:r>
              <a:rPr lang="en-US" dirty="0" err="1" smtClean="0"/>
              <a:t>inflasi</a:t>
            </a:r>
            <a:r>
              <a:rPr lang="en-US" dirty="0" smtClean="0"/>
              <a:t> Sumatera Utara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Bulan</a:t>
            </a:r>
            <a:r>
              <a:rPr lang="en-US" dirty="0" smtClean="0"/>
              <a:t> </a:t>
            </a:r>
            <a:r>
              <a:rPr lang="en-US" dirty="0" err="1" smtClean="0"/>
              <a:t>Agustus</a:t>
            </a:r>
            <a:r>
              <a:rPr lang="en-US" dirty="0" smtClean="0"/>
              <a:t> 2016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dipengaruhi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naiknya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komoditas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: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40491"/>
          </a:xfrm>
        </p:spPr>
        <p:txBody>
          <a:bodyPr>
            <a:normAutofit fontScale="70000" lnSpcReduction="20000"/>
          </a:bodyPr>
          <a:lstStyle/>
          <a:p>
            <a:pPr marL="624078" indent="-514350" algn="just">
              <a:buFont typeface="+mj-lt"/>
              <a:buAutoNum type="arabicPeriod"/>
            </a:pPr>
            <a:r>
              <a:rPr lang="en-US" sz="3000" dirty="0" err="1" smtClean="0"/>
              <a:t>Adanya</a:t>
            </a:r>
            <a:r>
              <a:rPr lang="en-US" sz="3000" dirty="0" smtClean="0"/>
              <a:t> </a:t>
            </a:r>
            <a:r>
              <a:rPr lang="en-US" sz="3000" dirty="0" err="1" smtClean="0"/>
              <a:t>kekeringan</a:t>
            </a:r>
            <a:r>
              <a:rPr lang="en-US" sz="3000" dirty="0" smtClean="0"/>
              <a:t> </a:t>
            </a:r>
            <a:r>
              <a:rPr lang="en-US" sz="3000" dirty="0" err="1" smtClean="0"/>
              <a:t>di</a:t>
            </a:r>
            <a:r>
              <a:rPr lang="en-US" sz="3000" dirty="0" smtClean="0"/>
              <a:t> </a:t>
            </a:r>
            <a:r>
              <a:rPr lang="en-US" sz="3000" dirty="0" err="1" smtClean="0"/>
              <a:t>beberapa</a:t>
            </a:r>
            <a:r>
              <a:rPr lang="en-US" sz="3000" dirty="0" smtClean="0"/>
              <a:t> </a:t>
            </a:r>
            <a:r>
              <a:rPr lang="en-US" sz="3000" dirty="0" err="1" smtClean="0"/>
              <a:t>kota</a:t>
            </a:r>
            <a:r>
              <a:rPr lang="en-US" sz="3000" dirty="0" smtClean="0"/>
              <a:t>/</a:t>
            </a:r>
            <a:r>
              <a:rPr lang="en-US" sz="3000" dirty="0" err="1" smtClean="0"/>
              <a:t>kabupaten</a:t>
            </a:r>
            <a:r>
              <a:rPr lang="en-US" sz="3000" dirty="0" smtClean="0"/>
              <a:t> </a:t>
            </a:r>
            <a:r>
              <a:rPr lang="en-US" sz="3000" dirty="0" err="1" smtClean="0"/>
              <a:t>di</a:t>
            </a:r>
            <a:r>
              <a:rPr lang="en-US" sz="3000" dirty="0" smtClean="0"/>
              <a:t> Sumatera Utara </a:t>
            </a:r>
            <a:r>
              <a:rPr lang="en-US" sz="3000" dirty="0" err="1" smtClean="0"/>
              <a:t>pada</a:t>
            </a:r>
            <a:r>
              <a:rPr lang="en-US" sz="3000" dirty="0" smtClean="0"/>
              <a:t> April 2016 </a:t>
            </a:r>
            <a:r>
              <a:rPr lang="en-US" sz="3000" dirty="0" err="1" smtClean="0"/>
              <a:t>menyebabkan</a:t>
            </a:r>
            <a:r>
              <a:rPr lang="en-US" sz="3000" dirty="0" smtClean="0"/>
              <a:t> </a:t>
            </a:r>
            <a:r>
              <a:rPr lang="en-US" sz="3000" dirty="0" err="1" smtClean="0"/>
              <a:t>adanya</a:t>
            </a:r>
            <a:r>
              <a:rPr lang="en-US" sz="3000" dirty="0" smtClean="0"/>
              <a:t> </a:t>
            </a:r>
            <a:r>
              <a:rPr lang="en-US" sz="3000" dirty="0" err="1" smtClean="0"/>
              <a:t>pergeseran</a:t>
            </a:r>
            <a:r>
              <a:rPr lang="en-US" sz="3000" dirty="0" smtClean="0"/>
              <a:t> </a:t>
            </a:r>
            <a:r>
              <a:rPr lang="en-US" sz="3000" dirty="0" err="1" smtClean="0"/>
              <a:t>masa</a:t>
            </a:r>
            <a:r>
              <a:rPr lang="en-US" sz="3000" dirty="0" smtClean="0"/>
              <a:t> </a:t>
            </a:r>
            <a:r>
              <a:rPr lang="en-US" sz="3000" dirty="0" err="1" smtClean="0"/>
              <a:t>tanam</a:t>
            </a:r>
            <a:r>
              <a:rPr lang="en-US" sz="3000" dirty="0" smtClean="0"/>
              <a:t> </a:t>
            </a:r>
            <a:r>
              <a:rPr lang="en-US" sz="3000" dirty="0" err="1" smtClean="0"/>
              <a:t>pajale</a:t>
            </a:r>
            <a:r>
              <a:rPr lang="en-US" sz="3000" dirty="0" smtClean="0"/>
              <a:t> (</a:t>
            </a:r>
            <a:r>
              <a:rPr lang="en-US" sz="3000" dirty="0" err="1" smtClean="0"/>
              <a:t>padi</a:t>
            </a:r>
            <a:r>
              <a:rPr lang="en-US" sz="3000" dirty="0" smtClean="0"/>
              <a:t>, </a:t>
            </a:r>
            <a:r>
              <a:rPr lang="en-US" sz="3000" dirty="0" err="1" smtClean="0"/>
              <a:t>jagung</a:t>
            </a:r>
            <a:r>
              <a:rPr lang="en-US" sz="3000" dirty="0" smtClean="0"/>
              <a:t>, </a:t>
            </a:r>
            <a:r>
              <a:rPr lang="en-US" sz="3000" dirty="0" err="1" smtClean="0"/>
              <a:t>kedelai</a:t>
            </a:r>
            <a:r>
              <a:rPr lang="en-US" sz="3000" dirty="0" smtClean="0"/>
              <a:t>) </a:t>
            </a:r>
            <a:r>
              <a:rPr lang="en-US" sz="3000" dirty="0" err="1" smtClean="0"/>
              <a:t>dan</a:t>
            </a:r>
            <a:r>
              <a:rPr lang="en-US" sz="3000" dirty="0" smtClean="0"/>
              <a:t> </a:t>
            </a:r>
            <a:r>
              <a:rPr lang="en-US" sz="3000" dirty="0" err="1" smtClean="0"/>
              <a:t>dikhawatirkan</a:t>
            </a:r>
            <a:r>
              <a:rPr lang="en-US" sz="3000" dirty="0" smtClean="0"/>
              <a:t> </a:t>
            </a:r>
            <a:r>
              <a:rPr lang="en-US" sz="3000" dirty="0" err="1" smtClean="0"/>
              <a:t>mengganggu</a:t>
            </a:r>
            <a:r>
              <a:rPr lang="en-US" sz="3000" dirty="0" smtClean="0"/>
              <a:t> </a:t>
            </a:r>
            <a:r>
              <a:rPr lang="en-US" sz="3000" dirty="0" err="1" smtClean="0"/>
              <a:t>pasokan</a:t>
            </a:r>
            <a:r>
              <a:rPr lang="en-US" sz="3000" dirty="0" smtClean="0"/>
              <a:t> </a:t>
            </a:r>
            <a:r>
              <a:rPr lang="en-US" sz="3000" dirty="0" err="1" smtClean="0"/>
              <a:t>padi</a:t>
            </a:r>
            <a:r>
              <a:rPr lang="en-US" sz="3000" dirty="0" smtClean="0"/>
              <a:t> </a:t>
            </a:r>
            <a:r>
              <a:rPr lang="en-US" sz="3000" dirty="0" err="1" smtClean="0"/>
              <a:t>sehingga</a:t>
            </a:r>
            <a:r>
              <a:rPr lang="en-US" sz="3000" dirty="0" smtClean="0"/>
              <a:t> </a:t>
            </a:r>
            <a:r>
              <a:rPr lang="en-US" sz="3000" dirty="0" err="1" smtClean="0"/>
              <a:t>mendorong</a:t>
            </a:r>
            <a:r>
              <a:rPr lang="en-US" sz="3000" dirty="0" smtClean="0"/>
              <a:t> </a:t>
            </a:r>
            <a:r>
              <a:rPr lang="en-US" sz="3000" dirty="0" err="1" smtClean="0"/>
              <a:t>adanya</a:t>
            </a:r>
            <a:r>
              <a:rPr lang="en-US" sz="3000" dirty="0" smtClean="0"/>
              <a:t> </a:t>
            </a:r>
            <a:r>
              <a:rPr lang="en-US" sz="3000" dirty="0" err="1" smtClean="0"/>
              <a:t>inflasi</a:t>
            </a:r>
            <a:r>
              <a:rPr lang="en-US" sz="3000" dirty="0" smtClean="0"/>
              <a:t> </a:t>
            </a:r>
            <a:r>
              <a:rPr lang="en-US" sz="3000" dirty="0" err="1" smtClean="0"/>
              <a:t>pada</a:t>
            </a:r>
            <a:r>
              <a:rPr lang="en-US" sz="3000" dirty="0" smtClean="0"/>
              <a:t> semester II 2016.</a:t>
            </a:r>
          </a:p>
          <a:p>
            <a:pPr marL="624078" indent="-514350" algn="just">
              <a:buFont typeface="+mj-lt"/>
              <a:buAutoNum type="arabicPeriod"/>
            </a:pPr>
            <a:endParaRPr lang="en-US" sz="900" dirty="0" smtClean="0"/>
          </a:p>
          <a:p>
            <a:pPr marL="624078" indent="-514350" algn="just">
              <a:buFont typeface="+mj-lt"/>
              <a:buAutoNum type="arabicPeriod"/>
            </a:pPr>
            <a:r>
              <a:rPr lang="en-US" sz="3000" dirty="0" err="1" smtClean="0"/>
              <a:t>Masih</a:t>
            </a:r>
            <a:r>
              <a:rPr lang="en-US" sz="3000" dirty="0" smtClean="0"/>
              <a:t> </a:t>
            </a:r>
            <a:r>
              <a:rPr lang="en-US" sz="3000" dirty="0" err="1" smtClean="0"/>
              <a:t>berlangsungnya</a:t>
            </a:r>
            <a:r>
              <a:rPr lang="en-US" sz="3000" dirty="0" smtClean="0"/>
              <a:t> </a:t>
            </a:r>
            <a:r>
              <a:rPr lang="en-US" sz="3000" dirty="0" err="1" smtClean="0"/>
              <a:t>kebijakan</a:t>
            </a:r>
            <a:r>
              <a:rPr lang="en-US" sz="3000" dirty="0" smtClean="0"/>
              <a:t> </a:t>
            </a:r>
            <a:r>
              <a:rPr lang="en-US" sz="3000" dirty="0" err="1" smtClean="0"/>
              <a:t>pengalihan</a:t>
            </a:r>
            <a:r>
              <a:rPr lang="en-US" sz="3000" dirty="0" smtClean="0"/>
              <a:t> </a:t>
            </a:r>
            <a:r>
              <a:rPr lang="en-US" sz="3000" dirty="0" err="1" smtClean="0"/>
              <a:t>pelanggan</a:t>
            </a:r>
            <a:r>
              <a:rPr lang="en-US" sz="3000" dirty="0" smtClean="0"/>
              <a:t> </a:t>
            </a:r>
            <a:r>
              <a:rPr lang="en-US" sz="3000" dirty="0" err="1" smtClean="0"/>
              <a:t>listrik</a:t>
            </a:r>
            <a:r>
              <a:rPr lang="en-US" sz="3000" dirty="0" smtClean="0"/>
              <a:t> </a:t>
            </a:r>
            <a:r>
              <a:rPr lang="en-US" sz="3000" dirty="0" err="1" smtClean="0"/>
              <a:t>rumah</a:t>
            </a:r>
            <a:r>
              <a:rPr lang="en-US" sz="3000" dirty="0" smtClean="0"/>
              <a:t> </a:t>
            </a:r>
            <a:r>
              <a:rPr lang="en-US" sz="3000" dirty="0" err="1" smtClean="0"/>
              <a:t>tangga</a:t>
            </a:r>
            <a:r>
              <a:rPr lang="en-US" sz="3000" dirty="0" smtClean="0"/>
              <a:t> </a:t>
            </a:r>
            <a:r>
              <a:rPr lang="en-US" sz="3000" dirty="0" err="1" smtClean="0"/>
              <a:t>dengan</a:t>
            </a:r>
            <a:r>
              <a:rPr lang="en-US" sz="3000" dirty="0" smtClean="0"/>
              <a:t> </a:t>
            </a:r>
            <a:r>
              <a:rPr lang="en-US" sz="3000" dirty="0" err="1" smtClean="0"/>
              <a:t>daya</a:t>
            </a:r>
            <a:r>
              <a:rPr lang="en-US" sz="3000" dirty="0" smtClean="0"/>
              <a:t> 900VA (</a:t>
            </a:r>
            <a:r>
              <a:rPr lang="en-US" sz="3000" dirty="0" err="1" smtClean="0"/>
              <a:t>listrik</a:t>
            </a:r>
            <a:r>
              <a:rPr lang="en-US" sz="3000" dirty="0" smtClean="0"/>
              <a:t> </a:t>
            </a:r>
            <a:r>
              <a:rPr lang="en-US" sz="3000" dirty="0" err="1" smtClean="0"/>
              <a:t>bersubsidi</a:t>
            </a:r>
            <a:r>
              <a:rPr lang="en-US" sz="3000" dirty="0" smtClean="0"/>
              <a:t> ) </a:t>
            </a:r>
            <a:r>
              <a:rPr lang="en-US" sz="3000" dirty="0" err="1" smtClean="0"/>
              <a:t>ke</a:t>
            </a:r>
            <a:r>
              <a:rPr lang="en-US" sz="3000" dirty="0" smtClean="0"/>
              <a:t> </a:t>
            </a:r>
            <a:r>
              <a:rPr lang="en-US" sz="3000" dirty="0" err="1" smtClean="0"/>
              <a:t>daya</a:t>
            </a:r>
            <a:r>
              <a:rPr lang="en-US" sz="3000" dirty="0" smtClean="0"/>
              <a:t> 1300 VA (</a:t>
            </a:r>
            <a:r>
              <a:rPr lang="en-US" sz="3000" dirty="0" err="1" smtClean="0"/>
              <a:t>listrik</a:t>
            </a:r>
            <a:r>
              <a:rPr lang="en-US" sz="3000" dirty="0" smtClean="0"/>
              <a:t> non </a:t>
            </a:r>
            <a:r>
              <a:rPr lang="en-US" sz="3000" dirty="0" err="1" smtClean="0"/>
              <a:t>subsidi</a:t>
            </a:r>
            <a:r>
              <a:rPr lang="en-US" sz="3000" dirty="0" smtClean="0"/>
              <a:t>) </a:t>
            </a:r>
            <a:r>
              <a:rPr lang="en-US" sz="3000" dirty="0" err="1" smtClean="0"/>
              <a:t>serta</a:t>
            </a:r>
            <a:r>
              <a:rPr lang="en-US" sz="3000" dirty="0" smtClean="0"/>
              <a:t> </a:t>
            </a:r>
            <a:r>
              <a:rPr lang="en-US" sz="3000" dirty="0" err="1" smtClean="0"/>
              <a:t>kenaikan</a:t>
            </a:r>
            <a:r>
              <a:rPr lang="en-US" sz="3000" dirty="0" smtClean="0"/>
              <a:t> </a:t>
            </a:r>
            <a:r>
              <a:rPr lang="en-US" sz="3000" dirty="0" err="1" smtClean="0"/>
              <a:t>tarif</a:t>
            </a:r>
            <a:r>
              <a:rPr lang="en-US" sz="3000" dirty="0" smtClean="0"/>
              <a:t> </a:t>
            </a:r>
            <a:r>
              <a:rPr lang="en-US" sz="3000" dirty="0" err="1" smtClean="0"/>
              <a:t>listrik</a:t>
            </a:r>
            <a:r>
              <a:rPr lang="en-US" sz="3000" dirty="0" smtClean="0"/>
              <a:t> </a:t>
            </a:r>
            <a:r>
              <a:rPr lang="en-US" sz="3000" dirty="0" err="1" smtClean="0"/>
              <a:t>seiring</a:t>
            </a:r>
            <a:r>
              <a:rPr lang="en-US" sz="3000" dirty="0" smtClean="0"/>
              <a:t> </a:t>
            </a:r>
            <a:r>
              <a:rPr lang="en-US" sz="3000" dirty="0" err="1" smtClean="0"/>
              <a:t>dengan</a:t>
            </a:r>
            <a:r>
              <a:rPr lang="en-US" sz="3000" dirty="0" smtClean="0"/>
              <a:t> </a:t>
            </a:r>
            <a:r>
              <a:rPr lang="en-US" sz="3000" dirty="0" err="1" smtClean="0"/>
              <a:t>perbaikan</a:t>
            </a:r>
            <a:r>
              <a:rPr lang="en-US" sz="3000" dirty="0" smtClean="0"/>
              <a:t> </a:t>
            </a:r>
            <a:r>
              <a:rPr lang="en-US" sz="3000" dirty="0" err="1" smtClean="0"/>
              <a:t>harga</a:t>
            </a:r>
            <a:r>
              <a:rPr lang="en-US" sz="3000" dirty="0" smtClean="0"/>
              <a:t> </a:t>
            </a:r>
            <a:r>
              <a:rPr lang="en-US" sz="3000" dirty="0" err="1" smtClean="0"/>
              <a:t>minyak</a:t>
            </a:r>
            <a:r>
              <a:rPr lang="en-US" sz="3000" dirty="0" smtClean="0"/>
              <a:t> </a:t>
            </a:r>
            <a:r>
              <a:rPr lang="en-US" sz="3000" dirty="0" err="1" smtClean="0"/>
              <a:t>dunia</a:t>
            </a:r>
            <a:r>
              <a:rPr lang="en-US" sz="3000" dirty="0" smtClean="0"/>
              <a:t> </a:t>
            </a:r>
            <a:r>
              <a:rPr lang="en-US" sz="3000" dirty="0" err="1" smtClean="0"/>
              <a:t>ini</a:t>
            </a:r>
            <a:r>
              <a:rPr lang="en-US" sz="3000" dirty="0" smtClean="0"/>
              <a:t> </a:t>
            </a:r>
            <a:r>
              <a:rPr lang="en-US" sz="3000" dirty="0" err="1" smtClean="0"/>
              <a:t>juga</a:t>
            </a:r>
            <a:r>
              <a:rPr lang="en-US" sz="3000" dirty="0" smtClean="0"/>
              <a:t> </a:t>
            </a:r>
            <a:r>
              <a:rPr lang="en-US" sz="3000" dirty="0" err="1" smtClean="0"/>
              <a:t>menimbulkan</a:t>
            </a:r>
            <a:r>
              <a:rPr lang="en-US" sz="3000" dirty="0" smtClean="0"/>
              <a:t> </a:t>
            </a:r>
            <a:r>
              <a:rPr lang="en-US" sz="3000" dirty="0" err="1" smtClean="0"/>
              <a:t>risiko</a:t>
            </a:r>
            <a:r>
              <a:rPr lang="en-US" sz="3000" dirty="0" smtClean="0"/>
              <a:t> </a:t>
            </a:r>
            <a:r>
              <a:rPr lang="en-US" sz="3000" dirty="0" err="1" smtClean="0"/>
              <a:t>adanya</a:t>
            </a:r>
            <a:r>
              <a:rPr lang="en-US" sz="3000" dirty="0" smtClean="0"/>
              <a:t> </a:t>
            </a:r>
            <a:r>
              <a:rPr lang="en-US" sz="3000" dirty="0" err="1" smtClean="0"/>
              <a:t>penyesuaian</a:t>
            </a:r>
            <a:r>
              <a:rPr lang="en-US" sz="3000" dirty="0" smtClean="0"/>
              <a:t> </a:t>
            </a:r>
            <a:r>
              <a:rPr lang="en-US" sz="3000" dirty="0" err="1" smtClean="0"/>
              <a:t>kembali</a:t>
            </a:r>
            <a:r>
              <a:rPr lang="en-US" sz="3000" dirty="0" smtClean="0"/>
              <a:t> </a:t>
            </a:r>
            <a:r>
              <a:rPr lang="en-US" sz="3000" dirty="0" err="1" smtClean="0"/>
              <a:t>tarif</a:t>
            </a:r>
            <a:r>
              <a:rPr lang="en-US" sz="3000" dirty="0" smtClean="0"/>
              <a:t> BBM </a:t>
            </a:r>
            <a:r>
              <a:rPr lang="en-US" sz="3000" dirty="0" err="1" smtClean="0"/>
              <a:t>di</a:t>
            </a:r>
            <a:r>
              <a:rPr lang="en-US" sz="3000" dirty="0" smtClean="0"/>
              <a:t> </a:t>
            </a:r>
            <a:r>
              <a:rPr lang="en-US" sz="3000" dirty="0" err="1" smtClean="0"/>
              <a:t>periode</a:t>
            </a:r>
            <a:r>
              <a:rPr lang="en-US" sz="3000" dirty="0" smtClean="0"/>
              <a:t> </a:t>
            </a:r>
            <a:r>
              <a:rPr lang="en-US" sz="3000" dirty="0" err="1" smtClean="0"/>
              <a:t>mendatang</a:t>
            </a:r>
            <a:r>
              <a:rPr lang="en-US" sz="3000" dirty="0" smtClean="0"/>
              <a:t>.</a:t>
            </a:r>
          </a:p>
          <a:p>
            <a:pPr marL="624078" indent="-514350" algn="just">
              <a:buFont typeface="+mj-lt"/>
              <a:buAutoNum type="arabicPeriod"/>
            </a:pPr>
            <a:endParaRPr lang="en-US" sz="900" dirty="0" smtClean="0"/>
          </a:p>
          <a:p>
            <a:pPr marL="624078" indent="-514350" algn="just">
              <a:buFont typeface="+mj-lt"/>
              <a:buAutoNum type="arabicPeriod"/>
            </a:pPr>
            <a:r>
              <a:rPr lang="en-US" sz="3000" dirty="0" err="1" smtClean="0"/>
              <a:t>Lebh</a:t>
            </a:r>
            <a:r>
              <a:rPr lang="en-US" sz="3000" dirty="0" smtClean="0"/>
              <a:t> </a:t>
            </a:r>
            <a:r>
              <a:rPr lang="en-US" sz="3000" dirty="0" err="1" smtClean="0"/>
              <a:t>lanjut</a:t>
            </a:r>
            <a:r>
              <a:rPr lang="en-US" sz="3000" dirty="0" smtClean="0"/>
              <a:t>, </a:t>
            </a:r>
            <a:r>
              <a:rPr lang="en-US" sz="3000" dirty="0" err="1" smtClean="0"/>
              <a:t>perbaikan</a:t>
            </a:r>
            <a:r>
              <a:rPr lang="en-US" sz="3000" dirty="0" smtClean="0"/>
              <a:t> </a:t>
            </a:r>
            <a:r>
              <a:rPr lang="en-US" sz="3000" dirty="0" err="1" smtClean="0"/>
              <a:t>harga</a:t>
            </a:r>
            <a:r>
              <a:rPr lang="en-US" sz="3000" dirty="0" smtClean="0"/>
              <a:t> </a:t>
            </a:r>
            <a:r>
              <a:rPr lang="en-US" sz="3000" dirty="0" err="1" smtClean="0"/>
              <a:t>minyak</a:t>
            </a:r>
            <a:r>
              <a:rPr lang="en-US" sz="3000" dirty="0" smtClean="0"/>
              <a:t> </a:t>
            </a:r>
            <a:r>
              <a:rPr lang="en-US" sz="3000" dirty="0" err="1" smtClean="0"/>
              <a:t>dunia</a:t>
            </a:r>
            <a:r>
              <a:rPr lang="en-US" sz="3000" dirty="0" smtClean="0"/>
              <a:t> </a:t>
            </a:r>
            <a:r>
              <a:rPr lang="en-US" sz="3000" dirty="0" err="1" smtClean="0"/>
              <a:t>juga</a:t>
            </a:r>
            <a:r>
              <a:rPr lang="en-US" sz="3000" dirty="0" smtClean="0"/>
              <a:t> </a:t>
            </a:r>
            <a:r>
              <a:rPr lang="en-US" sz="3000" dirty="0" err="1" smtClean="0"/>
              <a:t>turut</a:t>
            </a:r>
            <a:r>
              <a:rPr lang="en-US" sz="3000" dirty="0" smtClean="0"/>
              <a:t> </a:t>
            </a:r>
            <a:r>
              <a:rPr lang="en-US" sz="3000" dirty="0" err="1" smtClean="0"/>
              <a:t>berpengaruh</a:t>
            </a:r>
            <a:r>
              <a:rPr lang="en-US" sz="3000" dirty="0" smtClean="0"/>
              <a:t> </a:t>
            </a:r>
            <a:r>
              <a:rPr lang="en-US" sz="3000" dirty="0" err="1" smtClean="0"/>
              <a:t>positif</a:t>
            </a:r>
            <a:r>
              <a:rPr lang="en-US" sz="3000" dirty="0" smtClean="0"/>
              <a:t> </a:t>
            </a:r>
            <a:r>
              <a:rPr lang="en-US" sz="3000" dirty="0" err="1" smtClean="0"/>
              <a:t>pada</a:t>
            </a:r>
            <a:r>
              <a:rPr lang="en-US" sz="3000" dirty="0" smtClean="0"/>
              <a:t> </a:t>
            </a:r>
            <a:r>
              <a:rPr lang="en-US" sz="3000" dirty="0" err="1" smtClean="0"/>
              <a:t>perbaikan</a:t>
            </a:r>
            <a:r>
              <a:rPr lang="en-US" sz="3000" dirty="0" smtClean="0"/>
              <a:t> </a:t>
            </a:r>
            <a:r>
              <a:rPr lang="en-US" sz="3000" dirty="0" err="1" smtClean="0"/>
              <a:t>harga</a:t>
            </a:r>
            <a:r>
              <a:rPr lang="en-US" sz="3000" dirty="0" smtClean="0"/>
              <a:t> </a:t>
            </a:r>
            <a:r>
              <a:rPr lang="en-US" sz="3000" dirty="0" err="1" smtClean="0"/>
              <a:t>komoditas</a:t>
            </a:r>
            <a:r>
              <a:rPr lang="en-US" sz="3000" dirty="0" smtClean="0"/>
              <a:t> </a:t>
            </a:r>
            <a:r>
              <a:rPr lang="en-US" sz="3000" dirty="0" err="1" smtClean="0"/>
              <a:t>perkebunan</a:t>
            </a:r>
            <a:r>
              <a:rPr lang="en-US" sz="3000" dirty="0" smtClean="0"/>
              <a:t>. </a:t>
            </a:r>
            <a:r>
              <a:rPr lang="en-US" sz="3000" dirty="0" err="1" smtClean="0"/>
              <a:t>Dengan</a:t>
            </a:r>
            <a:r>
              <a:rPr lang="en-US" sz="3000" dirty="0" smtClean="0"/>
              <a:t> </a:t>
            </a:r>
            <a:r>
              <a:rPr lang="en-US" sz="3000" dirty="0" err="1" smtClean="0"/>
              <a:t>demikian</a:t>
            </a:r>
            <a:r>
              <a:rPr lang="en-US" sz="3000" dirty="0" smtClean="0"/>
              <a:t>, </a:t>
            </a:r>
            <a:r>
              <a:rPr lang="en-US" sz="3000" dirty="0" err="1" smtClean="0"/>
              <a:t>daya</a:t>
            </a:r>
            <a:r>
              <a:rPr lang="en-US" sz="3000" dirty="0" smtClean="0"/>
              <a:t> </a:t>
            </a:r>
            <a:r>
              <a:rPr lang="en-US" sz="3000" dirty="0" err="1" smtClean="0"/>
              <a:t>beli</a:t>
            </a:r>
            <a:r>
              <a:rPr lang="en-US" sz="3000" dirty="0" smtClean="0"/>
              <a:t> </a:t>
            </a:r>
            <a:r>
              <a:rPr lang="en-US" sz="3000" dirty="0" err="1" smtClean="0"/>
              <a:t>masyarakat</a:t>
            </a:r>
            <a:r>
              <a:rPr lang="en-US" sz="3000" dirty="0" smtClean="0"/>
              <a:t> </a:t>
            </a:r>
            <a:r>
              <a:rPr lang="en-US" sz="3000" dirty="0" err="1" smtClean="0"/>
              <a:t>diperkirakan</a:t>
            </a:r>
            <a:r>
              <a:rPr lang="en-US" sz="3000" dirty="0" smtClean="0"/>
              <a:t> </a:t>
            </a:r>
            <a:r>
              <a:rPr lang="en-US" sz="3000" dirty="0" err="1" smtClean="0"/>
              <a:t>masih</a:t>
            </a:r>
            <a:r>
              <a:rPr lang="en-US" sz="3000" dirty="0" smtClean="0"/>
              <a:t> </a:t>
            </a:r>
            <a:r>
              <a:rPr lang="en-US" sz="3000" dirty="0" err="1" smtClean="0"/>
              <a:t>membaik</a:t>
            </a:r>
            <a:r>
              <a:rPr lang="en-US" sz="3000" dirty="0" smtClean="0"/>
              <a:t> </a:t>
            </a:r>
            <a:r>
              <a:rPr lang="en-US" sz="3000" dirty="0" err="1" smtClean="0"/>
              <a:t>sehingga</a:t>
            </a:r>
            <a:r>
              <a:rPr lang="en-US" sz="3000" dirty="0" smtClean="0"/>
              <a:t> </a:t>
            </a:r>
            <a:r>
              <a:rPr lang="en-US" sz="3000" dirty="0" err="1" smtClean="0"/>
              <a:t>peningkatan</a:t>
            </a:r>
            <a:r>
              <a:rPr lang="en-US" sz="3000" dirty="0" smtClean="0"/>
              <a:t> </a:t>
            </a:r>
            <a:r>
              <a:rPr lang="en-US" sz="3000" dirty="0" err="1" smtClean="0"/>
              <a:t>tekanan</a:t>
            </a:r>
            <a:r>
              <a:rPr lang="en-US" sz="3000" dirty="0" smtClean="0"/>
              <a:t> </a:t>
            </a:r>
            <a:r>
              <a:rPr lang="en-US" sz="3000" dirty="0" err="1" smtClean="0"/>
              <a:t>inflasi</a:t>
            </a:r>
            <a:r>
              <a:rPr lang="en-US" sz="3000" dirty="0" smtClean="0"/>
              <a:t> </a:t>
            </a:r>
            <a:r>
              <a:rPr lang="en-US" sz="3000" dirty="0" err="1" smtClean="0"/>
              <a:t>inti</a:t>
            </a:r>
            <a:r>
              <a:rPr lang="en-US" sz="3000" dirty="0" smtClean="0"/>
              <a:t> </a:t>
            </a:r>
            <a:r>
              <a:rPr lang="en-US" sz="3000" dirty="0" err="1" smtClean="0"/>
              <a:t>perlu</a:t>
            </a:r>
            <a:r>
              <a:rPr lang="en-US" sz="3000" dirty="0" smtClean="0"/>
              <a:t> </a:t>
            </a:r>
            <a:r>
              <a:rPr lang="en-US" sz="3000" dirty="0" err="1" smtClean="0"/>
              <a:t>diantisipasi</a:t>
            </a:r>
            <a:r>
              <a:rPr lang="en-US" sz="3000" dirty="0" smtClean="0"/>
              <a:t> </a:t>
            </a:r>
            <a:r>
              <a:rPr lang="en-US" sz="3000" dirty="0" err="1" smtClean="0"/>
              <a:t>lebih</a:t>
            </a:r>
            <a:r>
              <a:rPr lang="en-US" sz="3000" dirty="0" smtClean="0"/>
              <a:t> </a:t>
            </a:r>
            <a:r>
              <a:rPr lang="en-US" sz="3000" dirty="0" err="1" smtClean="0"/>
              <a:t>lanjut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r>
              <a:rPr lang="en-US" sz="3000" dirty="0" smtClean="0"/>
              <a:t>PENDORONG INFLASI SEMESTER II 2016</a:t>
            </a:r>
            <a:endParaRPr lang="en-US" sz="3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TPID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Bulog</a:t>
            </a:r>
            <a:r>
              <a:rPr lang="en-US" dirty="0" smtClean="0"/>
              <a:t>, Biro </a:t>
            </a:r>
            <a:r>
              <a:rPr lang="en-US" dirty="0" err="1" smtClean="0"/>
              <a:t>Perekonomian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Dispering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OP </a:t>
            </a:r>
            <a:r>
              <a:rPr lang="en-US" dirty="0" err="1" smtClean="0"/>
              <a:t>cabe</a:t>
            </a:r>
            <a:r>
              <a:rPr lang="en-US" dirty="0" smtClean="0"/>
              <a:t> </a:t>
            </a:r>
            <a:r>
              <a:rPr lang="en-US" dirty="0" err="1" smtClean="0"/>
              <a:t>merah</a:t>
            </a:r>
            <a:r>
              <a:rPr lang="en-US" dirty="0" smtClean="0"/>
              <a:t> </a:t>
            </a:r>
            <a:r>
              <a:rPr lang="en-US" dirty="0" err="1" smtClean="0"/>
              <a:t>tanggal</a:t>
            </a:r>
            <a:r>
              <a:rPr lang="en-US" dirty="0" smtClean="0"/>
              <a:t> 6 s/d 19 September 2016.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OP </a:t>
            </a:r>
            <a:r>
              <a:rPr lang="en-US" dirty="0" err="1" smtClean="0"/>
              <a:t>cabe</a:t>
            </a:r>
            <a:r>
              <a:rPr lang="en-US" dirty="0" smtClean="0"/>
              <a:t> </a:t>
            </a:r>
            <a:r>
              <a:rPr lang="en-US" dirty="0" err="1" smtClean="0"/>
              <a:t>merah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dampak</a:t>
            </a:r>
            <a:r>
              <a:rPr lang="en-US" dirty="0" smtClean="0"/>
              <a:t> yang </a:t>
            </a:r>
            <a:r>
              <a:rPr lang="en-US" dirty="0" err="1" smtClean="0"/>
              <a:t>cukup</a:t>
            </a:r>
            <a:r>
              <a:rPr lang="en-US" dirty="0" smtClean="0"/>
              <a:t> </a:t>
            </a:r>
            <a:r>
              <a:rPr lang="en-US" dirty="0" err="1" smtClean="0"/>
              <a:t>positif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turunnya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cabe</a:t>
            </a:r>
            <a:r>
              <a:rPr lang="en-US" dirty="0" smtClean="0"/>
              <a:t> </a:t>
            </a:r>
            <a:r>
              <a:rPr lang="en-US" dirty="0" err="1" smtClean="0"/>
              <a:t>merah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Tradisional</a:t>
            </a:r>
            <a:r>
              <a:rPr lang="en-US" dirty="0" smtClean="0"/>
              <a:t> Kota Medan </a:t>
            </a:r>
            <a:r>
              <a:rPr lang="en-US" dirty="0" err="1" smtClean="0"/>
              <a:t>dari</a:t>
            </a:r>
            <a:r>
              <a:rPr lang="en-US" dirty="0" smtClean="0"/>
              <a:t> Rp.60.000/kg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minggu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September </a:t>
            </a:r>
            <a:r>
              <a:rPr lang="en-US" dirty="0" err="1" smtClean="0"/>
              <a:t>menjadi</a:t>
            </a:r>
            <a:r>
              <a:rPr lang="en-US" dirty="0" smtClean="0"/>
              <a:t> Rp.25.000/kg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minggu</a:t>
            </a:r>
            <a:r>
              <a:rPr lang="en-US" dirty="0" smtClean="0"/>
              <a:t> </a:t>
            </a:r>
            <a:r>
              <a:rPr lang="en-US" dirty="0" err="1" smtClean="0"/>
              <a:t>ketiga</a:t>
            </a:r>
            <a:r>
              <a:rPr lang="en-US" dirty="0" smtClean="0"/>
              <a:t> September. </a:t>
            </a:r>
          </a:p>
          <a:p>
            <a:pPr algn="just"/>
            <a:endParaRPr lang="en-US" sz="600" dirty="0" smtClean="0"/>
          </a:p>
          <a:p>
            <a:pPr algn="just"/>
            <a:r>
              <a:rPr lang="en-US" dirty="0" smtClean="0"/>
              <a:t>TPID </a:t>
            </a:r>
            <a:r>
              <a:rPr lang="en-US" dirty="0" err="1" smtClean="0"/>
              <a:t>Sumut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OP </a:t>
            </a:r>
            <a:r>
              <a:rPr lang="en-US" dirty="0" err="1" smtClean="0"/>
              <a:t>beras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Rp</a:t>
            </a:r>
            <a:r>
              <a:rPr lang="en-US" dirty="0" smtClean="0"/>
              <a:t>. 8.000/kg </a:t>
            </a:r>
            <a:r>
              <a:rPr lang="en-US" dirty="0" err="1" smtClean="0"/>
              <a:t>dan</a:t>
            </a:r>
            <a:r>
              <a:rPr lang="en-US" dirty="0" smtClean="0"/>
              <a:t> OP </a:t>
            </a:r>
            <a:r>
              <a:rPr lang="en-US" dirty="0" err="1" smtClean="0"/>
              <a:t>gula</a:t>
            </a:r>
            <a:r>
              <a:rPr lang="en-US" dirty="0" smtClean="0"/>
              <a:t> </a:t>
            </a:r>
            <a:r>
              <a:rPr lang="en-US" dirty="0" err="1" smtClean="0"/>
              <a:t>pasir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Rp</a:t>
            </a:r>
            <a:r>
              <a:rPr lang="en-US" dirty="0" smtClean="0"/>
              <a:t>. 13.000/kg.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SOLUSI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FontTx/>
              <a:buChar char="-"/>
            </a:pP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cabe</a:t>
            </a:r>
            <a:r>
              <a:rPr lang="en-US" dirty="0" smtClean="0"/>
              <a:t> </a:t>
            </a:r>
            <a:r>
              <a:rPr lang="en-US" dirty="0" err="1" smtClean="0"/>
              <a:t>merah</a:t>
            </a:r>
            <a:r>
              <a:rPr lang="en-US" dirty="0" smtClean="0"/>
              <a:t> </a:t>
            </a:r>
            <a:r>
              <a:rPr lang="en-US" dirty="0" err="1" smtClean="0"/>
              <a:t>naik</a:t>
            </a:r>
            <a:r>
              <a:rPr lang="en-US" dirty="0" smtClean="0"/>
              <a:t> 15,18 </a:t>
            </a:r>
            <a:r>
              <a:rPr lang="en-US" dirty="0" err="1" smtClean="0"/>
              <a:t>persen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sekolah</a:t>
            </a:r>
            <a:r>
              <a:rPr lang="en-US" dirty="0" smtClean="0"/>
              <a:t> SMP </a:t>
            </a:r>
            <a:r>
              <a:rPr lang="en-US" dirty="0" err="1" smtClean="0"/>
              <a:t>naik</a:t>
            </a:r>
            <a:r>
              <a:rPr lang="en-US" dirty="0" smtClean="0"/>
              <a:t> 11,97 </a:t>
            </a:r>
            <a:r>
              <a:rPr lang="en-US" dirty="0" err="1" smtClean="0"/>
              <a:t>persen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ikan</a:t>
            </a:r>
            <a:r>
              <a:rPr lang="en-US" dirty="0" smtClean="0"/>
              <a:t> </a:t>
            </a:r>
            <a:r>
              <a:rPr lang="en-US" dirty="0" err="1" smtClean="0"/>
              <a:t>dencis</a:t>
            </a:r>
            <a:r>
              <a:rPr lang="en-US" dirty="0" smtClean="0"/>
              <a:t> </a:t>
            </a:r>
            <a:r>
              <a:rPr lang="en-US" dirty="0" err="1" smtClean="0"/>
              <a:t>naik</a:t>
            </a:r>
            <a:r>
              <a:rPr lang="en-US" dirty="0" smtClean="0"/>
              <a:t> 11,71 </a:t>
            </a:r>
            <a:r>
              <a:rPr lang="en-US" dirty="0" err="1" smtClean="0"/>
              <a:t>persen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err="1" smtClean="0"/>
              <a:t>Tarif</a:t>
            </a:r>
            <a:r>
              <a:rPr lang="en-US" dirty="0" smtClean="0"/>
              <a:t> </a:t>
            </a:r>
            <a:r>
              <a:rPr lang="en-US" dirty="0" err="1" smtClean="0"/>
              <a:t>listrik</a:t>
            </a:r>
            <a:r>
              <a:rPr lang="en-US" dirty="0" smtClean="0"/>
              <a:t> </a:t>
            </a:r>
            <a:r>
              <a:rPr lang="en-US" dirty="0" err="1" smtClean="0"/>
              <a:t>naik</a:t>
            </a:r>
            <a:r>
              <a:rPr lang="en-US" dirty="0" smtClean="0"/>
              <a:t> 2,23 </a:t>
            </a:r>
            <a:r>
              <a:rPr lang="en-US" dirty="0" err="1" smtClean="0"/>
              <a:t>persen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sekolah</a:t>
            </a:r>
            <a:r>
              <a:rPr lang="en-US" dirty="0" smtClean="0"/>
              <a:t> SMA </a:t>
            </a:r>
            <a:r>
              <a:rPr lang="en-US" dirty="0" err="1" smtClean="0"/>
              <a:t>naik</a:t>
            </a:r>
            <a:r>
              <a:rPr lang="en-US" dirty="0" smtClean="0"/>
              <a:t> 5,20 </a:t>
            </a:r>
            <a:r>
              <a:rPr lang="en-US" dirty="0" err="1" smtClean="0"/>
              <a:t>persen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emas</a:t>
            </a:r>
            <a:r>
              <a:rPr lang="en-US" dirty="0" smtClean="0"/>
              <a:t> </a:t>
            </a:r>
            <a:r>
              <a:rPr lang="en-US" dirty="0" err="1" smtClean="0"/>
              <a:t>perhiasan</a:t>
            </a:r>
            <a:r>
              <a:rPr lang="en-US" dirty="0" smtClean="0"/>
              <a:t>  </a:t>
            </a:r>
            <a:r>
              <a:rPr lang="en-US" dirty="0" err="1" smtClean="0"/>
              <a:t>naik</a:t>
            </a:r>
            <a:r>
              <a:rPr lang="en-US" dirty="0" smtClean="0"/>
              <a:t> 3,26 </a:t>
            </a:r>
            <a:r>
              <a:rPr lang="en-US" dirty="0" err="1" smtClean="0"/>
              <a:t>persen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sawi</a:t>
            </a:r>
            <a:r>
              <a:rPr lang="en-US" dirty="0" smtClean="0"/>
              <a:t> </a:t>
            </a:r>
            <a:r>
              <a:rPr lang="en-US" dirty="0" err="1" smtClean="0"/>
              <a:t>hijau</a:t>
            </a:r>
            <a:r>
              <a:rPr lang="en-US" dirty="0" smtClean="0"/>
              <a:t> </a:t>
            </a:r>
            <a:r>
              <a:rPr lang="en-US" dirty="0" err="1" smtClean="0"/>
              <a:t>naik</a:t>
            </a:r>
            <a:r>
              <a:rPr lang="en-US" dirty="0" smtClean="0"/>
              <a:t> 22,70 </a:t>
            </a:r>
            <a:r>
              <a:rPr lang="en-US" dirty="0" err="1" smtClean="0"/>
              <a:t>persen</a:t>
            </a:r>
            <a:r>
              <a:rPr lang="en-US" dirty="0" smtClean="0"/>
              <a:t>, </a:t>
            </a:r>
            <a:r>
              <a:rPr lang="en-US" dirty="0" err="1" smtClean="0"/>
              <a:t>rokok</a:t>
            </a:r>
            <a:r>
              <a:rPr lang="en-US" dirty="0" smtClean="0"/>
              <a:t> </a:t>
            </a:r>
            <a:r>
              <a:rPr lang="en-US" dirty="0" err="1" smtClean="0"/>
              <a:t>kretek</a:t>
            </a:r>
            <a:r>
              <a:rPr lang="en-US" dirty="0" smtClean="0"/>
              <a:t> filter </a:t>
            </a:r>
            <a:r>
              <a:rPr lang="en-US" dirty="0" err="1" smtClean="0"/>
              <a:t>dan</a:t>
            </a:r>
            <a:r>
              <a:rPr lang="en-US" dirty="0" smtClean="0"/>
              <a:t> lain </a:t>
            </a:r>
            <a:r>
              <a:rPr lang="en-US" dirty="0" err="1" smtClean="0"/>
              <a:t>lain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>
            <a:normAutofit/>
          </a:bodyPr>
          <a:lstStyle/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TABEL KOMODITAS PENYUMBANG INFLASI AGUSTUS 2016</a:t>
            </a:r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6652412"/>
              </p:ext>
            </p:extLst>
          </p:nvPr>
        </p:nvGraphicFramePr>
        <p:xfrm>
          <a:off x="457200" y="609600"/>
          <a:ext cx="8229600" cy="5257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2514600"/>
                <a:gridCol w="1295400"/>
                <a:gridCol w="1371600"/>
                <a:gridCol w="12954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No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Komoditas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(%, </a:t>
                      </a:r>
                      <a:r>
                        <a:rPr lang="en-US" b="1" dirty="0" err="1" smtClean="0"/>
                        <a:t>mtm</a:t>
                      </a:r>
                      <a:r>
                        <a:rPr lang="en-US" b="1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Kontribusi</a:t>
                      </a:r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(%,</a:t>
                      </a:r>
                      <a:r>
                        <a:rPr lang="en-US" b="1" dirty="0" err="1" smtClean="0"/>
                        <a:t>mtm</a:t>
                      </a:r>
                      <a:r>
                        <a:rPr lang="en-US" b="1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(%,</a:t>
                      </a:r>
                      <a:r>
                        <a:rPr lang="en-US" b="1" dirty="0" err="1" smtClean="0"/>
                        <a:t>yoy</a:t>
                      </a:r>
                      <a:r>
                        <a:rPr lang="en-US" b="1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/>
                        <a:t>Kontribusi</a:t>
                      </a:r>
                      <a:r>
                        <a:rPr lang="en-US" b="1" dirty="0" smtClean="0"/>
                        <a:t> </a:t>
                      </a:r>
                    </a:p>
                    <a:p>
                      <a:pPr algn="ctr"/>
                      <a:r>
                        <a:rPr lang="en-US" b="1" dirty="0" smtClean="0"/>
                        <a:t>(%,</a:t>
                      </a:r>
                      <a:r>
                        <a:rPr lang="en-US" b="1" dirty="0" err="1" smtClean="0"/>
                        <a:t>yoy</a:t>
                      </a:r>
                      <a:r>
                        <a:rPr lang="en-US" b="1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Cabai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Merah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15,20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0,24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7,75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0,06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Sekolah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Menengah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Pertama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10,44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0,10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19,59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0,18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Dencis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9,78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0,07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-10,34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-0,10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Tarif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Listrik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2,05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0,06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-0,43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-0,02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Sekolah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Menengah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Atas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4,59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0,04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7,33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0,07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Sawi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Hjau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24,28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0,03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44,76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0,06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Kentang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7,56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0,03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76,60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0,19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Cuci</a:t>
                      </a:r>
                      <a:r>
                        <a:rPr lang="en-US" dirty="0" smtClean="0"/>
                        <a:t> </a:t>
                      </a:r>
                      <a:r>
                        <a:rPr lang="en-US" smtClean="0"/>
                        <a:t>Kendaraan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13,10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0,03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17,19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0,04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Cabai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Rawit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27,95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0,03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32,38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0,05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Emas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Perhiasan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2,57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0,03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14,60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0,17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Kembung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gembung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4,42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0,03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4,92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0,03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Inflasi</a:t>
            </a:r>
            <a:r>
              <a:rPr lang="en-US" dirty="0" smtClean="0"/>
              <a:t> </a:t>
            </a:r>
            <a:r>
              <a:rPr lang="en-US" dirty="0" err="1" smtClean="0"/>
              <a:t>bulanan</a:t>
            </a:r>
            <a:r>
              <a:rPr lang="en-US" dirty="0" smtClean="0"/>
              <a:t> </a:t>
            </a:r>
            <a:r>
              <a:rPr lang="en-US" dirty="0" err="1" smtClean="0"/>
              <a:t>Agustus</a:t>
            </a:r>
            <a:r>
              <a:rPr lang="en-US" dirty="0" smtClean="0"/>
              <a:t> 2012- 2016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1397000"/>
          <a:ext cx="7924800" cy="37871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752600"/>
                <a:gridCol w="1143000"/>
                <a:gridCol w="1295400"/>
                <a:gridCol w="1143000"/>
                <a:gridCol w="1143000"/>
                <a:gridCol w="1447800"/>
              </a:tblGrid>
              <a:tr h="850900">
                <a:tc>
                  <a:txBody>
                    <a:bodyPr/>
                    <a:lstStyle/>
                    <a:p>
                      <a:r>
                        <a:rPr lang="en-US" sz="2500" dirty="0" err="1" smtClean="0"/>
                        <a:t>Inflasi</a:t>
                      </a:r>
                      <a:r>
                        <a:rPr lang="en-US" sz="2500" dirty="0" smtClean="0"/>
                        <a:t> </a:t>
                      </a:r>
                      <a:r>
                        <a:rPr lang="en-US" sz="2500" dirty="0" err="1" smtClean="0"/>
                        <a:t>Agustus</a:t>
                      </a:r>
                      <a:r>
                        <a:rPr lang="en-US" sz="2500" dirty="0" smtClean="0"/>
                        <a:t> (</a:t>
                      </a:r>
                      <a:r>
                        <a:rPr lang="en-US" sz="2500" dirty="0" err="1" smtClean="0"/>
                        <a:t>mtm</a:t>
                      </a:r>
                      <a:r>
                        <a:rPr lang="en-US" sz="2500" dirty="0" smtClean="0"/>
                        <a:t>)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Tahun</a:t>
                      </a:r>
                      <a:r>
                        <a:rPr lang="en-US" sz="2400" baseline="0" dirty="0" smtClean="0"/>
                        <a:t> 2012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Tahun</a:t>
                      </a:r>
                      <a:r>
                        <a:rPr lang="en-US" sz="2400" dirty="0" smtClean="0"/>
                        <a:t> 2013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Tahun</a:t>
                      </a:r>
                      <a:r>
                        <a:rPr lang="en-US" sz="2400" dirty="0" smtClean="0"/>
                        <a:t> 2014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Tahun</a:t>
                      </a:r>
                      <a:r>
                        <a:rPr lang="en-US" sz="2400" dirty="0" smtClean="0"/>
                        <a:t> 2015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Tahun</a:t>
                      </a:r>
                      <a:r>
                        <a:rPr lang="en-US" sz="2400" dirty="0" smtClean="0"/>
                        <a:t> 2016</a:t>
                      </a:r>
                      <a:endParaRPr lang="en-US" sz="2400" dirty="0"/>
                    </a:p>
                  </a:txBody>
                  <a:tcPr/>
                </a:tc>
              </a:tr>
              <a:tr h="850900"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Medan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0,04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0,50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0,67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0,59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0,82</a:t>
                      </a:r>
                      <a:endParaRPr lang="en-US" sz="2500" dirty="0"/>
                    </a:p>
                  </a:txBody>
                  <a:tcPr/>
                </a:tc>
              </a:tr>
              <a:tr h="850900">
                <a:tc>
                  <a:txBody>
                    <a:bodyPr/>
                    <a:lstStyle/>
                    <a:p>
                      <a:r>
                        <a:rPr lang="en-US" sz="2500" dirty="0" err="1" smtClean="0"/>
                        <a:t>Sumut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0,13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0,52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0,59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0,42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0,74</a:t>
                      </a:r>
                      <a:endParaRPr lang="en-US" sz="2500" dirty="0"/>
                    </a:p>
                  </a:txBody>
                  <a:tcPr/>
                </a:tc>
              </a:tr>
              <a:tr h="850900">
                <a:tc>
                  <a:txBody>
                    <a:bodyPr/>
                    <a:lstStyle/>
                    <a:p>
                      <a:r>
                        <a:rPr lang="en-US" sz="2500" dirty="0" err="1" smtClean="0"/>
                        <a:t>Nasional</a:t>
                      </a:r>
                      <a:r>
                        <a:rPr lang="en-US" sz="2500" dirty="0" smtClean="0"/>
                        <a:t> 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0,95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1,12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0,47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0,39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-0,02</a:t>
                      </a:r>
                      <a:endParaRPr lang="en-US" sz="25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172200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en-US" b="1" dirty="0" err="1" smtClean="0"/>
              <a:t>Penyebab</a:t>
            </a:r>
            <a:r>
              <a:rPr lang="en-US" b="1" dirty="0" smtClean="0"/>
              <a:t> </a:t>
            </a:r>
            <a:r>
              <a:rPr lang="en-US" b="1" dirty="0" err="1" smtClean="0"/>
              <a:t>tingginya</a:t>
            </a:r>
            <a:r>
              <a:rPr lang="en-US" b="1" dirty="0" smtClean="0"/>
              <a:t> </a:t>
            </a:r>
            <a:r>
              <a:rPr lang="en-US" b="1" dirty="0" err="1" smtClean="0"/>
              <a:t>inflasi</a:t>
            </a:r>
            <a:r>
              <a:rPr lang="en-US" b="1" dirty="0" smtClean="0"/>
              <a:t> Sumatera Utara </a:t>
            </a:r>
            <a:r>
              <a:rPr lang="en-US" b="1" dirty="0" err="1" smtClean="0"/>
              <a:t>adalah</a:t>
            </a:r>
            <a:r>
              <a:rPr lang="en-US" b="1" dirty="0" smtClean="0"/>
              <a:t> : </a:t>
            </a:r>
          </a:p>
          <a:p>
            <a:pPr marL="514350" indent="-514350" algn="just">
              <a:buAutoNum type="arabicPeriod"/>
            </a:pPr>
            <a:r>
              <a:rPr lang="en-US" dirty="0" err="1" smtClean="0"/>
              <a:t>Menurunnya</a:t>
            </a:r>
            <a:r>
              <a:rPr lang="en-US" dirty="0" smtClean="0"/>
              <a:t> </a:t>
            </a:r>
            <a:r>
              <a:rPr lang="en-US" dirty="0" err="1" smtClean="0"/>
              <a:t>pasokan</a:t>
            </a:r>
            <a:r>
              <a:rPr lang="en-US" dirty="0" smtClean="0"/>
              <a:t> </a:t>
            </a:r>
            <a:r>
              <a:rPr lang="en-US" dirty="0" err="1" smtClean="0"/>
              <a:t>pangan</a:t>
            </a:r>
            <a:r>
              <a:rPr lang="en-US" dirty="0" smtClean="0"/>
              <a:t> </a:t>
            </a:r>
            <a:r>
              <a:rPr lang="en-US" dirty="0" err="1" smtClean="0"/>
              <a:t>mendorong</a:t>
            </a:r>
            <a:r>
              <a:rPr lang="en-US" dirty="0" smtClean="0"/>
              <a:t>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tekanan</a:t>
            </a:r>
            <a:r>
              <a:rPr lang="en-US" dirty="0" smtClean="0"/>
              <a:t> </a:t>
            </a:r>
            <a:r>
              <a:rPr lang="en-US" dirty="0" err="1" smtClean="0"/>
              <a:t>inflasi</a:t>
            </a:r>
            <a:r>
              <a:rPr lang="en-US" dirty="0" smtClean="0"/>
              <a:t> </a:t>
            </a:r>
            <a:r>
              <a:rPr lang="en-US" dirty="0" err="1" smtClean="0"/>
              <a:t>volatille</a:t>
            </a:r>
            <a:r>
              <a:rPr lang="en-US" dirty="0" smtClean="0"/>
              <a:t> food </a:t>
            </a:r>
            <a:r>
              <a:rPr lang="en-US" dirty="0" err="1" smtClean="0"/>
              <a:t>dari</a:t>
            </a:r>
            <a:r>
              <a:rPr lang="en-US" dirty="0" smtClean="0"/>
              <a:t> -1,2% ( </a:t>
            </a:r>
            <a:r>
              <a:rPr lang="en-US" dirty="0" err="1" smtClean="0"/>
              <a:t>mtm</a:t>
            </a:r>
            <a:r>
              <a:rPr lang="en-US" dirty="0" smtClean="0"/>
              <a:t>) </a:t>
            </a:r>
            <a:r>
              <a:rPr lang="en-US" dirty="0" err="1" smtClean="0"/>
              <a:t>menjadi</a:t>
            </a:r>
            <a:r>
              <a:rPr lang="en-US" dirty="0" smtClean="0"/>
              <a:t> 1,53%(</a:t>
            </a:r>
            <a:r>
              <a:rPr lang="en-US" dirty="0" err="1" smtClean="0"/>
              <a:t>mtm</a:t>
            </a:r>
            <a:r>
              <a:rPr lang="en-US" dirty="0" smtClean="0"/>
              <a:t>).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cabai</a:t>
            </a:r>
            <a:r>
              <a:rPr lang="en-US" dirty="0" smtClean="0"/>
              <a:t> </a:t>
            </a:r>
            <a:r>
              <a:rPr lang="en-US" dirty="0" err="1" smtClean="0"/>
              <a:t>merah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gejolak</a:t>
            </a:r>
            <a:r>
              <a:rPr lang="en-US" dirty="0" smtClean="0"/>
              <a:t> yang </a:t>
            </a:r>
            <a:r>
              <a:rPr lang="en-US" dirty="0" err="1" smtClean="0"/>
              <a:t>cukup</a:t>
            </a:r>
            <a:r>
              <a:rPr lang="en-US" dirty="0" smtClean="0"/>
              <a:t> </a:t>
            </a:r>
            <a:r>
              <a:rPr lang="en-US" dirty="0" err="1" smtClean="0"/>
              <a:t>ekstrim</a:t>
            </a:r>
            <a:r>
              <a:rPr lang="en-US" dirty="0" smtClean="0"/>
              <a:t>. </a:t>
            </a:r>
            <a:r>
              <a:rPr lang="en-US" dirty="0" err="1" smtClean="0"/>
              <a:t>Kenaikan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minggu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empat</a:t>
            </a:r>
            <a:r>
              <a:rPr lang="en-US" dirty="0" smtClean="0"/>
              <a:t> </a:t>
            </a:r>
            <a:r>
              <a:rPr lang="en-US" dirty="0" err="1" smtClean="0"/>
              <a:t>mecapai</a:t>
            </a:r>
            <a:r>
              <a:rPr lang="en-US" dirty="0" smtClean="0"/>
              <a:t> 61,5 %(</a:t>
            </a:r>
            <a:r>
              <a:rPr lang="en-US" dirty="0" err="1" smtClean="0"/>
              <a:t>mtm</a:t>
            </a:r>
            <a:r>
              <a:rPr lang="en-US" dirty="0" smtClean="0"/>
              <a:t>). Dari </a:t>
            </a:r>
            <a:r>
              <a:rPr lang="en-US" dirty="0" err="1" smtClean="0"/>
              <a:t>sisi</a:t>
            </a:r>
            <a:r>
              <a:rPr lang="en-US" dirty="0" smtClean="0"/>
              <a:t> </a:t>
            </a:r>
            <a:r>
              <a:rPr lang="en-US" dirty="0" err="1" smtClean="0"/>
              <a:t>permintaam</a:t>
            </a:r>
            <a:r>
              <a:rPr lang="en-US" dirty="0" smtClean="0"/>
              <a:t>,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even </a:t>
            </a:r>
            <a:r>
              <a:rPr lang="en-US" dirty="0" err="1" smtClean="0"/>
              <a:t>olahraga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tingginya</a:t>
            </a:r>
            <a:r>
              <a:rPr lang="en-US" dirty="0" smtClean="0"/>
              <a:t> </a:t>
            </a:r>
            <a:r>
              <a:rPr lang="en-US" dirty="0" err="1" smtClean="0"/>
              <a:t>permintaan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cabai</a:t>
            </a:r>
            <a:r>
              <a:rPr lang="en-US" dirty="0" smtClean="0"/>
              <a:t> </a:t>
            </a:r>
            <a:r>
              <a:rPr lang="en-US" dirty="0" err="1" smtClean="0"/>
              <a:t>merah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memenuhi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pedagang</a:t>
            </a:r>
            <a:r>
              <a:rPr lang="en-US" dirty="0" smtClean="0"/>
              <a:t> </a:t>
            </a:r>
            <a:r>
              <a:rPr lang="en-US" dirty="0" err="1" smtClean="0"/>
              <a:t>menyajikan</a:t>
            </a:r>
            <a:r>
              <a:rPr lang="en-US" dirty="0" smtClean="0"/>
              <a:t> </a:t>
            </a:r>
            <a:r>
              <a:rPr lang="en-US" dirty="0" err="1" smtClean="0"/>
              <a:t>makanan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aktivitas</a:t>
            </a:r>
            <a:r>
              <a:rPr lang="en-US" dirty="0" smtClean="0"/>
              <a:t> ‘</a:t>
            </a:r>
            <a:r>
              <a:rPr lang="en-US" dirty="0" err="1" smtClean="0"/>
              <a:t>nonton</a:t>
            </a:r>
            <a:r>
              <a:rPr lang="en-US" dirty="0" smtClean="0"/>
              <a:t> </a:t>
            </a:r>
            <a:r>
              <a:rPr lang="en-US" dirty="0" err="1" smtClean="0"/>
              <a:t>bareng</a:t>
            </a:r>
            <a:r>
              <a:rPr lang="en-US" dirty="0" smtClean="0"/>
              <a:t>’.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lihat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sisi</a:t>
            </a:r>
            <a:r>
              <a:rPr lang="en-US" dirty="0" smtClean="0"/>
              <a:t> 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cabe</a:t>
            </a:r>
            <a:r>
              <a:rPr lang="en-US" dirty="0" smtClean="0"/>
              <a:t> </a:t>
            </a:r>
            <a:r>
              <a:rPr lang="en-US" dirty="0" err="1" smtClean="0"/>
              <a:t>merah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penurunan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Sumatera </a:t>
            </a:r>
            <a:r>
              <a:rPr lang="en-US" dirty="0" err="1" smtClean="0"/>
              <a:t>diakibatkan</a:t>
            </a:r>
            <a:r>
              <a:rPr lang="en-US" dirty="0" smtClean="0"/>
              <a:t> </a:t>
            </a:r>
            <a:r>
              <a:rPr lang="en-US" dirty="0" err="1" smtClean="0"/>
              <a:t>gagal</a:t>
            </a:r>
            <a:r>
              <a:rPr lang="en-US" dirty="0" smtClean="0"/>
              <a:t> </a:t>
            </a:r>
            <a:r>
              <a:rPr lang="en-US" dirty="0" err="1" smtClean="0"/>
              <a:t>panen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virus </a:t>
            </a:r>
            <a:r>
              <a:rPr lang="en-US" dirty="0" err="1" smtClean="0"/>
              <a:t>kuning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Kabupaten</a:t>
            </a:r>
            <a:r>
              <a:rPr lang="en-US" dirty="0" smtClean="0"/>
              <a:t> /</a:t>
            </a:r>
            <a:r>
              <a:rPr lang="en-US" dirty="0" err="1" smtClean="0"/>
              <a:t>kota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560 Ha. </a:t>
            </a:r>
          </a:p>
          <a:p>
            <a:pPr marL="514350" indent="-514350" algn="just">
              <a:buAutoNum type="arabicPeriod"/>
            </a:pPr>
            <a:endParaRPr lang="en-US" sz="800" dirty="0" smtClean="0"/>
          </a:p>
          <a:p>
            <a:pPr marL="514350" indent="-514350" algn="just">
              <a:buAutoNum type="arabicPeriod"/>
            </a:pPr>
            <a:r>
              <a:rPr lang="en-US" dirty="0" err="1" smtClean="0"/>
              <a:t>Masuknya</a:t>
            </a:r>
            <a:r>
              <a:rPr lang="en-US" dirty="0" smtClean="0"/>
              <a:t> 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ajaran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mendorong</a:t>
            </a:r>
            <a:r>
              <a:rPr lang="en-US" dirty="0" smtClean="0"/>
              <a:t>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tekanan</a:t>
            </a:r>
            <a:r>
              <a:rPr lang="en-US" dirty="0" smtClean="0"/>
              <a:t> </a:t>
            </a:r>
            <a:r>
              <a:rPr lang="en-US" dirty="0" err="1" smtClean="0"/>
              <a:t>inflasi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seiring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dimualinya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ajaran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.</a:t>
            </a:r>
          </a:p>
          <a:p>
            <a:pPr marL="514350" indent="-514350" algn="just">
              <a:buAutoNum type="arabicPeriod"/>
            </a:pPr>
            <a:endParaRPr lang="en-US" sz="800" dirty="0" smtClean="0"/>
          </a:p>
          <a:p>
            <a:pPr marL="514350" indent="-514350" algn="just">
              <a:buAutoNum type="arabicPeriod"/>
            </a:pP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penyesuaian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tarif</a:t>
            </a:r>
            <a:r>
              <a:rPr lang="en-US" dirty="0" smtClean="0"/>
              <a:t> </a:t>
            </a:r>
            <a:r>
              <a:rPr lang="en-US" dirty="0" err="1" smtClean="0"/>
              <a:t>listrik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golongan</a:t>
            </a:r>
            <a:r>
              <a:rPr lang="en-US" dirty="0" smtClean="0"/>
              <a:t> </a:t>
            </a:r>
            <a:r>
              <a:rPr lang="en-US" dirty="0" err="1" smtClean="0"/>
              <a:t>rumah</a:t>
            </a:r>
            <a:r>
              <a:rPr lang="en-US" dirty="0" smtClean="0"/>
              <a:t> </a:t>
            </a:r>
            <a:r>
              <a:rPr lang="en-US" dirty="0" err="1" smtClean="0"/>
              <a:t>tangga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industri</a:t>
            </a:r>
            <a:r>
              <a:rPr lang="en-US" dirty="0" smtClean="0"/>
              <a:t> </a:t>
            </a:r>
            <a:r>
              <a:rPr lang="en-US" dirty="0" err="1" smtClean="0"/>
              <a:t>mendorong</a:t>
            </a:r>
            <a:r>
              <a:rPr lang="en-US" dirty="0" smtClean="0"/>
              <a:t> </a:t>
            </a:r>
            <a:r>
              <a:rPr lang="en-US" dirty="0" err="1" smtClean="0"/>
              <a:t>inflasi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3600" b="1" dirty="0" err="1" smtClean="0"/>
              <a:t>Potensi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Tekanan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Inflasi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Sumut</a:t>
            </a:r>
            <a:r>
              <a:rPr lang="en-US" sz="3600" b="1" dirty="0" smtClean="0"/>
              <a:t>  </a:t>
            </a:r>
          </a:p>
          <a:p>
            <a:pPr marL="571500" indent="-571500">
              <a:buAutoNum type="romanUcPeriod"/>
            </a:pPr>
            <a:r>
              <a:rPr lang="en-US" b="1" dirty="0" err="1" smtClean="0"/>
              <a:t>Cuaca</a:t>
            </a:r>
            <a:r>
              <a:rPr lang="en-US" b="1" dirty="0" smtClean="0"/>
              <a:t> :</a:t>
            </a:r>
          </a:p>
          <a:p>
            <a:pPr marL="571500" indent="-571500" algn="just">
              <a:buNone/>
            </a:pPr>
            <a:r>
              <a:rPr lang="en-US" dirty="0" smtClean="0"/>
              <a:t>	</a:t>
            </a:r>
            <a:r>
              <a:rPr lang="en-US" sz="3600" dirty="0" smtClean="0"/>
              <a:t>Dari </a:t>
            </a:r>
            <a:r>
              <a:rPr lang="en-US" sz="3600" dirty="0" err="1" smtClean="0"/>
              <a:t>sisi</a:t>
            </a:r>
            <a:r>
              <a:rPr lang="en-US" sz="3600" dirty="0" smtClean="0"/>
              <a:t> </a:t>
            </a:r>
            <a:r>
              <a:rPr lang="en-US" sz="3600" dirty="0" err="1" smtClean="0"/>
              <a:t>cuaca</a:t>
            </a:r>
            <a:r>
              <a:rPr lang="en-US" sz="3600" dirty="0" smtClean="0"/>
              <a:t>, </a:t>
            </a:r>
            <a:r>
              <a:rPr lang="en-US" sz="3600" dirty="0" err="1" smtClean="0"/>
              <a:t>sebagian</a:t>
            </a:r>
            <a:r>
              <a:rPr lang="en-US" sz="3600" dirty="0" smtClean="0"/>
              <a:t> </a:t>
            </a:r>
            <a:r>
              <a:rPr lang="en-US" sz="3600" dirty="0" err="1" smtClean="0"/>
              <a:t>besar</a:t>
            </a:r>
            <a:r>
              <a:rPr lang="en-US" sz="3600" dirty="0" smtClean="0"/>
              <a:t> </a:t>
            </a:r>
            <a:r>
              <a:rPr lang="en-US" sz="3600" dirty="0" err="1" smtClean="0"/>
              <a:t>wilayah</a:t>
            </a:r>
            <a:r>
              <a:rPr lang="en-US" sz="3600" dirty="0" smtClean="0"/>
              <a:t> Sumatera Utara </a:t>
            </a:r>
            <a:r>
              <a:rPr lang="en-US" sz="3600" dirty="0" err="1" smtClean="0"/>
              <a:t>dihadapkan</a:t>
            </a:r>
            <a:r>
              <a:rPr lang="en-US" sz="3600" dirty="0" smtClean="0"/>
              <a:t> </a:t>
            </a:r>
            <a:r>
              <a:rPr lang="en-US" sz="3600" dirty="0" err="1" smtClean="0"/>
              <a:t>pada</a:t>
            </a:r>
            <a:r>
              <a:rPr lang="en-US" sz="3600" dirty="0" smtClean="0"/>
              <a:t> </a:t>
            </a:r>
            <a:r>
              <a:rPr lang="en-US" sz="3600" dirty="0" err="1" smtClean="0"/>
              <a:t>curah</a:t>
            </a:r>
            <a:r>
              <a:rPr lang="en-US" sz="3600" dirty="0" smtClean="0"/>
              <a:t> </a:t>
            </a:r>
            <a:r>
              <a:rPr lang="en-US" sz="3600" dirty="0" err="1" smtClean="0"/>
              <a:t>hujan</a:t>
            </a:r>
            <a:r>
              <a:rPr lang="en-US" sz="3600" dirty="0" smtClean="0"/>
              <a:t> yang </a:t>
            </a:r>
            <a:r>
              <a:rPr lang="en-US" sz="3600" dirty="0" err="1" smtClean="0"/>
              <a:t>rendah</a:t>
            </a:r>
            <a:r>
              <a:rPr lang="en-US" sz="3600" dirty="0" smtClean="0"/>
              <a:t>. </a:t>
            </a:r>
            <a:r>
              <a:rPr lang="en-US" sz="3600" dirty="0" err="1" smtClean="0"/>
              <a:t>Selain</a:t>
            </a:r>
            <a:r>
              <a:rPr lang="en-US" sz="3600" dirty="0" smtClean="0"/>
              <a:t> </a:t>
            </a:r>
            <a:r>
              <a:rPr lang="en-US" sz="3600" dirty="0" err="1" smtClean="0"/>
              <a:t>itu</a:t>
            </a:r>
            <a:r>
              <a:rPr lang="en-US" sz="3600" dirty="0" smtClean="0"/>
              <a:t>, </a:t>
            </a:r>
            <a:r>
              <a:rPr lang="en-US" sz="3600" dirty="0" err="1" smtClean="0"/>
              <a:t>relatif</a:t>
            </a:r>
            <a:r>
              <a:rPr lang="en-US" sz="3600" dirty="0" smtClean="0"/>
              <a:t> </a:t>
            </a:r>
            <a:r>
              <a:rPr lang="en-US" sz="3600" dirty="0" err="1" smtClean="0"/>
              <a:t>tingginya</a:t>
            </a:r>
            <a:r>
              <a:rPr lang="en-US" sz="3600" dirty="0" smtClean="0"/>
              <a:t> </a:t>
            </a:r>
            <a:r>
              <a:rPr lang="en-US" sz="3600" dirty="0" err="1" smtClean="0"/>
              <a:t>gelombang</a:t>
            </a:r>
            <a:r>
              <a:rPr lang="en-US" sz="3600" dirty="0" smtClean="0"/>
              <a:t> </a:t>
            </a:r>
            <a:r>
              <a:rPr lang="en-US" sz="3600" dirty="0" err="1" smtClean="0"/>
              <a:t>laut</a:t>
            </a:r>
            <a:r>
              <a:rPr lang="en-US" sz="3600" dirty="0" smtClean="0"/>
              <a:t> </a:t>
            </a:r>
            <a:r>
              <a:rPr lang="en-US" sz="3600" dirty="0" err="1" smtClean="0"/>
              <a:t>di</a:t>
            </a:r>
            <a:r>
              <a:rPr lang="en-US" sz="3600" dirty="0" smtClean="0"/>
              <a:t> </a:t>
            </a:r>
            <a:r>
              <a:rPr lang="en-US" sz="3600" dirty="0" err="1" smtClean="0"/>
              <a:t>Samudara</a:t>
            </a:r>
            <a:r>
              <a:rPr lang="en-US" sz="3600" dirty="0" smtClean="0"/>
              <a:t> </a:t>
            </a:r>
            <a:r>
              <a:rPr lang="en-US" sz="3600" dirty="0" err="1" smtClean="0"/>
              <a:t>Hindia</a:t>
            </a:r>
            <a:r>
              <a:rPr lang="en-US" sz="3600" dirty="0" smtClean="0"/>
              <a:t> </a:t>
            </a:r>
            <a:r>
              <a:rPr lang="en-US" sz="3600" dirty="0" err="1" smtClean="0"/>
              <a:t>diperkirakan</a:t>
            </a:r>
            <a:r>
              <a:rPr lang="en-US" sz="3600" dirty="0" smtClean="0"/>
              <a:t> </a:t>
            </a:r>
            <a:r>
              <a:rPr lang="en-US" sz="3600" dirty="0" err="1" smtClean="0"/>
              <a:t>menjadi</a:t>
            </a:r>
            <a:r>
              <a:rPr lang="en-US" sz="3600" dirty="0" smtClean="0"/>
              <a:t> </a:t>
            </a:r>
            <a:r>
              <a:rPr lang="en-US" sz="3600" dirty="0" err="1" smtClean="0"/>
              <a:t>salah</a:t>
            </a:r>
            <a:r>
              <a:rPr lang="en-US" sz="3600" dirty="0" smtClean="0"/>
              <a:t> </a:t>
            </a:r>
            <a:r>
              <a:rPr lang="en-US" sz="3600" dirty="0" err="1" smtClean="0"/>
              <a:t>satu</a:t>
            </a:r>
            <a:r>
              <a:rPr lang="en-US" sz="3600" dirty="0" smtClean="0"/>
              <a:t> </a:t>
            </a:r>
            <a:r>
              <a:rPr lang="en-US" sz="3600" dirty="0" err="1" smtClean="0"/>
              <a:t>penyebab</a:t>
            </a:r>
            <a:r>
              <a:rPr lang="en-US" sz="3600" dirty="0" smtClean="0"/>
              <a:t> </a:t>
            </a:r>
            <a:r>
              <a:rPr lang="en-US" sz="3600" dirty="0" err="1" smtClean="0"/>
              <a:t>naiknya</a:t>
            </a:r>
            <a:r>
              <a:rPr lang="en-US" sz="3600" dirty="0" smtClean="0"/>
              <a:t> </a:t>
            </a:r>
            <a:r>
              <a:rPr lang="en-US" sz="3600" dirty="0" err="1" smtClean="0"/>
              <a:t>harga</a:t>
            </a:r>
            <a:r>
              <a:rPr lang="en-US" sz="3600" dirty="0" smtClean="0"/>
              <a:t> </a:t>
            </a:r>
            <a:r>
              <a:rPr lang="en-US" sz="3600" dirty="0" err="1" smtClean="0"/>
              <a:t>ikan</a:t>
            </a:r>
            <a:r>
              <a:rPr lang="en-US" sz="3600" dirty="0" smtClean="0"/>
              <a:t> </a:t>
            </a:r>
            <a:r>
              <a:rPr lang="en-US" sz="3600" dirty="0" err="1" smtClean="0"/>
              <a:t>di</a:t>
            </a:r>
            <a:r>
              <a:rPr lang="en-US" sz="3600" dirty="0" smtClean="0"/>
              <a:t> </a:t>
            </a:r>
            <a:r>
              <a:rPr lang="en-US" sz="3600" dirty="0" err="1" smtClean="0"/>
              <a:t>Bulan</a:t>
            </a:r>
            <a:r>
              <a:rPr lang="en-US" sz="3600" dirty="0" smtClean="0"/>
              <a:t> </a:t>
            </a:r>
            <a:r>
              <a:rPr lang="en-US" sz="3600" err="1" smtClean="0"/>
              <a:t>Agustus</a:t>
            </a:r>
            <a:r>
              <a:rPr lang="en-US" sz="3600" smtClean="0"/>
              <a:t>  </a:t>
            </a:r>
            <a:r>
              <a:rPr lang="en-US" sz="3600" dirty="0" err="1" smtClean="0"/>
              <a:t>dapat</a:t>
            </a:r>
            <a:r>
              <a:rPr lang="en-US" sz="3600" dirty="0" smtClean="0"/>
              <a:t> </a:t>
            </a:r>
            <a:r>
              <a:rPr lang="en-US" sz="3600" dirty="0" err="1" smtClean="0"/>
              <a:t>mejadi</a:t>
            </a:r>
            <a:r>
              <a:rPr lang="en-US" sz="3600" dirty="0" smtClean="0"/>
              <a:t> </a:t>
            </a:r>
            <a:r>
              <a:rPr lang="en-US" sz="3600" err="1" smtClean="0"/>
              <a:t>tekanan</a:t>
            </a:r>
            <a:r>
              <a:rPr lang="en-US" sz="3600" smtClean="0"/>
              <a:t> inflasi di </a:t>
            </a:r>
            <a:r>
              <a:rPr lang="en-US" sz="3600" dirty="0" err="1" smtClean="0"/>
              <a:t>Bulan</a:t>
            </a:r>
            <a:r>
              <a:rPr lang="en-US" sz="3600" dirty="0" smtClean="0"/>
              <a:t> September.</a:t>
            </a:r>
          </a:p>
          <a:p>
            <a:pPr marL="571500" indent="-571500" algn="just">
              <a:buNone/>
            </a:pPr>
            <a:endParaRPr lang="en-US" dirty="0" smtClean="0"/>
          </a:p>
          <a:p>
            <a:pPr marL="571500" indent="-571500" algn="just">
              <a:buAutoNum type="romanUcPeriod" startAt="2"/>
            </a:pPr>
            <a:r>
              <a:rPr lang="en-US" b="1" dirty="0" err="1" smtClean="0"/>
              <a:t>Cabai</a:t>
            </a:r>
            <a:r>
              <a:rPr lang="en-US" b="1" dirty="0" smtClean="0"/>
              <a:t> </a:t>
            </a:r>
            <a:r>
              <a:rPr lang="en-US" b="1" dirty="0" err="1" smtClean="0"/>
              <a:t>Merah</a:t>
            </a:r>
            <a:endParaRPr lang="en-US" b="1" dirty="0" smtClean="0"/>
          </a:p>
          <a:p>
            <a:pPr marL="571500" indent="-571500" algn="just">
              <a:buNone/>
            </a:pPr>
            <a:r>
              <a:rPr lang="en-US" dirty="0" smtClean="0"/>
              <a:t>	</a:t>
            </a:r>
            <a:r>
              <a:rPr lang="en-US" sz="3200" dirty="0" smtClean="0"/>
              <a:t>Dari </a:t>
            </a:r>
            <a:r>
              <a:rPr lang="en-US" sz="3200" dirty="0" err="1" smtClean="0"/>
              <a:t>sisi</a:t>
            </a:r>
            <a:r>
              <a:rPr lang="en-US" sz="3200" dirty="0" smtClean="0"/>
              <a:t> </a:t>
            </a:r>
            <a:r>
              <a:rPr lang="en-US" sz="3200" dirty="0" err="1" smtClean="0"/>
              <a:t>produksi</a:t>
            </a:r>
            <a:r>
              <a:rPr lang="en-US" sz="3200" dirty="0" smtClean="0"/>
              <a:t>, </a:t>
            </a:r>
            <a:r>
              <a:rPr lang="en-US" sz="3200" dirty="0" err="1" smtClean="0"/>
              <a:t>realisasi</a:t>
            </a:r>
            <a:r>
              <a:rPr lang="en-US" sz="3200" dirty="0" smtClean="0"/>
              <a:t> </a:t>
            </a:r>
            <a:r>
              <a:rPr lang="en-US" sz="3200" dirty="0" err="1" smtClean="0"/>
              <a:t>produksi</a:t>
            </a:r>
            <a:r>
              <a:rPr lang="en-US" sz="3200" dirty="0" smtClean="0"/>
              <a:t> </a:t>
            </a:r>
            <a:r>
              <a:rPr lang="en-US" sz="3200" dirty="0" err="1" smtClean="0"/>
              <a:t>cabai</a:t>
            </a:r>
            <a:r>
              <a:rPr lang="en-US" sz="3200" dirty="0" smtClean="0"/>
              <a:t> </a:t>
            </a:r>
            <a:r>
              <a:rPr lang="en-US" sz="3200" dirty="0" err="1" smtClean="0"/>
              <a:t>merah</a:t>
            </a:r>
            <a:r>
              <a:rPr lang="en-US" sz="3200" dirty="0" smtClean="0"/>
              <a:t> </a:t>
            </a:r>
            <a:r>
              <a:rPr lang="en-US" sz="3200" dirty="0" err="1" smtClean="0"/>
              <a:t>pada</a:t>
            </a:r>
            <a:r>
              <a:rPr lang="en-US" sz="3200" dirty="0" smtClean="0"/>
              <a:t> semester </a:t>
            </a:r>
            <a:r>
              <a:rPr lang="en-US" sz="3200" dirty="0" err="1" smtClean="0"/>
              <a:t>pertama</a:t>
            </a:r>
            <a:r>
              <a:rPr lang="en-US" sz="3200" dirty="0" smtClean="0"/>
              <a:t> </a:t>
            </a:r>
            <a:r>
              <a:rPr lang="en-US" sz="3200" dirty="0" err="1" smtClean="0"/>
              <a:t>mengalami</a:t>
            </a:r>
            <a:r>
              <a:rPr lang="en-US" sz="3200" dirty="0" smtClean="0"/>
              <a:t> </a:t>
            </a:r>
            <a:r>
              <a:rPr lang="en-US" sz="3200" dirty="0" err="1" smtClean="0"/>
              <a:t>penurunan</a:t>
            </a:r>
            <a:r>
              <a:rPr lang="en-US" sz="3200" dirty="0" smtClean="0"/>
              <a:t> 26% </a:t>
            </a:r>
            <a:r>
              <a:rPr lang="en-US" sz="3200" dirty="0" err="1" smtClean="0"/>
              <a:t>dibandingkan</a:t>
            </a:r>
            <a:r>
              <a:rPr lang="en-US" sz="3200" dirty="0" smtClean="0"/>
              <a:t> </a:t>
            </a:r>
            <a:r>
              <a:rPr lang="en-US" sz="3200" dirty="0" err="1" smtClean="0"/>
              <a:t>tahun</a:t>
            </a:r>
            <a:r>
              <a:rPr lang="en-US" sz="3200" dirty="0" smtClean="0"/>
              <a:t> 2015</a:t>
            </a:r>
            <a:r>
              <a:rPr lang="en-US" sz="3200" smtClean="0"/>
              <a:t>. Panen </a:t>
            </a:r>
            <a:r>
              <a:rPr lang="en-US" sz="3200" dirty="0" smtClean="0"/>
              <a:t>yang </a:t>
            </a:r>
            <a:r>
              <a:rPr lang="en-US" sz="3200" dirty="0" err="1" smtClean="0"/>
              <a:t>kurang</a:t>
            </a:r>
            <a:r>
              <a:rPr lang="en-US" sz="3200" dirty="0" smtClean="0"/>
              <a:t> </a:t>
            </a:r>
            <a:r>
              <a:rPr lang="en-US" sz="3200" dirty="0" err="1" smtClean="0"/>
              <a:t>maksimal</a:t>
            </a:r>
            <a:r>
              <a:rPr lang="en-US" sz="3200" dirty="0" smtClean="0"/>
              <a:t> </a:t>
            </a:r>
            <a:r>
              <a:rPr lang="en-US" sz="3200" dirty="0" err="1" smtClean="0"/>
              <a:t>di</a:t>
            </a:r>
            <a:r>
              <a:rPr lang="en-US" sz="3200" dirty="0" smtClean="0"/>
              <a:t> </a:t>
            </a:r>
            <a:r>
              <a:rPr lang="en-US" sz="3200" dirty="0" err="1" smtClean="0"/>
              <a:t>bulan</a:t>
            </a:r>
            <a:r>
              <a:rPr lang="en-US" sz="3200" dirty="0" smtClean="0"/>
              <a:t> April </a:t>
            </a:r>
            <a:r>
              <a:rPr lang="en-US" sz="3200" dirty="0" err="1" smtClean="0"/>
              <a:t>menjadi</a:t>
            </a:r>
            <a:r>
              <a:rPr lang="en-US" sz="3200" dirty="0" smtClean="0"/>
              <a:t> </a:t>
            </a:r>
            <a:r>
              <a:rPr lang="en-US" sz="3200" dirty="0" err="1" smtClean="0"/>
              <a:t>penyebab</a:t>
            </a:r>
            <a:r>
              <a:rPr lang="en-US" sz="3200" dirty="0" smtClean="0"/>
              <a:t> </a:t>
            </a:r>
            <a:r>
              <a:rPr lang="en-US" sz="3200" dirty="0" err="1" smtClean="0"/>
              <a:t>menurunnya</a:t>
            </a:r>
            <a:r>
              <a:rPr lang="en-US" sz="3200" dirty="0" smtClean="0"/>
              <a:t> </a:t>
            </a:r>
            <a:r>
              <a:rPr lang="en-US" sz="3200" dirty="0" err="1" smtClean="0"/>
              <a:t>produksi</a:t>
            </a:r>
            <a:r>
              <a:rPr lang="en-US" sz="3200" dirty="0" smtClean="0"/>
              <a:t> 2016. </a:t>
            </a:r>
            <a:r>
              <a:rPr lang="en-US" sz="3200" dirty="0" err="1" smtClean="0"/>
              <a:t>Kedepan</a:t>
            </a:r>
            <a:r>
              <a:rPr lang="en-US" sz="3200" dirty="0" smtClean="0"/>
              <a:t> </a:t>
            </a:r>
            <a:r>
              <a:rPr lang="en-US" sz="3200" dirty="0" err="1" smtClean="0"/>
              <a:t>secara</a:t>
            </a:r>
            <a:r>
              <a:rPr lang="en-US" sz="3200" dirty="0" smtClean="0"/>
              <a:t> </a:t>
            </a:r>
            <a:r>
              <a:rPr lang="en-US" sz="3200" dirty="0" err="1" smtClean="0"/>
              <a:t>historis</a:t>
            </a:r>
            <a:r>
              <a:rPr lang="en-US" sz="3200" dirty="0" smtClean="0"/>
              <a:t> </a:t>
            </a:r>
            <a:r>
              <a:rPr lang="en-US" sz="3200" dirty="0" err="1" smtClean="0"/>
              <a:t>diperkirakan</a:t>
            </a:r>
            <a:r>
              <a:rPr lang="en-US" sz="3200" dirty="0" smtClean="0"/>
              <a:t> </a:t>
            </a:r>
            <a:r>
              <a:rPr lang="en-US" sz="3200" dirty="0" err="1" smtClean="0"/>
              <a:t>terjadi</a:t>
            </a:r>
            <a:r>
              <a:rPr lang="en-US" sz="3200" dirty="0" smtClean="0"/>
              <a:t> </a:t>
            </a:r>
            <a:r>
              <a:rPr lang="en-US" sz="3200" dirty="0" err="1" smtClean="0"/>
              <a:t>peningkatan</a:t>
            </a:r>
            <a:r>
              <a:rPr lang="en-US" sz="3200" dirty="0" smtClean="0"/>
              <a:t> </a:t>
            </a:r>
            <a:r>
              <a:rPr lang="en-US" sz="3200" dirty="0" err="1" smtClean="0"/>
              <a:t>produksi</a:t>
            </a:r>
            <a:r>
              <a:rPr lang="en-US" sz="3200" dirty="0" smtClean="0"/>
              <a:t> </a:t>
            </a:r>
            <a:r>
              <a:rPr lang="en-US" sz="3200" dirty="0" err="1" smtClean="0"/>
              <a:t>di</a:t>
            </a:r>
            <a:r>
              <a:rPr lang="en-US" sz="3200" dirty="0" smtClean="0"/>
              <a:t> </a:t>
            </a:r>
            <a:r>
              <a:rPr lang="en-US" sz="3200" err="1" smtClean="0"/>
              <a:t>triwulan</a:t>
            </a:r>
            <a:r>
              <a:rPr lang="en-US" sz="3200" smtClean="0"/>
              <a:t> IV, </a:t>
            </a:r>
            <a:r>
              <a:rPr lang="en-US" sz="3200" dirty="0" err="1" smtClean="0"/>
              <a:t>berdasarkan</a:t>
            </a:r>
            <a:r>
              <a:rPr lang="en-US" sz="3200" dirty="0" smtClean="0"/>
              <a:t> </a:t>
            </a:r>
            <a:r>
              <a:rPr lang="en-US" sz="3200" err="1" smtClean="0"/>
              <a:t>informasi</a:t>
            </a:r>
            <a:r>
              <a:rPr lang="en-US" sz="3200" smtClean="0"/>
              <a:t> Kabag </a:t>
            </a:r>
            <a:r>
              <a:rPr lang="en-US" sz="3200" err="1" smtClean="0"/>
              <a:t>Perekonomian</a:t>
            </a:r>
            <a:r>
              <a:rPr lang="en-US" sz="3200" smtClean="0"/>
              <a:t> Batubara pada Bulan Agustus 2016 sedang masa tanam, seluas 800 Ha.</a:t>
            </a:r>
            <a:endParaRPr lang="en-US" sz="3200" dirty="0" smtClean="0"/>
          </a:p>
          <a:p>
            <a:pPr marL="571500" indent="-571500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 marL="571500" indent="-571500" algn="just">
              <a:buAutoNum type="romanUcPeriod" startAt="3"/>
            </a:pPr>
            <a:r>
              <a:rPr lang="en-US" b="1" dirty="0" err="1" smtClean="0"/>
              <a:t>Produksi</a:t>
            </a:r>
            <a:r>
              <a:rPr lang="en-US" b="1" dirty="0" smtClean="0"/>
              <a:t> </a:t>
            </a:r>
            <a:r>
              <a:rPr lang="en-US" b="1" dirty="0" err="1" smtClean="0"/>
              <a:t>Bawang</a:t>
            </a:r>
            <a:r>
              <a:rPr lang="en-US" b="1" dirty="0" smtClean="0"/>
              <a:t> </a:t>
            </a:r>
            <a:r>
              <a:rPr lang="en-US" b="1" dirty="0" err="1" smtClean="0"/>
              <a:t>Merah</a:t>
            </a:r>
            <a:endParaRPr lang="en-US" b="1" dirty="0" smtClean="0"/>
          </a:p>
          <a:p>
            <a:pPr marL="571500" indent="-571500" algn="just">
              <a:buNone/>
            </a:pPr>
            <a:r>
              <a:rPr lang="en-US" dirty="0" smtClean="0"/>
              <a:t>		</a:t>
            </a:r>
            <a:r>
              <a:rPr lang="en-US" dirty="0" err="1" smtClean="0"/>
              <a:t>Realisasi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bawang</a:t>
            </a:r>
            <a:r>
              <a:rPr lang="en-US" dirty="0" smtClean="0"/>
              <a:t> </a:t>
            </a:r>
            <a:r>
              <a:rPr lang="en-US" dirty="0" err="1" smtClean="0"/>
              <a:t>merah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semester 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penurunan</a:t>
            </a:r>
            <a:r>
              <a:rPr lang="en-US" dirty="0" smtClean="0"/>
              <a:t> 11 % </a:t>
            </a:r>
            <a:r>
              <a:rPr lang="en-US" dirty="0" err="1" smtClean="0"/>
              <a:t>dibandingkan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2015. </a:t>
            </a:r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,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historis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penurunan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triwulan</a:t>
            </a:r>
            <a:r>
              <a:rPr lang="en-US" dirty="0" smtClean="0"/>
              <a:t> III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tekanan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bawang</a:t>
            </a:r>
            <a:r>
              <a:rPr lang="en-US" dirty="0" smtClean="0"/>
              <a:t> </a:t>
            </a:r>
            <a:r>
              <a:rPr lang="en-US" dirty="0" err="1" smtClean="0"/>
              <a:t>merah</a:t>
            </a:r>
            <a:r>
              <a:rPr lang="en-US" dirty="0" smtClean="0"/>
              <a:t>. TPID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mengoptimalkan</a:t>
            </a:r>
            <a:r>
              <a:rPr lang="en-US" dirty="0" smtClean="0"/>
              <a:t> </a:t>
            </a:r>
            <a:r>
              <a:rPr lang="en-US" dirty="0" err="1" smtClean="0"/>
              <a:t>pemanfaatan</a:t>
            </a:r>
            <a:r>
              <a:rPr lang="en-US" dirty="0" smtClean="0"/>
              <a:t> </a:t>
            </a:r>
            <a:r>
              <a:rPr lang="en-US" dirty="0" err="1" smtClean="0"/>
              <a:t>lahan</a:t>
            </a:r>
            <a:r>
              <a:rPr lang="en-US" dirty="0" smtClean="0"/>
              <a:t> </a:t>
            </a:r>
            <a:r>
              <a:rPr lang="en-US" dirty="0" err="1" smtClean="0"/>
              <a:t>tidur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penanaman</a:t>
            </a:r>
            <a:r>
              <a:rPr lang="en-US" dirty="0" smtClean="0"/>
              <a:t> </a:t>
            </a:r>
            <a:r>
              <a:rPr lang="en-US" dirty="0" err="1" smtClean="0"/>
              <a:t>bawang</a:t>
            </a:r>
            <a:r>
              <a:rPr lang="en-US" dirty="0" smtClean="0"/>
              <a:t> </a:t>
            </a:r>
            <a:r>
              <a:rPr lang="en-US" dirty="0" err="1" smtClean="0"/>
              <a:t>merah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peralihan</a:t>
            </a:r>
            <a:r>
              <a:rPr lang="en-US" dirty="0" smtClean="0"/>
              <a:t> </a:t>
            </a:r>
            <a:r>
              <a:rPr lang="en-US" dirty="0" err="1" smtClean="0"/>
              <a:t>komoditas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TPID </a:t>
            </a:r>
            <a:r>
              <a:rPr lang="en-US" dirty="0" err="1" smtClean="0"/>
              <a:t>melalui</a:t>
            </a:r>
            <a:r>
              <a:rPr lang="en-US" dirty="0" smtClean="0"/>
              <a:t> Bank Indonesia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pertanaman</a:t>
            </a:r>
            <a:r>
              <a:rPr lang="en-US" dirty="0" smtClean="0"/>
              <a:t> </a:t>
            </a:r>
            <a:r>
              <a:rPr lang="en-US" dirty="0" err="1" smtClean="0"/>
              <a:t>Bawang</a:t>
            </a:r>
            <a:r>
              <a:rPr lang="en-US" dirty="0" smtClean="0"/>
              <a:t> </a:t>
            </a:r>
            <a:r>
              <a:rPr lang="en-US" dirty="0" err="1" smtClean="0"/>
              <a:t>putih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kabupaten</a:t>
            </a:r>
            <a:r>
              <a:rPr lang="en-US" dirty="0" smtClean="0"/>
              <a:t> </a:t>
            </a:r>
            <a:r>
              <a:rPr lang="en-US" dirty="0" err="1" smtClean="0"/>
              <a:t>Karo</a:t>
            </a:r>
            <a:r>
              <a:rPr lang="en-US" dirty="0" smtClean="0"/>
              <a:t>, </a:t>
            </a:r>
            <a:r>
              <a:rPr lang="en-US" dirty="0" err="1" smtClean="0"/>
              <a:t>diperkirakan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panen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tanggal</a:t>
            </a:r>
            <a:r>
              <a:rPr lang="en-US" dirty="0" smtClean="0"/>
              <a:t>  4 </a:t>
            </a:r>
            <a:r>
              <a:rPr lang="en-US" dirty="0" err="1" smtClean="0"/>
              <a:t>Oktober</a:t>
            </a:r>
            <a:r>
              <a:rPr lang="en-US" dirty="0" smtClean="0"/>
              <a:t> 2016.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IV. BAWANG PUTIH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Meningkatnya</a:t>
            </a:r>
            <a:r>
              <a:rPr lang="en-US" dirty="0" smtClean="0"/>
              <a:t> </a:t>
            </a:r>
            <a:r>
              <a:rPr lang="en-US" dirty="0" err="1" smtClean="0"/>
              <a:t>permintaan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seiring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perayaan</a:t>
            </a:r>
            <a:r>
              <a:rPr lang="en-US" dirty="0" smtClean="0"/>
              <a:t> </a:t>
            </a:r>
            <a:r>
              <a:rPr lang="en-US" dirty="0" err="1" smtClean="0"/>
              <a:t>Hari</a:t>
            </a:r>
            <a:r>
              <a:rPr lang="en-US" dirty="0" smtClean="0"/>
              <a:t> Raya </a:t>
            </a:r>
            <a:r>
              <a:rPr lang="en-US" dirty="0" err="1" smtClean="0"/>
              <a:t>Idul</a:t>
            </a:r>
            <a:r>
              <a:rPr lang="en-US" dirty="0" smtClean="0"/>
              <a:t> </a:t>
            </a:r>
            <a:r>
              <a:rPr lang="en-US" dirty="0" err="1" smtClean="0"/>
              <a:t>Adha</a:t>
            </a:r>
            <a:r>
              <a:rPr lang="en-US" dirty="0" smtClean="0"/>
              <a:t> </a:t>
            </a:r>
            <a:r>
              <a:rPr lang="en-US" dirty="0" err="1" smtClean="0"/>
              <a:t>ditengah</a:t>
            </a:r>
            <a:r>
              <a:rPr lang="en-US" dirty="0" smtClean="0"/>
              <a:t>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baiknya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beli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.</a:t>
            </a:r>
          </a:p>
          <a:p>
            <a:pPr marL="514350" indent="-514350" algn="just">
              <a:buFont typeface="+mj-lt"/>
              <a:buAutoNum type="arabicPeriod"/>
            </a:pPr>
            <a:endParaRPr lang="en-US" sz="7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Tekanan</a:t>
            </a:r>
            <a:r>
              <a:rPr lang="en-US" dirty="0" smtClean="0"/>
              <a:t> </a:t>
            </a:r>
            <a:r>
              <a:rPr lang="en-US" dirty="0" err="1" smtClean="0"/>
              <a:t>inflasi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i="1" dirty="0" smtClean="0"/>
              <a:t>administered prices </a:t>
            </a:r>
            <a:r>
              <a:rPr lang="en-US" dirty="0" err="1" smtClean="0"/>
              <a:t>seiring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penyesuaian</a:t>
            </a:r>
            <a:r>
              <a:rPr lang="en-US" dirty="0" smtClean="0"/>
              <a:t> </a:t>
            </a:r>
            <a:r>
              <a:rPr lang="en-US" dirty="0" err="1" smtClean="0"/>
              <a:t>tarif</a:t>
            </a:r>
            <a:r>
              <a:rPr lang="en-US" dirty="0" smtClean="0"/>
              <a:t> </a:t>
            </a:r>
            <a:r>
              <a:rPr lang="en-US" dirty="0" err="1" smtClean="0"/>
              <a:t>listrik</a:t>
            </a:r>
            <a:r>
              <a:rPr lang="en-US" dirty="0" smtClean="0"/>
              <a:t>.</a:t>
            </a:r>
          </a:p>
          <a:p>
            <a:pPr marL="514350" indent="-514350" algn="just">
              <a:buFont typeface="+mj-lt"/>
              <a:buAutoNum type="arabicPeriod"/>
            </a:pPr>
            <a:endParaRPr lang="en-US" sz="7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Dari </a:t>
            </a:r>
            <a:r>
              <a:rPr lang="en-US" dirty="0" err="1" smtClean="0"/>
              <a:t>sisi</a:t>
            </a:r>
            <a:r>
              <a:rPr lang="en-US" dirty="0" smtClean="0"/>
              <a:t> volatile food, </a:t>
            </a:r>
            <a:r>
              <a:rPr lang="en-US" dirty="0" err="1" smtClean="0"/>
              <a:t>tekanan</a:t>
            </a:r>
            <a:r>
              <a:rPr lang="en-US" dirty="0" smtClean="0"/>
              <a:t> </a:t>
            </a:r>
            <a:r>
              <a:rPr lang="en-US" dirty="0" err="1" smtClean="0"/>
              <a:t>inflasi</a:t>
            </a:r>
            <a:r>
              <a:rPr lang="en-US" dirty="0" smtClean="0"/>
              <a:t> </a:t>
            </a:r>
            <a:r>
              <a:rPr lang="en-US" dirty="0" err="1" smtClean="0"/>
              <a:t>diperkirakan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menurun</a:t>
            </a:r>
            <a:r>
              <a:rPr lang="en-US" dirty="0" smtClean="0"/>
              <a:t> </a:t>
            </a:r>
            <a:r>
              <a:rPr lang="en-US" dirty="0" err="1" smtClean="0"/>
              <a:t>seiring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cabai</a:t>
            </a:r>
            <a:r>
              <a:rPr lang="en-US" dirty="0" smtClean="0"/>
              <a:t> </a:t>
            </a:r>
            <a:r>
              <a:rPr lang="en-US" dirty="0" err="1" smtClean="0"/>
              <a:t>merah</a:t>
            </a:r>
            <a:r>
              <a:rPr lang="en-US" dirty="0" smtClean="0"/>
              <a:t>, </a:t>
            </a:r>
            <a:r>
              <a:rPr lang="en-US" dirty="0" err="1" smtClean="0"/>
              <a:t>gula</a:t>
            </a:r>
            <a:r>
              <a:rPr lang="en-US" dirty="0" smtClean="0"/>
              <a:t> </a:t>
            </a:r>
            <a:r>
              <a:rPr lang="en-US" dirty="0" err="1" smtClean="0"/>
              <a:t>pasir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beras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tradisional</a:t>
            </a:r>
            <a:r>
              <a:rPr lang="en-US" dirty="0" smtClean="0"/>
              <a:t> Kota Medan.</a:t>
            </a:r>
          </a:p>
          <a:p>
            <a:pPr marL="514350" indent="-514350" algn="just">
              <a:buFont typeface="+mj-lt"/>
              <a:buAutoNum type="arabicPeriod"/>
            </a:pP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endParaRPr lang="en-US" sz="700" dirty="0" smtClean="0"/>
          </a:p>
          <a:p>
            <a:pPr marL="514350" indent="-514350" algn="just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l"/>
            <a:r>
              <a:rPr lang="en-US" sz="3000" dirty="0" smtClean="0"/>
              <a:t>RISIKO INFLASI SEPTEMBER 2016</a:t>
            </a:r>
            <a:endParaRPr lang="en-US" sz="3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461</TotalTime>
  <Words>644</Words>
  <Application>Microsoft Office PowerPoint</Application>
  <PresentationFormat>On-screen Show (4:3)</PresentationFormat>
  <Paragraphs>148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PowerPoint Presentation</vt:lpstr>
      <vt:lpstr>PowerPoint Presentation</vt:lpstr>
      <vt:lpstr>TABEL KOMODITAS PENYUMBANG INFLASI AGUSTUS 2016</vt:lpstr>
      <vt:lpstr>PowerPoint Presentation</vt:lpstr>
      <vt:lpstr>PowerPoint Presentation</vt:lpstr>
      <vt:lpstr>PowerPoint Presentation</vt:lpstr>
      <vt:lpstr>PowerPoint Presentation</vt:lpstr>
      <vt:lpstr>IV. BAWANG PUTIH</vt:lpstr>
      <vt:lpstr>RISIKO INFLASI SEPTEMBER 2016</vt:lpstr>
      <vt:lpstr>PENDORONG INFLASI SEMESTER II 2016</vt:lpstr>
      <vt:lpstr>SOLUSI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BAHAN RAPAT KOORDINASI TPID PUSAT DAN DAERAH</dc:title>
  <dc:creator>Lenovo</dc:creator>
  <cp:lastModifiedBy>BANGDA</cp:lastModifiedBy>
  <cp:revision>55</cp:revision>
  <dcterms:created xsi:type="dcterms:W3CDTF">2016-09-21T05:06:00Z</dcterms:created>
  <dcterms:modified xsi:type="dcterms:W3CDTF">2016-09-26T01:28:52Z</dcterms:modified>
</cp:coreProperties>
</file>