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charts/chart2.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Lst>
  <p:notesMasterIdLst>
    <p:notesMasterId r:id="rId100"/>
  </p:notesMasterIdLst>
  <p:sldIdLst>
    <p:sldId id="353" r:id="rId3"/>
    <p:sldId id="298" r:id="rId4"/>
    <p:sldId id="379" r:id="rId5"/>
    <p:sldId id="380" r:id="rId6"/>
    <p:sldId id="381" r:id="rId7"/>
    <p:sldId id="382" r:id="rId8"/>
    <p:sldId id="383" r:id="rId9"/>
    <p:sldId id="384" r:id="rId10"/>
    <p:sldId id="385" r:id="rId11"/>
    <p:sldId id="386" r:id="rId12"/>
    <p:sldId id="387" r:id="rId13"/>
    <p:sldId id="388" r:id="rId14"/>
    <p:sldId id="389" r:id="rId15"/>
    <p:sldId id="390" r:id="rId16"/>
    <p:sldId id="426" r:id="rId17"/>
    <p:sldId id="427" r:id="rId18"/>
    <p:sldId id="428" r:id="rId19"/>
    <p:sldId id="429" r:id="rId20"/>
    <p:sldId id="433" r:id="rId21"/>
    <p:sldId id="391" r:id="rId22"/>
    <p:sldId id="392" r:id="rId23"/>
    <p:sldId id="393" r:id="rId24"/>
    <p:sldId id="394" r:id="rId25"/>
    <p:sldId id="395" r:id="rId26"/>
    <p:sldId id="396" r:id="rId27"/>
    <p:sldId id="397" r:id="rId28"/>
    <p:sldId id="398" r:id="rId29"/>
    <p:sldId id="399" r:id="rId30"/>
    <p:sldId id="400" r:id="rId31"/>
    <p:sldId id="437" r:id="rId32"/>
    <p:sldId id="362" r:id="rId33"/>
    <p:sldId id="370" r:id="rId34"/>
    <p:sldId id="369" r:id="rId35"/>
    <p:sldId id="371" r:id="rId36"/>
    <p:sldId id="372" r:id="rId37"/>
    <p:sldId id="373" r:id="rId38"/>
    <p:sldId id="374" r:id="rId39"/>
    <p:sldId id="375" r:id="rId40"/>
    <p:sldId id="401" r:id="rId41"/>
    <p:sldId id="405" r:id="rId42"/>
    <p:sldId id="406" r:id="rId43"/>
    <p:sldId id="402" r:id="rId44"/>
    <p:sldId id="403" r:id="rId45"/>
    <p:sldId id="407" r:id="rId46"/>
    <p:sldId id="408" r:id="rId47"/>
    <p:sldId id="404" r:id="rId48"/>
    <p:sldId id="430" r:id="rId49"/>
    <p:sldId id="431" r:id="rId50"/>
    <p:sldId id="434" r:id="rId51"/>
    <p:sldId id="432" r:id="rId52"/>
    <p:sldId id="452" r:id="rId53"/>
    <p:sldId id="436" r:id="rId54"/>
    <p:sldId id="435" r:id="rId55"/>
    <p:sldId id="346" r:id="rId56"/>
    <p:sldId id="343" r:id="rId57"/>
    <p:sldId id="337" r:id="rId58"/>
    <p:sldId id="338" r:id="rId59"/>
    <p:sldId id="339" r:id="rId60"/>
    <p:sldId id="340" r:id="rId61"/>
    <p:sldId id="453" r:id="rId62"/>
    <p:sldId id="361" r:id="rId63"/>
    <p:sldId id="451" r:id="rId64"/>
    <p:sldId id="409" r:id="rId65"/>
    <p:sldId id="410" r:id="rId66"/>
    <p:sldId id="411" r:id="rId67"/>
    <p:sldId id="412" r:id="rId68"/>
    <p:sldId id="413" r:id="rId69"/>
    <p:sldId id="414" r:id="rId70"/>
    <p:sldId id="415" r:id="rId71"/>
    <p:sldId id="416" r:id="rId72"/>
    <p:sldId id="417" r:id="rId73"/>
    <p:sldId id="418" r:id="rId74"/>
    <p:sldId id="419" r:id="rId75"/>
    <p:sldId id="420" r:id="rId76"/>
    <p:sldId id="421" r:id="rId77"/>
    <p:sldId id="422" r:id="rId78"/>
    <p:sldId id="423" r:id="rId79"/>
    <p:sldId id="424" r:id="rId80"/>
    <p:sldId id="425" r:id="rId81"/>
    <p:sldId id="363" r:id="rId82"/>
    <p:sldId id="364" r:id="rId83"/>
    <p:sldId id="365" r:id="rId84"/>
    <p:sldId id="366" r:id="rId85"/>
    <p:sldId id="368" r:id="rId86"/>
    <p:sldId id="450" r:id="rId87"/>
    <p:sldId id="438" r:id="rId88"/>
    <p:sldId id="439" r:id="rId89"/>
    <p:sldId id="440" r:id="rId90"/>
    <p:sldId id="441" r:id="rId91"/>
    <p:sldId id="442" r:id="rId92"/>
    <p:sldId id="443" r:id="rId93"/>
    <p:sldId id="444" r:id="rId94"/>
    <p:sldId id="445" r:id="rId95"/>
    <p:sldId id="446" r:id="rId96"/>
    <p:sldId id="447" r:id="rId97"/>
    <p:sldId id="448" r:id="rId98"/>
    <p:sldId id="449" r:id="rId99"/>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2F5597"/>
    <a:srgbClr val="C00000"/>
    <a:srgbClr val="5B9BD5"/>
    <a:srgbClr val="1E10D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625" autoAdjust="0"/>
    <p:restoredTop sz="97406" autoAdjust="0"/>
  </p:normalViewPr>
  <p:slideViewPr>
    <p:cSldViewPr snapToGrid="0">
      <p:cViewPr>
        <p:scale>
          <a:sx n="50" d="100"/>
          <a:sy n="50" d="100"/>
        </p:scale>
        <p:origin x="-492" y="24"/>
      </p:cViewPr>
      <p:guideLst>
        <p:guide orient="horz" pos="2160"/>
        <p:guide pos="3840"/>
      </p:guideLst>
    </p:cSldViewPr>
  </p:slideViewPr>
  <p:outlineViewPr>
    <p:cViewPr>
      <p:scale>
        <a:sx n="33" d="100"/>
        <a:sy n="33" d="100"/>
      </p:scale>
      <p:origin x="0" y="1776"/>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DEPUTI%201\Downloads\New%20Database%20Perkembangan%20Subsidi.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DEPUTI%201\Downloads\New%20Database%20Perkembangan%20Subsidi.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DEPUTI%201\Downloads\New%20Database%20Perkembangan%20Subsidi.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sz="1800" dirty="0"/>
              <a:t>PENERIMAAN PERPAJAKAN (TRILIUN RP)</a:t>
            </a:r>
          </a:p>
        </c:rich>
      </c:tx>
      <c:layout>
        <c:manualLayout>
          <c:xMode val="edge"/>
          <c:yMode val="edge"/>
          <c:x val="0.28997288828081297"/>
          <c:y val="0.12722810181110422"/>
        </c:manualLayout>
      </c:layout>
      <c:spPr>
        <a:noFill/>
        <a:ln>
          <a:noFill/>
        </a:ln>
        <a:effectLst/>
      </c:spPr>
    </c:title>
    <c:plotArea>
      <c:layout>
        <c:manualLayout>
          <c:layoutTarget val="inner"/>
          <c:xMode val="edge"/>
          <c:yMode val="edge"/>
          <c:x val="8.3423726414702054E-2"/>
          <c:y val="0.14711544338884669"/>
          <c:w val="0.8946559840429078"/>
          <c:h val="0.67787711765494729"/>
        </c:manualLayout>
      </c:layout>
      <c:barChart>
        <c:barDir val="col"/>
        <c:grouping val="clustered"/>
        <c:ser>
          <c:idx val="0"/>
          <c:order val="0"/>
          <c:tx>
            <c:strRef>
              <c:f>Sheet1!$B$1</c:f>
              <c:strCache>
                <c:ptCount val="1"/>
                <c:pt idx="0">
                  <c:v>LKPP/Realisasi</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cat>
            <c:strRef>
              <c:f>Sheet1!$A$2:$A$11</c:f>
              <c:strCache>
                <c:ptCount val="10"/>
                <c:pt idx="0">
                  <c:v>2007</c:v>
                </c:pt>
                <c:pt idx="1">
                  <c:v>2008</c:v>
                </c:pt>
                <c:pt idx="2">
                  <c:v>2009</c:v>
                </c:pt>
                <c:pt idx="3">
                  <c:v>2010</c:v>
                </c:pt>
                <c:pt idx="4">
                  <c:v>2011</c:v>
                </c:pt>
                <c:pt idx="5">
                  <c:v>2012</c:v>
                </c:pt>
                <c:pt idx="6">
                  <c:v>2013</c:v>
                </c:pt>
                <c:pt idx="7">
                  <c:v>2014</c:v>
                </c:pt>
                <c:pt idx="8">
                  <c:v>2015</c:v>
                </c:pt>
                <c:pt idx="9">
                  <c:v>2016*</c:v>
                </c:pt>
              </c:strCache>
            </c:strRef>
          </c:cat>
          <c:val>
            <c:numRef>
              <c:f>Sheet1!$B$2:$B$11</c:f>
              <c:numCache>
                <c:formatCode>General</c:formatCode>
                <c:ptCount val="10"/>
                <c:pt idx="0">
                  <c:v>491</c:v>
                </c:pt>
                <c:pt idx="1">
                  <c:v>658.7</c:v>
                </c:pt>
                <c:pt idx="2">
                  <c:v>619.9</c:v>
                </c:pt>
                <c:pt idx="3">
                  <c:v>723.3</c:v>
                </c:pt>
                <c:pt idx="4">
                  <c:v>873.9</c:v>
                </c:pt>
                <c:pt idx="5">
                  <c:v>980.5</c:v>
                </c:pt>
                <c:pt idx="6">
                  <c:v>1077.3</c:v>
                </c:pt>
                <c:pt idx="7">
                  <c:v>1146.9000000000001</c:v>
                </c:pt>
                <c:pt idx="8">
                  <c:v>1240.4000000000001</c:v>
                </c:pt>
                <c:pt idx="9" formatCode="#,##0.00">
                  <c:v>793.02</c:v>
                </c:pt>
              </c:numCache>
            </c:numRef>
          </c:val>
          <c:extLst xmlns:c16r2="http://schemas.microsoft.com/office/drawing/2015/06/chart">
            <c:ext xmlns:c16="http://schemas.microsoft.com/office/drawing/2014/chart" uri="{C3380CC4-5D6E-409C-BE32-E72D297353CC}">
              <c16:uniqueId val="{00000000-D536-4AC1-B64F-9D79774CBABB}"/>
            </c:ext>
          </c:extLst>
        </c:ser>
        <c:ser>
          <c:idx val="1"/>
          <c:order val="1"/>
          <c:tx>
            <c:strRef>
              <c:f>Sheet1!$C$1</c:f>
              <c:strCache>
                <c:ptCount val="1"/>
                <c:pt idx="0">
                  <c:v>APBN/APBNP</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cat>
            <c:strRef>
              <c:f>Sheet1!$A$2:$A$11</c:f>
              <c:strCache>
                <c:ptCount val="10"/>
                <c:pt idx="0">
                  <c:v>2007</c:v>
                </c:pt>
                <c:pt idx="1">
                  <c:v>2008</c:v>
                </c:pt>
                <c:pt idx="2">
                  <c:v>2009</c:v>
                </c:pt>
                <c:pt idx="3">
                  <c:v>2010</c:v>
                </c:pt>
                <c:pt idx="4">
                  <c:v>2011</c:v>
                </c:pt>
                <c:pt idx="5">
                  <c:v>2012</c:v>
                </c:pt>
                <c:pt idx="6">
                  <c:v>2013</c:v>
                </c:pt>
                <c:pt idx="7">
                  <c:v>2014</c:v>
                </c:pt>
                <c:pt idx="8">
                  <c:v>2015</c:v>
                </c:pt>
                <c:pt idx="9">
                  <c:v>2016*</c:v>
                </c:pt>
              </c:strCache>
            </c:strRef>
          </c:cat>
          <c:val>
            <c:numRef>
              <c:f>Sheet1!$C$2:$C$11</c:f>
              <c:numCache>
                <c:formatCode>_(* #,##0.00_);_(* \(#,##0.00\);_(* "-"_);_(@_)</c:formatCode>
                <c:ptCount val="10"/>
                <c:pt idx="0">
                  <c:v>492.01089999999999</c:v>
                </c:pt>
                <c:pt idx="1">
                  <c:v>609.22749999999996</c:v>
                </c:pt>
                <c:pt idx="2">
                  <c:v>631.93169999999986</c:v>
                </c:pt>
                <c:pt idx="3">
                  <c:v>733.23800000000017</c:v>
                </c:pt>
                <c:pt idx="4">
                  <c:v>878.68499999999995</c:v>
                </c:pt>
                <c:pt idx="5">
                  <c:v>1011.737</c:v>
                </c:pt>
                <c:pt idx="6">
                  <c:v>1148</c:v>
                </c:pt>
                <c:pt idx="7">
                  <c:v>1246.0999999999999</c:v>
                </c:pt>
                <c:pt idx="8">
                  <c:v>1489.2555000000002</c:v>
                </c:pt>
                <c:pt idx="9">
                  <c:v>1546.6639999999998</c:v>
                </c:pt>
              </c:numCache>
            </c:numRef>
          </c:val>
          <c:extLst xmlns:c16r2="http://schemas.microsoft.com/office/drawing/2015/06/chart">
            <c:ext xmlns:c16="http://schemas.microsoft.com/office/drawing/2014/chart" uri="{C3380CC4-5D6E-409C-BE32-E72D297353CC}">
              <c16:uniqueId val="{00000001-D536-4AC1-B64F-9D79774CBABB}"/>
            </c:ext>
          </c:extLst>
        </c:ser>
        <c:dLbls/>
        <c:gapWidth val="100"/>
        <c:overlap val="-24"/>
        <c:axId val="187799808"/>
        <c:axId val="187801600"/>
      </c:barChart>
      <c:catAx>
        <c:axId val="187799808"/>
        <c:scaling>
          <c:orientation val="minMax"/>
        </c:scaling>
        <c:axPos val="b"/>
        <c:numFmt formatCode="General" sourceLinked="1"/>
        <c:maj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87801600"/>
        <c:crosses val="autoZero"/>
        <c:auto val="1"/>
        <c:lblAlgn val="ctr"/>
        <c:lblOffset val="100"/>
      </c:catAx>
      <c:valAx>
        <c:axId val="187801600"/>
        <c:scaling>
          <c:orientation val="minMax"/>
        </c:scaling>
        <c:axPos val="l"/>
        <c:majorGridlines>
          <c:spPr>
            <a:ln w="9525" cap="flat" cmpd="sng" algn="ctr">
              <a:solidFill>
                <a:schemeClr val="tx2">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87799808"/>
        <c:crosses val="autoZero"/>
        <c:crossBetween val="between"/>
      </c:valAx>
      <c:spPr>
        <a:noFill/>
        <a:ln>
          <a:noFill/>
        </a:ln>
        <a:effectLst/>
      </c:spPr>
    </c:plotArea>
    <c:legend>
      <c:legendPos val="b"/>
      <c:layout>
        <c:manualLayout>
          <c:xMode val="edge"/>
          <c:yMode val="edge"/>
          <c:x val="0.15365073564938492"/>
          <c:y val="0.3526637042125525"/>
          <c:w val="0.43339182339556737"/>
          <c:h val="9.2985280753350649E-2"/>
        </c:manualLayout>
      </c:layout>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plotArea>
      <c:layout/>
      <c:lineChart>
        <c:grouping val="standard"/>
        <c:ser>
          <c:idx val="0"/>
          <c:order val="0"/>
          <c:tx>
            <c:strRef>
              <c:f>Sheet2!$W$2</c:f>
              <c:strCache>
                <c:ptCount val="1"/>
                <c:pt idx="0">
                  <c:v>APBN</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strRef>
              <c:f>(Sheet2!$E$1,Sheet2!$H$1,Sheet2!$K$1,Sheet2!$N$1,Sheet2!$Q$1,Sheet2!$T$1,Sheet2!$W$1,Sheet2!$Z$1,Sheet2!$AC$1)</c:f>
              <c:strCache>
                <c:ptCount val="9"/>
                <c:pt idx="0">
                  <c:v>2008</c:v>
                </c:pt>
                <c:pt idx="1">
                  <c:v>2009</c:v>
                </c:pt>
                <c:pt idx="2">
                  <c:v>2010</c:v>
                </c:pt>
                <c:pt idx="3">
                  <c:v>2011</c:v>
                </c:pt>
                <c:pt idx="4">
                  <c:v>2012</c:v>
                </c:pt>
                <c:pt idx="5">
                  <c:v>2013</c:v>
                </c:pt>
                <c:pt idx="6">
                  <c:v>2014</c:v>
                </c:pt>
                <c:pt idx="7">
                  <c:v>2015*</c:v>
                </c:pt>
                <c:pt idx="8">
                  <c:v>2016</c:v>
                </c:pt>
              </c:strCache>
            </c:strRef>
          </c:cat>
          <c:val>
            <c:numRef>
              <c:f>(Sheet2!$E$3,Sheet2!$H$3,Sheet2!$K$3,Sheet2!$N$3,Sheet2!$Q$3,Sheet2!$T$3,Sheet2!$W$3,Sheet2!$Z$3,Sheet2!$AC$3)</c:f>
              <c:numCache>
                <c:formatCode>General</c:formatCode>
                <c:ptCount val="9"/>
                <c:pt idx="0">
                  <c:v>6303</c:v>
                </c:pt>
                <c:pt idx="1">
                  <c:v>12987</c:v>
                </c:pt>
                <c:pt idx="2">
                  <c:v>11387.3</c:v>
                </c:pt>
                <c:pt idx="3">
                  <c:v>15267</c:v>
                </c:pt>
                <c:pt idx="4">
                  <c:v>15607.062292000002</c:v>
                </c:pt>
                <c:pt idx="5">
                  <c:v>17197.902724000003</c:v>
                </c:pt>
                <c:pt idx="6">
                  <c:v>18822.5</c:v>
                </c:pt>
                <c:pt idx="7">
                  <c:v>18939.93</c:v>
                </c:pt>
                <c:pt idx="8">
                  <c:v>20993.3</c:v>
                </c:pt>
              </c:numCache>
            </c:numRef>
          </c:val>
          <c:extLst xmlns:c16r2="http://schemas.microsoft.com/office/drawing/2015/06/chart">
            <c:ext xmlns:c16="http://schemas.microsoft.com/office/drawing/2014/chart" uri="{C3380CC4-5D6E-409C-BE32-E72D297353CC}">
              <c16:uniqueId val="{00000000-742F-4AE6-88B1-2191F48CCCEB}"/>
            </c:ext>
          </c:extLst>
        </c:ser>
        <c:ser>
          <c:idx val="1"/>
          <c:order val="1"/>
          <c:tx>
            <c:strRef>
              <c:f>Sheet2!$F$2</c:f>
              <c:strCache>
                <c:ptCount val="1"/>
                <c:pt idx="0">
                  <c:v>APBN-P</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val>
            <c:numRef>
              <c:f>(Sheet2!$F$3,Sheet2!$I$3,Sheet2!$L$3,Sheet2!$O$3,Sheet2!$R$3,Sheet2!$U$3,Sheet2!$X$3,Sheet2!$AA$3)</c:f>
              <c:numCache>
                <c:formatCode>General</c:formatCode>
                <c:ptCount val="8"/>
                <c:pt idx="0">
                  <c:v>8289.4</c:v>
                </c:pt>
                <c:pt idx="1">
                  <c:v>12987</c:v>
                </c:pt>
                <c:pt idx="2">
                  <c:v>13925.123039049999</c:v>
                </c:pt>
                <c:pt idx="3">
                  <c:v>15267</c:v>
                </c:pt>
                <c:pt idx="4">
                  <c:v>20926.3</c:v>
                </c:pt>
                <c:pt idx="5">
                  <c:v>21497.4</c:v>
                </c:pt>
                <c:pt idx="6">
                  <c:v>18164.7</c:v>
                </c:pt>
                <c:pt idx="7">
                  <c:v>18939.93</c:v>
                </c:pt>
              </c:numCache>
            </c:numRef>
          </c:val>
          <c:extLst xmlns:c16r2="http://schemas.microsoft.com/office/drawing/2015/06/chart">
            <c:ext xmlns:c16="http://schemas.microsoft.com/office/drawing/2014/chart" uri="{C3380CC4-5D6E-409C-BE32-E72D297353CC}">
              <c16:uniqueId val="{00000001-742F-4AE6-88B1-2191F48CCCEB}"/>
            </c:ext>
          </c:extLst>
        </c:ser>
        <c:ser>
          <c:idx val="2"/>
          <c:order val="2"/>
          <c:tx>
            <c:strRef>
              <c:f>Sheet2!$G$2</c:f>
              <c:strCache>
                <c:ptCount val="1"/>
                <c:pt idx="0">
                  <c:v>Audited</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val>
            <c:numRef>
              <c:f>(Sheet2!$G$3,Sheet2!$J$3,Sheet2!$M$3,Sheet2!$P$3,Sheet2!$S$3,Sheet2!$V$3,Sheet2!$Y$3,Sheet2!$AB$3)</c:f>
              <c:numCache>
                <c:formatCode>General</c:formatCode>
                <c:ptCount val="8"/>
                <c:pt idx="0">
                  <c:v>11795.911990000001</c:v>
                </c:pt>
                <c:pt idx="1">
                  <c:v>12987</c:v>
                </c:pt>
                <c:pt idx="2">
                  <c:v>15153.810326999997</c:v>
                </c:pt>
                <c:pt idx="3">
                  <c:v>16539.282620999998</c:v>
                </c:pt>
                <c:pt idx="4">
                  <c:v>19117.023857614004</c:v>
                </c:pt>
                <c:pt idx="5">
                  <c:v>20310.111999999997</c:v>
                </c:pt>
                <c:pt idx="6">
                  <c:v>18164.691742999996</c:v>
                </c:pt>
                <c:pt idx="7">
                  <c:v>21845.491000000005</c:v>
                </c:pt>
              </c:numCache>
            </c:numRef>
          </c:val>
          <c:extLst xmlns:c16r2="http://schemas.microsoft.com/office/drawing/2015/06/chart">
            <c:ext xmlns:c16="http://schemas.microsoft.com/office/drawing/2014/chart" uri="{C3380CC4-5D6E-409C-BE32-E72D297353CC}">
              <c16:uniqueId val="{00000002-742F-4AE6-88B1-2191F48CCCEB}"/>
            </c:ext>
          </c:extLst>
        </c:ser>
        <c:dLbls/>
        <c:marker val="1"/>
        <c:axId val="155702016"/>
        <c:axId val="155703552"/>
      </c:lineChart>
      <c:catAx>
        <c:axId val="155702016"/>
        <c:scaling>
          <c:orientation val="minMax"/>
        </c:scaling>
        <c:axPos val="b"/>
        <c:numFmt formatCode="General" sourceLinked="0"/>
        <c:maj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55703552"/>
        <c:crosses val="autoZero"/>
        <c:auto val="1"/>
        <c:lblAlgn val="ctr"/>
        <c:lblOffset val="100"/>
      </c:catAx>
      <c:valAx>
        <c:axId val="155703552"/>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55702016"/>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plotArea>
      <c:layout/>
      <c:lineChart>
        <c:grouping val="standard"/>
        <c:ser>
          <c:idx val="0"/>
          <c:order val="0"/>
          <c:tx>
            <c:strRef>
              <c:f>Sheet2!$W$2</c:f>
              <c:strCache>
                <c:ptCount val="1"/>
                <c:pt idx="0">
                  <c:v>APBN</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strRef>
              <c:f>(Sheet2!$E$1,Sheet2!$H$1,Sheet2!$K$1,Sheet2!$N$1,Sheet2!$Q$1,Sheet2!$T$1,Sheet2!$W$1,Sheet2!$Z$1,Sheet2!$AC$1)</c:f>
              <c:strCache>
                <c:ptCount val="9"/>
                <c:pt idx="0">
                  <c:v>2008</c:v>
                </c:pt>
                <c:pt idx="1">
                  <c:v>2009</c:v>
                </c:pt>
                <c:pt idx="2">
                  <c:v>2010</c:v>
                </c:pt>
                <c:pt idx="3">
                  <c:v>2011</c:v>
                </c:pt>
                <c:pt idx="4">
                  <c:v>2012</c:v>
                </c:pt>
                <c:pt idx="5">
                  <c:v>2013</c:v>
                </c:pt>
                <c:pt idx="6">
                  <c:v>2014</c:v>
                </c:pt>
                <c:pt idx="7">
                  <c:v>2015*</c:v>
                </c:pt>
                <c:pt idx="8">
                  <c:v>2016</c:v>
                </c:pt>
              </c:strCache>
            </c:strRef>
          </c:cat>
          <c:val>
            <c:numRef>
              <c:f>(Sheet2!$E$4,Sheet2!$H$4,Sheet2!$K$4,Sheet2!$N$4,Sheet2!$Q$4,Sheet2!$T$4,Sheet2!$W$4,Sheet2!$Z$4,Sheet2!$AC$4)</c:f>
              <c:numCache>
                <c:formatCode>General</c:formatCode>
                <c:ptCount val="9"/>
                <c:pt idx="0">
                  <c:v>7519.1100000000006</c:v>
                </c:pt>
                <c:pt idx="1">
                  <c:v>17537.02</c:v>
                </c:pt>
                <c:pt idx="2">
                  <c:v>14757.260075749999</c:v>
                </c:pt>
                <c:pt idx="3">
                  <c:v>16377</c:v>
                </c:pt>
                <c:pt idx="4">
                  <c:v>16943.990000000005</c:v>
                </c:pt>
                <c:pt idx="5">
                  <c:v>16228.758014000001</c:v>
                </c:pt>
                <c:pt idx="6">
                  <c:v>21048.799999999996</c:v>
                </c:pt>
                <c:pt idx="7">
                  <c:v>35703.06</c:v>
                </c:pt>
                <c:pt idx="8">
                  <c:v>30063.200000000001</c:v>
                </c:pt>
              </c:numCache>
            </c:numRef>
          </c:val>
          <c:extLst xmlns:c16r2="http://schemas.microsoft.com/office/drawing/2015/06/chart">
            <c:ext xmlns:c16="http://schemas.microsoft.com/office/drawing/2014/chart" uri="{C3380CC4-5D6E-409C-BE32-E72D297353CC}">
              <c16:uniqueId val="{00000000-FF02-48C3-923D-D0D599E7EB74}"/>
            </c:ext>
          </c:extLst>
        </c:ser>
        <c:ser>
          <c:idx val="1"/>
          <c:order val="1"/>
          <c:tx>
            <c:strRef>
              <c:f>Sheet2!$F$2</c:f>
              <c:strCache>
                <c:ptCount val="1"/>
                <c:pt idx="0">
                  <c:v>APBN-P</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val>
            <c:numRef>
              <c:f>(Sheet2!$F$4,Sheet2!$I$4,Sheet2!$L$4,Sheet2!$O$4,Sheet2!$R$4,Sheet2!$U$4,Sheet2!$X$4,Sheet2!$AA$4)</c:f>
              <c:numCache>
                <c:formatCode>General</c:formatCode>
                <c:ptCount val="8"/>
                <c:pt idx="0">
                  <c:v>7809.0034000000005</c:v>
                </c:pt>
                <c:pt idx="1">
                  <c:v>18532.03</c:v>
                </c:pt>
                <c:pt idx="2">
                  <c:v>18411.456200000001</c:v>
                </c:pt>
                <c:pt idx="3">
                  <c:v>18803</c:v>
                </c:pt>
                <c:pt idx="4">
                  <c:v>13958.59</c:v>
                </c:pt>
                <c:pt idx="5">
                  <c:v>17932.7</c:v>
                </c:pt>
                <c:pt idx="6">
                  <c:v>21048.799999999996</c:v>
                </c:pt>
                <c:pt idx="7">
                  <c:v>39475.695699999997</c:v>
                </c:pt>
              </c:numCache>
            </c:numRef>
          </c:val>
          <c:extLst xmlns:c16r2="http://schemas.microsoft.com/office/drawing/2015/06/chart">
            <c:ext xmlns:c16="http://schemas.microsoft.com/office/drawing/2014/chart" uri="{C3380CC4-5D6E-409C-BE32-E72D297353CC}">
              <c16:uniqueId val="{00000001-FF02-48C3-923D-D0D599E7EB74}"/>
            </c:ext>
          </c:extLst>
        </c:ser>
        <c:ser>
          <c:idx val="2"/>
          <c:order val="2"/>
          <c:tx>
            <c:strRef>
              <c:f>Sheet2!$G$2</c:f>
              <c:strCache>
                <c:ptCount val="1"/>
                <c:pt idx="0">
                  <c:v>Audited</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val>
            <c:numRef>
              <c:f>(Sheet2!$G$4,Sheet2!$J$4,Sheet2!$M$4,Sheet2!$P$4,Sheet2!$S$4,Sheet2!$V$4,Sheet2!$Y$4,Sheet2!$AB$4)</c:f>
              <c:numCache>
                <c:formatCode>General</c:formatCode>
                <c:ptCount val="8"/>
                <c:pt idx="0">
                  <c:v>15163.887671936998</c:v>
                </c:pt>
                <c:pt idx="1">
                  <c:v>18321.055599872998</c:v>
                </c:pt>
                <c:pt idx="2">
                  <c:v>18410.887781046004</c:v>
                </c:pt>
                <c:pt idx="3">
                  <c:v>16344.587997389001</c:v>
                </c:pt>
                <c:pt idx="4">
                  <c:v>13958.483702000001</c:v>
                </c:pt>
                <c:pt idx="5">
                  <c:v>17617.848000000005</c:v>
                </c:pt>
                <c:pt idx="6">
                  <c:v>21047.254085999004</c:v>
                </c:pt>
                <c:pt idx="7">
                  <c:v>31316.226675000005</c:v>
                </c:pt>
              </c:numCache>
            </c:numRef>
          </c:val>
          <c:extLst xmlns:c16r2="http://schemas.microsoft.com/office/drawing/2015/06/chart">
            <c:ext xmlns:c16="http://schemas.microsoft.com/office/drawing/2014/chart" uri="{C3380CC4-5D6E-409C-BE32-E72D297353CC}">
              <c16:uniqueId val="{00000002-FF02-48C3-923D-D0D599E7EB74}"/>
            </c:ext>
          </c:extLst>
        </c:ser>
        <c:dLbls/>
        <c:marker val="1"/>
        <c:axId val="156533120"/>
        <c:axId val="156534656"/>
      </c:lineChart>
      <c:catAx>
        <c:axId val="156533120"/>
        <c:scaling>
          <c:orientation val="minMax"/>
        </c:scaling>
        <c:axPos val="b"/>
        <c:numFmt formatCode="General" sourceLinked="0"/>
        <c:maj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56534656"/>
        <c:crosses val="autoZero"/>
        <c:auto val="1"/>
        <c:lblAlgn val="ctr"/>
        <c:lblOffset val="100"/>
      </c:catAx>
      <c:valAx>
        <c:axId val="156534656"/>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56533120"/>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plotArea>
      <c:layout/>
      <c:lineChart>
        <c:grouping val="standard"/>
        <c:ser>
          <c:idx val="0"/>
          <c:order val="0"/>
          <c:tx>
            <c:strRef>
              <c:f>Sheet2!$W$2</c:f>
              <c:strCache>
                <c:ptCount val="1"/>
                <c:pt idx="0">
                  <c:v>APBN</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strRef>
              <c:f>(Sheet2!$E$1,Sheet2!$H$1,Sheet2!$K$1,Sheet2!$N$1,Sheet2!$Q$1,Sheet2!$T$1,Sheet2!$W$1,Sheet2!$Z$1,Sheet2!$AC$1)</c:f>
              <c:strCache>
                <c:ptCount val="9"/>
                <c:pt idx="0">
                  <c:v>2008</c:v>
                </c:pt>
                <c:pt idx="1">
                  <c:v>2009</c:v>
                </c:pt>
                <c:pt idx="2">
                  <c:v>2010</c:v>
                </c:pt>
                <c:pt idx="3">
                  <c:v>2011</c:v>
                </c:pt>
                <c:pt idx="4">
                  <c:v>2012</c:v>
                </c:pt>
                <c:pt idx="5">
                  <c:v>2013</c:v>
                </c:pt>
                <c:pt idx="6">
                  <c:v>2014</c:v>
                </c:pt>
                <c:pt idx="7">
                  <c:v>2015*</c:v>
                </c:pt>
                <c:pt idx="8">
                  <c:v>2016</c:v>
                </c:pt>
              </c:strCache>
            </c:strRef>
          </c:cat>
          <c:val>
            <c:numRef>
              <c:f>(Sheet2!$E$5,Sheet2!$H$5,Sheet2!$K$5,Sheet2!$N$5,Sheet2!$R$5,Sheet2!$R$5,Sheet2!$Q$5,Sheet2!$T$5,Sheet2!$W$5,Sheet2!$Z$5,Sheet2!$AC$5)</c:f>
              <c:numCache>
                <c:formatCode>General</c:formatCode>
                <c:ptCount val="11"/>
                <c:pt idx="0">
                  <c:v>725</c:v>
                </c:pt>
                <c:pt idx="1">
                  <c:v>1315.4140000000002</c:v>
                </c:pt>
                <c:pt idx="2">
                  <c:v>1563.501</c:v>
                </c:pt>
                <c:pt idx="3">
                  <c:v>120.3</c:v>
                </c:pt>
                <c:pt idx="4">
                  <c:v>129.5</c:v>
                </c:pt>
                <c:pt idx="5">
                  <c:v>129.5</c:v>
                </c:pt>
                <c:pt idx="6">
                  <c:v>279.860544</c:v>
                </c:pt>
                <c:pt idx="7">
                  <c:v>1454.1508939999999</c:v>
                </c:pt>
                <c:pt idx="8">
                  <c:v>1564.8</c:v>
                </c:pt>
                <c:pt idx="9">
                  <c:v>939.41199999999992</c:v>
                </c:pt>
                <c:pt idx="10">
                  <c:v>1023.8</c:v>
                </c:pt>
              </c:numCache>
            </c:numRef>
          </c:val>
          <c:extLst xmlns:c16r2="http://schemas.microsoft.com/office/drawing/2015/06/chart">
            <c:ext xmlns:c16="http://schemas.microsoft.com/office/drawing/2014/chart" uri="{C3380CC4-5D6E-409C-BE32-E72D297353CC}">
              <c16:uniqueId val="{00000000-1C00-487A-96BF-6328A1766595}"/>
            </c:ext>
          </c:extLst>
        </c:ser>
        <c:ser>
          <c:idx val="1"/>
          <c:order val="1"/>
          <c:tx>
            <c:strRef>
              <c:f>Sheet2!$F$2</c:f>
              <c:strCache>
                <c:ptCount val="1"/>
                <c:pt idx="0">
                  <c:v>APBN-P</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val>
            <c:numRef>
              <c:f>(Sheet2!$F$5,Sheet2!$I$5,Sheet2!$L$5,Sheet2!$O$5,Sheet2!$R$5,Sheet2!$U$5,Sheet2!$X$5,Sheet2!$AA$5)</c:f>
              <c:numCache>
                <c:formatCode>General</c:formatCode>
                <c:ptCount val="8"/>
                <c:pt idx="0">
                  <c:v>1021.2766499999999</c:v>
                </c:pt>
                <c:pt idx="1">
                  <c:v>1610.3999999999999</c:v>
                </c:pt>
                <c:pt idx="2">
                  <c:v>2263.5010000000002</c:v>
                </c:pt>
                <c:pt idx="3">
                  <c:v>120.3</c:v>
                </c:pt>
                <c:pt idx="4">
                  <c:v>129.5</c:v>
                </c:pt>
                <c:pt idx="5">
                  <c:v>1454.2</c:v>
                </c:pt>
                <c:pt idx="6">
                  <c:v>1564.8</c:v>
                </c:pt>
                <c:pt idx="7">
                  <c:v>939.41199999999992</c:v>
                </c:pt>
              </c:numCache>
            </c:numRef>
          </c:val>
          <c:extLst xmlns:c16r2="http://schemas.microsoft.com/office/drawing/2015/06/chart">
            <c:ext xmlns:c16="http://schemas.microsoft.com/office/drawing/2014/chart" uri="{C3380CC4-5D6E-409C-BE32-E72D297353CC}">
              <c16:uniqueId val="{00000001-1C00-487A-96BF-6328A1766595}"/>
            </c:ext>
          </c:extLst>
        </c:ser>
        <c:ser>
          <c:idx val="2"/>
          <c:order val="2"/>
          <c:tx>
            <c:strRef>
              <c:f>Sheet2!$G$2</c:f>
              <c:strCache>
                <c:ptCount val="1"/>
                <c:pt idx="0">
                  <c:v>Audited</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val>
            <c:numRef>
              <c:f>(Sheet2!$G$5,Sheet2!$J$5,Sheet2!$M$5,Sheet2!$P$5,Sheet2!$S$5,Sheet2!$V$5,Sheet2!$Y$5,Sheet2!$AB$5)</c:f>
              <c:numCache>
                <c:formatCode>General</c:formatCode>
                <c:ptCount val="8"/>
                <c:pt idx="0">
                  <c:v>985.24896699999999</c:v>
                </c:pt>
                <c:pt idx="1">
                  <c:v>1597.2024522299998</c:v>
                </c:pt>
                <c:pt idx="2">
                  <c:v>2177.4876997399997</c:v>
                </c:pt>
                <c:pt idx="3">
                  <c:v>96.913542094999983</c:v>
                </c:pt>
                <c:pt idx="4">
                  <c:v>60.261413488000002</c:v>
                </c:pt>
                <c:pt idx="5">
                  <c:v>414.36799999999999</c:v>
                </c:pt>
                <c:pt idx="6">
                  <c:v>308.56749948999999</c:v>
                </c:pt>
                <c:pt idx="7">
                  <c:v>112.045</c:v>
                </c:pt>
              </c:numCache>
            </c:numRef>
          </c:val>
          <c:extLst xmlns:c16r2="http://schemas.microsoft.com/office/drawing/2015/06/chart">
            <c:ext xmlns:c16="http://schemas.microsoft.com/office/drawing/2014/chart" uri="{C3380CC4-5D6E-409C-BE32-E72D297353CC}">
              <c16:uniqueId val="{00000002-1C00-487A-96BF-6328A1766595}"/>
            </c:ext>
          </c:extLst>
        </c:ser>
        <c:dLbls/>
        <c:marker val="1"/>
        <c:axId val="156454912"/>
        <c:axId val="156456448"/>
      </c:lineChart>
      <c:catAx>
        <c:axId val="156454912"/>
        <c:scaling>
          <c:orientation val="minMax"/>
        </c:scaling>
        <c:axPos val="b"/>
        <c:numFmt formatCode="General" sourceLinked="0"/>
        <c:maj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6456448"/>
        <c:crosses val="autoZero"/>
        <c:auto val="1"/>
        <c:lblAlgn val="ctr"/>
        <c:lblOffset val="100"/>
      </c:catAx>
      <c:valAx>
        <c:axId val="156456448"/>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56454912"/>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75D083-6FFE-4235-9929-8DB32C598CF2}" type="datetimeFigureOut">
              <a:rPr lang="en-US" smtClean="0"/>
              <a:pPr/>
              <a:t>10/11/2016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2AF84F-0370-4A31-B71C-AEB070E9CDC8}" type="slidenum">
              <a:rPr lang="en-US" smtClean="0"/>
              <a:pPr/>
              <a:t>‹#›</a:t>
            </a:fld>
            <a:endParaRPr lang="en-US"/>
          </a:p>
        </p:txBody>
      </p:sp>
    </p:spTree>
    <p:extLst>
      <p:ext uri="{BB962C8B-B14F-4D97-AF65-F5344CB8AC3E}">
        <p14:creationId xmlns:p14="http://schemas.microsoft.com/office/powerpoint/2010/main" xmlns="" val="420778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122AF84F-0370-4A31-B71C-AEB070E9CDC8}" type="slidenum">
              <a:rPr lang="en-US" smtClean="0"/>
              <a:pPr/>
              <a:t>2</a:t>
            </a:fld>
            <a:endParaRPr lang="en-US"/>
          </a:p>
        </p:txBody>
      </p:sp>
    </p:spTree>
    <p:extLst>
      <p:ext uri="{BB962C8B-B14F-4D97-AF65-F5344CB8AC3E}">
        <p14:creationId xmlns:p14="http://schemas.microsoft.com/office/powerpoint/2010/main" xmlns="" val="1678372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id-ID" sz="900" b="1" dirty="0" smtClean="0">
              <a:solidFill>
                <a:srgbClr val="FFFF00"/>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id-ID" sz="900" b="1" dirty="0" smtClean="0">
              <a:solidFill>
                <a:srgbClr val="FFFF00"/>
              </a:solidFill>
            </a:endParaRPr>
          </a:p>
          <a:p>
            <a:pPr marL="228600" indent="-228600">
              <a:buFont typeface="+mj-lt"/>
              <a:buAutoNum type="arabicPeriod"/>
            </a:pPr>
            <a:endParaRPr lang="id-ID" sz="900" dirty="0"/>
          </a:p>
        </p:txBody>
      </p:sp>
      <p:sp>
        <p:nvSpPr>
          <p:cNvPr id="4" name="Slide Number Placeholder 3"/>
          <p:cNvSpPr>
            <a:spLocks noGrp="1"/>
          </p:cNvSpPr>
          <p:nvPr>
            <p:ph type="sldNum" sz="quarter" idx="10"/>
          </p:nvPr>
        </p:nvSpPr>
        <p:spPr/>
        <p:txBody>
          <a:bodyPr/>
          <a:lstStyle/>
          <a:p>
            <a:fld id="{122AF84F-0370-4A31-B71C-AEB070E9CDC8}" type="slidenum">
              <a:rPr lang="en-US" smtClean="0"/>
              <a:pPr/>
              <a:t>13</a:t>
            </a:fld>
            <a:endParaRPr lang="en-US"/>
          </a:p>
        </p:txBody>
      </p:sp>
    </p:spTree>
    <p:extLst>
      <p:ext uri="{BB962C8B-B14F-4D97-AF65-F5344CB8AC3E}">
        <p14:creationId xmlns:p14="http://schemas.microsoft.com/office/powerpoint/2010/main" xmlns="" val="62758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467154F6-084B-4CA3-863A-A6A757212E0E}" type="slidenum">
              <a:rPr lang="id-ID" smtClean="0"/>
              <a:pPr/>
              <a:t>14</a:t>
            </a:fld>
            <a:endParaRPr lang="id-ID"/>
          </a:p>
        </p:txBody>
      </p:sp>
    </p:spTree>
    <p:extLst>
      <p:ext uri="{BB962C8B-B14F-4D97-AF65-F5344CB8AC3E}">
        <p14:creationId xmlns:p14="http://schemas.microsoft.com/office/powerpoint/2010/main" xmlns="" val="1886805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467154F6-084B-4CA3-863A-A6A757212E0E}" type="slidenum">
              <a:rPr lang="id-ID" smtClean="0"/>
              <a:pPr/>
              <a:t>20</a:t>
            </a:fld>
            <a:endParaRPr lang="id-ID"/>
          </a:p>
        </p:txBody>
      </p:sp>
    </p:spTree>
    <p:extLst>
      <p:ext uri="{BB962C8B-B14F-4D97-AF65-F5344CB8AC3E}">
        <p14:creationId xmlns:p14="http://schemas.microsoft.com/office/powerpoint/2010/main" xmlns="" val="2093343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id-ID" sz="900" b="1" dirty="0" smtClean="0">
              <a:solidFill>
                <a:srgbClr val="FFFF00"/>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id-ID" sz="900" b="1" dirty="0" smtClean="0">
              <a:solidFill>
                <a:srgbClr val="FFFF00"/>
              </a:solidFill>
            </a:endParaRPr>
          </a:p>
          <a:p>
            <a:pPr marL="228600" indent="-228600">
              <a:buFont typeface="+mj-lt"/>
              <a:buAutoNum type="arabicPeriod"/>
            </a:pPr>
            <a:endParaRPr lang="id-ID" sz="900" dirty="0"/>
          </a:p>
        </p:txBody>
      </p:sp>
      <p:sp>
        <p:nvSpPr>
          <p:cNvPr id="4" name="Slide Number Placeholder 3"/>
          <p:cNvSpPr>
            <a:spLocks noGrp="1"/>
          </p:cNvSpPr>
          <p:nvPr>
            <p:ph type="sldNum" sz="quarter" idx="10"/>
          </p:nvPr>
        </p:nvSpPr>
        <p:spPr/>
        <p:txBody>
          <a:bodyPr/>
          <a:lstStyle/>
          <a:p>
            <a:fld id="{122AF84F-0370-4A31-B71C-AEB070E9CDC8}" type="slidenum">
              <a:rPr lang="en-US" smtClean="0"/>
              <a:pPr/>
              <a:t>21</a:t>
            </a:fld>
            <a:endParaRPr lang="en-US"/>
          </a:p>
        </p:txBody>
      </p:sp>
    </p:spTree>
    <p:extLst>
      <p:ext uri="{BB962C8B-B14F-4D97-AF65-F5344CB8AC3E}">
        <p14:creationId xmlns:p14="http://schemas.microsoft.com/office/powerpoint/2010/main" xmlns="" val="3191152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467154F6-084B-4CA3-863A-A6A757212E0E}" type="slidenum">
              <a:rPr lang="id-ID" smtClean="0"/>
              <a:pPr/>
              <a:t>22</a:t>
            </a:fld>
            <a:endParaRPr lang="id-ID"/>
          </a:p>
        </p:txBody>
      </p:sp>
    </p:spTree>
    <p:extLst>
      <p:ext uri="{BB962C8B-B14F-4D97-AF65-F5344CB8AC3E}">
        <p14:creationId xmlns:p14="http://schemas.microsoft.com/office/powerpoint/2010/main" xmlns="" val="2431297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id-ID" sz="900" b="1" dirty="0" smtClean="0">
              <a:solidFill>
                <a:srgbClr val="FFFF00"/>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id-ID" sz="900" b="1" dirty="0" smtClean="0">
              <a:solidFill>
                <a:srgbClr val="FFFF00"/>
              </a:solidFill>
            </a:endParaRPr>
          </a:p>
          <a:p>
            <a:pPr marL="228600" indent="-228600">
              <a:buFont typeface="+mj-lt"/>
              <a:buAutoNum type="arabicPeriod"/>
            </a:pPr>
            <a:endParaRPr lang="id-ID" sz="900" dirty="0"/>
          </a:p>
        </p:txBody>
      </p:sp>
      <p:sp>
        <p:nvSpPr>
          <p:cNvPr id="4" name="Slide Number Placeholder 3"/>
          <p:cNvSpPr>
            <a:spLocks noGrp="1"/>
          </p:cNvSpPr>
          <p:nvPr>
            <p:ph type="sldNum" sz="quarter" idx="10"/>
          </p:nvPr>
        </p:nvSpPr>
        <p:spPr/>
        <p:txBody>
          <a:bodyPr/>
          <a:lstStyle/>
          <a:p>
            <a:fld id="{122AF84F-0370-4A31-B71C-AEB070E9CDC8}" type="slidenum">
              <a:rPr lang="en-US" smtClean="0"/>
              <a:pPr/>
              <a:t>23</a:t>
            </a:fld>
            <a:endParaRPr lang="en-US"/>
          </a:p>
        </p:txBody>
      </p:sp>
    </p:spTree>
    <p:extLst>
      <p:ext uri="{BB962C8B-B14F-4D97-AF65-F5344CB8AC3E}">
        <p14:creationId xmlns:p14="http://schemas.microsoft.com/office/powerpoint/2010/main" xmlns="" val="2980695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id-ID" sz="900" b="1" dirty="0" smtClean="0">
              <a:solidFill>
                <a:srgbClr val="FFFF00"/>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id-ID" sz="900" b="1" dirty="0" smtClean="0">
              <a:solidFill>
                <a:srgbClr val="FFFF00"/>
              </a:solidFill>
            </a:endParaRPr>
          </a:p>
          <a:p>
            <a:pPr marL="228600" indent="-228600">
              <a:buFont typeface="+mj-lt"/>
              <a:buAutoNum type="arabicPeriod"/>
            </a:pPr>
            <a:endParaRPr lang="id-ID" sz="900" dirty="0"/>
          </a:p>
        </p:txBody>
      </p:sp>
      <p:sp>
        <p:nvSpPr>
          <p:cNvPr id="4" name="Slide Number Placeholder 3"/>
          <p:cNvSpPr>
            <a:spLocks noGrp="1"/>
          </p:cNvSpPr>
          <p:nvPr>
            <p:ph type="sldNum" sz="quarter" idx="10"/>
          </p:nvPr>
        </p:nvSpPr>
        <p:spPr/>
        <p:txBody>
          <a:bodyPr/>
          <a:lstStyle/>
          <a:p>
            <a:fld id="{122AF84F-0370-4A31-B71C-AEB070E9CDC8}" type="slidenum">
              <a:rPr lang="en-US" smtClean="0"/>
              <a:pPr/>
              <a:t>24</a:t>
            </a:fld>
            <a:endParaRPr lang="en-US"/>
          </a:p>
        </p:txBody>
      </p:sp>
    </p:spTree>
    <p:extLst>
      <p:ext uri="{BB962C8B-B14F-4D97-AF65-F5344CB8AC3E}">
        <p14:creationId xmlns:p14="http://schemas.microsoft.com/office/powerpoint/2010/main" xmlns="" val="387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id-ID" sz="900" b="0" dirty="0" smtClean="0">
              <a:solidFill>
                <a:srgbClr val="FFFF00"/>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id-ID" sz="900" b="1" dirty="0" smtClean="0">
              <a:solidFill>
                <a:srgbClr val="FFFF00"/>
              </a:solidFill>
            </a:endParaRPr>
          </a:p>
          <a:p>
            <a:pPr marL="228600" indent="-228600">
              <a:buFont typeface="+mj-lt"/>
              <a:buAutoNum type="arabicPeriod"/>
            </a:pPr>
            <a:endParaRPr lang="id-ID" sz="900" dirty="0"/>
          </a:p>
        </p:txBody>
      </p:sp>
      <p:sp>
        <p:nvSpPr>
          <p:cNvPr id="4" name="Slide Number Placeholder 3"/>
          <p:cNvSpPr>
            <a:spLocks noGrp="1"/>
          </p:cNvSpPr>
          <p:nvPr>
            <p:ph type="sldNum" sz="quarter" idx="10"/>
          </p:nvPr>
        </p:nvSpPr>
        <p:spPr/>
        <p:txBody>
          <a:bodyPr/>
          <a:lstStyle/>
          <a:p>
            <a:fld id="{122AF84F-0370-4A31-B71C-AEB070E9CDC8}" type="slidenum">
              <a:rPr lang="en-US" smtClean="0"/>
              <a:pPr/>
              <a:t>25</a:t>
            </a:fld>
            <a:endParaRPr lang="en-US"/>
          </a:p>
        </p:txBody>
      </p:sp>
    </p:spTree>
    <p:extLst>
      <p:ext uri="{BB962C8B-B14F-4D97-AF65-F5344CB8AC3E}">
        <p14:creationId xmlns:p14="http://schemas.microsoft.com/office/powerpoint/2010/main" xmlns="" val="3561927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id-ID" sz="900" b="0" dirty="0" smtClean="0">
              <a:solidFill>
                <a:srgbClr val="FFFF00"/>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id-ID" sz="900" b="1" dirty="0" smtClean="0">
              <a:solidFill>
                <a:srgbClr val="FFFF00"/>
              </a:solidFill>
            </a:endParaRPr>
          </a:p>
          <a:p>
            <a:pPr marL="228600" indent="-228600">
              <a:buFont typeface="+mj-lt"/>
              <a:buAutoNum type="arabicPeriod"/>
            </a:pPr>
            <a:endParaRPr lang="id-ID" sz="900" dirty="0"/>
          </a:p>
        </p:txBody>
      </p:sp>
      <p:sp>
        <p:nvSpPr>
          <p:cNvPr id="4" name="Slide Number Placeholder 3"/>
          <p:cNvSpPr>
            <a:spLocks noGrp="1"/>
          </p:cNvSpPr>
          <p:nvPr>
            <p:ph type="sldNum" sz="quarter" idx="10"/>
          </p:nvPr>
        </p:nvSpPr>
        <p:spPr/>
        <p:txBody>
          <a:bodyPr/>
          <a:lstStyle/>
          <a:p>
            <a:fld id="{122AF84F-0370-4A31-B71C-AEB070E9CDC8}" type="slidenum">
              <a:rPr lang="en-US" smtClean="0"/>
              <a:pPr/>
              <a:t>26</a:t>
            </a:fld>
            <a:endParaRPr lang="en-US"/>
          </a:p>
        </p:txBody>
      </p:sp>
    </p:spTree>
    <p:extLst>
      <p:ext uri="{BB962C8B-B14F-4D97-AF65-F5344CB8AC3E}">
        <p14:creationId xmlns:p14="http://schemas.microsoft.com/office/powerpoint/2010/main" xmlns="" val="1926461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id-ID" sz="900" dirty="0"/>
          </a:p>
        </p:txBody>
      </p:sp>
      <p:sp>
        <p:nvSpPr>
          <p:cNvPr id="4" name="Slide Number Placeholder 3"/>
          <p:cNvSpPr>
            <a:spLocks noGrp="1"/>
          </p:cNvSpPr>
          <p:nvPr>
            <p:ph type="sldNum" sz="quarter" idx="10"/>
          </p:nvPr>
        </p:nvSpPr>
        <p:spPr/>
        <p:txBody>
          <a:bodyPr/>
          <a:lstStyle/>
          <a:p>
            <a:fld id="{122AF84F-0370-4A31-B71C-AEB070E9CDC8}" type="slidenum">
              <a:rPr lang="en-US" smtClean="0"/>
              <a:pPr/>
              <a:t>28</a:t>
            </a:fld>
            <a:endParaRPr lang="en-US"/>
          </a:p>
        </p:txBody>
      </p:sp>
    </p:spTree>
    <p:extLst>
      <p:ext uri="{BB962C8B-B14F-4D97-AF65-F5344CB8AC3E}">
        <p14:creationId xmlns:p14="http://schemas.microsoft.com/office/powerpoint/2010/main" xmlns="" val="2317806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467154F6-084B-4CA3-863A-A6A757212E0E}" type="slidenum">
              <a:rPr lang="id-ID" smtClean="0"/>
              <a:pPr/>
              <a:t>4</a:t>
            </a:fld>
            <a:endParaRPr lang="id-ID"/>
          </a:p>
        </p:txBody>
      </p:sp>
    </p:spTree>
    <p:extLst>
      <p:ext uri="{BB962C8B-B14F-4D97-AF65-F5344CB8AC3E}">
        <p14:creationId xmlns:p14="http://schemas.microsoft.com/office/powerpoint/2010/main" xmlns="" val="2375037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id-ID" sz="900" b="1" dirty="0" smtClean="0">
                <a:solidFill>
                  <a:srgbClr val="FFFF00"/>
                </a:solidFill>
              </a:rPr>
              <a:t>SECARA LENGKAP AKAN</a:t>
            </a:r>
            <a:r>
              <a:rPr lang="id-ID" sz="900" b="1" baseline="0" dirty="0" smtClean="0">
                <a:solidFill>
                  <a:srgbClr val="FFFF00"/>
                </a:solidFill>
              </a:rPr>
              <a:t> DISAMPAIKAN OLEH NARASUMBER DARI KEMENKO PEREKONOMIAN, YAITU KEBIJAKAN PEMERINTAH </a:t>
            </a:r>
            <a:r>
              <a:rPr lang="id-ID" sz="900" b="1" dirty="0" smtClean="0">
                <a:effectLst>
                  <a:outerShdw blurRad="50800" dist="38100" dir="18900000" algn="bl" rotWithShape="0">
                    <a:prstClr val="black">
                      <a:alpha val="40000"/>
                    </a:prstClr>
                  </a:outerShdw>
                </a:effectLst>
              </a:rPr>
              <a:t>YANG MENDUKUNG </a:t>
            </a:r>
            <a:r>
              <a:rPr lang="en-US" sz="900" b="1" dirty="0" smtClean="0">
                <a:effectLst>
                  <a:outerShdw blurRad="50800" dist="38100" dir="18900000" algn="bl" rotWithShape="0">
                    <a:prstClr val="black">
                      <a:alpha val="40000"/>
                    </a:prstClr>
                  </a:outerShdw>
                </a:effectLst>
              </a:rPr>
              <a:t>PENGENDALIAN INFLASI</a:t>
            </a:r>
            <a:r>
              <a:rPr lang="id-ID" sz="900" b="1" dirty="0" smtClean="0">
                <a:effectLst>
                  <a:outerShdw blurRad="50800" dist="38100" dir="18900000" algn="bl" rotWithShape="0">
                    <a:prstClr val="black">
                      <a:alpha val="40000"/>
                    </a:prstClr>
                  </a:outerShdw>
                </a:effectLst>
              </a:rPr>
              <a:t> NASIONAL.</a:t>
            </a:r>
            <a:endParaRPr lang="en-US" sz="900" b="1" dirty="0" smtClean="0">
              <a:effectLst>
                <a:outerShdw blurRad="50800" dist="38100" dir="18900000" algn="bl" rotWithShape="0">
                  <a:prstClr val="black">
                    <a:alpha val="40000"/>
                  </a:prstClr>
                </a:outerShdw>
              </a:effectLst>
            </a:endParaRP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id-ID" sz="900" b="1" dirty="0" smtClean="0">
              <a:solidFill>
                <a:srgbClr val="FFFF00"/>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id-ID" sz="900" b="1" dirty="0" smtClean="0">
              <a:solidFill>
                <a:srgbClr val="FFFF00"/>
              </a:solidFill>
            </a:endParaRPr>
          </a:p>
          <a:p>
            <a:pPr marL="228600" indent="-228600">
              <a:buFont typeface="+mj-lt"/>
              <a:buAutoNum type="arabicPeriod"/>
            </a:pPr>
            <a:endParaRPr lang="id-ID" sz="900" dirty="0"/>
          </a:p>
        </p:txBody>
      </p:sp>
      <p:sp>
        <p:nvSpPr>
          <p:cNvPr id="4" name="Slide Number Placeholder 3"/>
          <p:cNvSpPr>
            <a:spLocks noGrp="1"/>
          </p:cNvSpPr>
          <p:nvPr>
            <p:ph type="sldNum" sz="quarter" idx="10"/>
          </p:nvPr>
        </p:nvSpPr>
        <p:spPr/>
        <p:txBody>
          <a:bodyPr/>
          <a:lstStyle/>
          <a:p>
            <a:fld id="{122AF84F-0370-4A31-B71C-AEB070E9CDC8}" type="slidenum">
              <a:rPr lang="en-US" smtClean="0"/>
              <a:pPr/>
              <a:t>29</a:t>
            </a:fld>
            <a:endParaRPr lang="en-US"/>
          </a:p>
        </p:txBody>
      </p:sp>
    </p:spTree>
    <p:extLst>
      <p:ext uri="{BB962C8B-B14F-4D97-AF65-F5344CB8AC3E}">
        <p14:creationId xmlns:p14="http://schemas.microsoft.com/office/powerpoint/2010/main" xmlns="" val="404696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122AF84F-0370-4A31-B71C-AEB070E9CDC8}" type="slidenum">
              <a:rPr lang="en-US" smtClean="0"/>
              <a:pPr/>
              <a:t>31</a:t>
            </a:fld>
            <a:endParaRPr lang="en-US"/>
          </a:p>
        </p:txBody>
      </p:sp>
    </p:spTree>
    <p:extLst>
      <p:ext uri="{BB962C8B-B14F-4D97-AF65-F5344CB8AC3E}">
        <p14:creationId xmlns:p14="http://schemas.microsoft.com/office/powerpoint/2010/main" xmlns="" val="825064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122AF84F-0370-4A31-B71C-AEB070E9CDC8}" type="slidenum">
              <a:rPr lang="en-US" smtClean="0"/>
              <a:pPr/>
              <a:t>32</a:t>
            </a:fld>
            <a:endParaRPr lang="en-US"/>
          </a:p>
        </p:txBody>
      </p:sp>
    </p:spTree>
    <p:extLst>
      <p:ext uri="{BB962C8B-B14F-4D97-AF65-F5344CB8AC3E}">
        <p14:creationId xmlns:p14="http://schemas.microsoft.com/office/powerpoint/2010/main" xmlns="" val="3004273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122AF84F-0370-4A31-B71C-AEB070E9CDC8}" type="slidenum">
              <a:rPr lang="en-US" smtClean="0"/>
              <a:pPr/>
              <a:t>33</a:t>
            </a:fld>
            <a:endParaRPr lang="en-US"/>
          </a:p>
        </p:txBody>
      </p:sp>
    </p:spTree>
    <p:extLst>
      <p:ext uri="{BB962C8B-B14F-4D97-AF65-F5344CB8AC3E}">
        <p14:creationId xmlns:p14="http://schemas.microsoft.com/office/powerpoint/2010/main" xmlns="" val="1027253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122AF84F-0370-4A31-B71C-AEB070E9CDC8}" type="slidenum">
              <a:rPr lang="en-US" smtClean="0"/>
              <a:pPr/>
              <a:t>34</a:t>
            </a:fld>
            <a:endParaRPr lang="en-US"/>
          </a:p>
        </p:txBody>
      </p:sp>
    </p:spTree>
    <p:extLst>
      <p:ext uri="{BB962C8B-B14F-4D97-AF65-F5344CB8AC3E}">
        <p14:creationId xmlns:p14="http://schemas.microsoft.com/office/powerpoint/2010/main" xmlns="" val="622351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122AF84F-0370-4A31-B71C-AEB070E9CDC8}" type="slidenum">
              <a:rPr lang="en-US" smtClean="0"/>
              <a:pPr/>
              <a:t>35</a:t>
            </a:fld>
            <a:endParaRPr lang="en-US"/>
          </a:p>
        </p:txBody>
      </p:sp>
    </p:spTree>
    <p:extLst>
      <p:ext uri="{BB962C8B-B14F-4D97-AF65-F5344CB8AC3E}">
        <p14:creationId xmlns:p14="http://schemas.microsoft.com/office/powerpoint/2010/main" xmlns="" val="2640213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122AF84F-0370-4A31-B71C-AEB070E9CDC8}" type="slidenum">
              <a:rPr lang="en-US" smtClean="0"/>
              <a:pPr/>
              <a:t>36</a:t>
            </a:fld>
            <a:endParaRPr lang="en-US"/>
          </a:p>
        </p:txBody>
      </p:sp>
    </p:spTree>
    <p:extLst>
      <p:ext uri="{BB962C8B-B14F-4D97-AF65-F5344CB8AC3E}">
        <p14:creationId xmlns:p14="http://schemas.microsoft.com/office/powerpoint/2010/main" xmlns="" val="2547327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122AF84F-0370-4A31-B71C-AEB070E9CDC8}" type="slidenum">
              <a:rPr lang="en-US" smtClean="0"/>
              <a:pPr/>
              <a:t>37</a:t>
            </a:fld>
            <a:endParaRPr lang="en-US"/>
          </a:p>
        </p:txBody>
      </p:sp>
    </p:spTree>
    <p:extLst>
      <p:ext uri="{BB962C8B-B14F-4D97-AF65-F5344CB8AC3E}">
        <p14:creationId xmlns:p14="http://schemas.microsoft.com/office/powerpoint/2010/main" xmlns="" val="21334409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122AF84F-0370-4A31-B71C-AEB070E9CDC8}" type="slidenum">
              <a:rPr lang="en-US" smtClean="0"/>
              <a:pPr/>
              <a:t>38</a:t>
            </a:fld>
            <a:endParaRPr lang="en-US"/>
          </a:p>
        </p:txBody>
      </p:sp>
    </p:spTree>
    <p:extLst>
      <p:ext uri="{BB962C8B-B14F-4D97-AF65-F5344CB8AC3E}">
        <p14:creationId xmlns:p14="http://schemas.microsoft.com/office/powerpoint/2010/main" xmlns="" val="39829110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122AF84F-0370-4A31-B71C-AEB070E9CDC8}" type="slidenum">
              <a:rPr lang="en-US" smtClean="0"/>
              <a:pPr/>
              <a:t>49</a:t>
            </a:fld>
            <a:endParaRPr lang="en-US"/>
          </a:p>
        </p:txBody>
      </p:sp>
    </p:spTree>
    <p:extLst>
      <p:ext uri="{BB962C8B-B14F-4D97-AF65-F5344CB8AC3E}">
        <p14:creationId xmlns:p14="http://schemas.microsoft.com/office/powerpoint/2010/main" xmlns="" val="1096633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id-ID" sz="900" b="1" dirty="0" smtClean="0">
              <a:solidFill>
                <a:srgbClr val="FFFF00"/>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id-ID" sz="900" b="1" dirty="0" smtClean="0">
              <a:solidFill>
                <a:srgbClr val="FFFF00"/>
              </a:solidFill>
            </a:endParaRPr>
          </a:p>
          <a:p>
            <a:pPr marL="228600" indent="-228600">
              <a:buFont typeface="+mj-lt"/>
              <a:buAutoNum type="arabicPeriod"/>
            </a:pPr>
            <a:endParaRPr lang="id-ID" sz="900" dirty="0"/>
          </a:p>
        </p:txBody>
      </p:sp>
      <p:sp>
        <p:nvSpPr>
          <p:cNvPr id="4" name="Slide Number Placeholder 3"/>
          <p:cNvSpPr>
            <a:spLocks noGrp="1"/>
          </p:cNvSpPr>
          <p:nvPr>
            <p:ph type="sldNum" sz="quarter" idx="10"/>
          </p:nvPr>
        </p:nvSpPr>
        <p:spPr/>
        <p:txBody>
          <a:bodyPr/>
          <a:lstStyle/>
          <a:p>
            <a:fld id="{122AF84F-0370-4A31-B71C-AEB070E9CDC8}" type="slidenum">
              <a:rPr lang="en-US" smtClean="0"/>
              <a:pPr/>
              <a:t>6</a:t>
            </a:fld>
            <a:endParaRPr lang="en-US"/>
          </a:p>
        </p:txBody>
      </p:sp>
    </p:spTree>
    <p:extLst>
      <p:ext uri="{BB962C8B-B14F-4D97-AF65-F5344CB8AC3E}">
        <p14:creationId xmlns:p14="http://schemas.microsoft.com/office/powerpoint/2010/main" xmlns="" val="1899104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122AF84F-0370-4A31-B71C-AEB070E9CDC8}"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xmlns="" val="10966332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122AF84F-0370-4A31-B71C-AEB070E9CDC8}" type="slidenum">
              <a:rPr lang="en-US" smtClean="0"/>
              <a:pPr/>
              <a:t>53</a:t>
            </a:fld>
            <a:endParaRPr lang="en-US"/>
          </a:p>
        </p:txBody>
      </p:sp>
    </p:spTree>
    <p:extLst>
      <p:ext uri="{BB962C8B-B14F-4D97-AF65-F5344CB8AC3E}">
        <p14:creationId xmlns:p14="http://schemas.microsoft.com/office/powerpoint/2010/main" xmlns="" val="10966332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122AF84F-0370-4A31-B71C-AEB070E9CDC8}" type="slidenum">
              <a:rPr lang="en-US" smtClean="0"/>
              <a:pPr/>
              <a:t>55</a:t>
            </a:fld>
            <a:endParaRPr lang="en-US"/>
          </a:p>
        </p:txBody>
      </p:sp>
    </p:spTree>
    <p:extLst>
      <p:ext uri="{BB962C8B-B14F-4D97-AF65-F5344CB8AC3E}">
        <p14:creationId xmlns:p14="http://schemas.microsoft.com/office/powerpoint/2010/main" xmlns="" val="18991048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122AF84F-0370-4A31-B71C-AEB070E9CDC8}" type="slidenum">
              <a:rPr lang="en-US" smtClean="0"/>
              <a:pPr/>
              <a:t>59</a:t>
            </a:fld>
            <a:endParaRPr lang="en-US"/>
          </a:p>
        </p:txBody>
      </p:sp>
    </p:spTree>
    <p:extLst>
      <p:ext uri="{BB962C8B-B14F-4D97-AF65-F5344CB8AC3E}">
        <p14:creationId xmlns:p14="http://schemas.microsoft.com/office/powerpoint/2010/main" xmlns="" val="2272838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122AF84F-0370-4A31-B71C-AEB070E9CDC8}" type="slidenum">
              <a:rPr lang="en-US" smtClean="0"/>
              <a:pPr/>
              <a:t>60</a:t>
            </a:fld>
            <a:endParaRPr lang="en-US"/>
          </a:p>
        </p:txBody>
      </p:sp>
    </p:spTree>
    <p:extLst>
      <p:ext uri="{BB962C8B-B14F-4D97-AF65-F5344CB8AC3E}">
        <p14:creationId xmlns:p14="http://schemas.microsoft.com/office/powerpoint/2010/main" xmlns="" val="10966332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id-ID" sz="900" b="1" dirty="0"/>
              <a:t>daya</a:t>
            </a:r>
            <a:r>
              <a:rPr lang="id-ID" sz="900" b="1" baseline="0" dirty="0"/>
              <a:t> beli masyakat terjaga lewat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id-ID" sz="900" b="1" dirty="0">
                <a:solidFill>
                  <a:srgbClr val="FFFF00"/>
                </a:solidFill>
              </a:rPr>
              <a:t>Iklim investasi yang lebih baik </a:t>
            </a:r>
            <a:r>
              <a:rPr lang="id-ID" sz="900" b="1" baseline="0" dirty="0"/>
              <a:t>lewat</a:t>
            </a:r>
            <a:endParaRPr lang="id-ID" sz="900" b="1" dirty="0">
              <a:solidFill>
                <a:srgbClr val="FFFF00"/>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id-ID" sz="900" b="1" dirty="0">
                <a:solidFill>
                  <a:srgbClr val="FFFF00"/>
                </a:solidFill>
              </a:rPr>
              <a:t>meningkatnya tabungan masyarakat </a:t>
            </a:r>
            <a:r>
              <a:rPr lang="id-ID" sz="900" b="1" baseline="0" dirty="0"/>
              <a:t>lewat</a:t>
            </a:r>
            <a:endParaRPr lang="id-ID" sz="900" b="1" dirty="0">
              <a:solidFill>
                <a:srgbClr val="FFFF00"/>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id-ID" sz="900" b="1" dirty="0">
                <a:solidFill>
                  <a:srgbClr val="FFFF00"/>
                </a:solidFill>
              </a:rPr>
              <a:t>beban APBD yang berkurang </a:t>
            </a:r>
            <a:r>
              <a:rPr lang="id-ID" sz="900" b="1" baseline="0" dirty="0"/>
              <a:t>lewat</a:t>
            </a:r>
            <a:endParaRPr lang="id-ID" sz="900" b="1" dirty="0">
              <a:solidFill>
                <a:srgbClr val="FFFF00"/>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id-ID" sz="900" b="1" dirty="0">
              <a:solidFill>
                <a:srgbClr val="FFFF00"/>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id-ID" sz="900" b="1" dirty="0">
              <a:solidFill>
                <a:srgbClr val="FFFF00"/>
              </a:solidFill>
            </a:endParaRPr>
          </a:p>
          <a:p>
            <a:pPr marL="228600" indent="-228600">
              <a:buFont typeface="+mj-lt"/>
              <a:buAutoNum type="arabicPeriod"/>
            </a:pPr>
            <a:endParaRPr lang="id-ID" sz="900" dirty="0"/>
          </a:p>
        </p:txBody>
      </p:sp>
      <p:sp>
        <p:nvSpPr>
          <p:cNvPr id="4" name="Slide Number Placeholder 3"/>
          <p:cNvSpPr>
            <a:spLocks noGrp="1"/>
          </p:cNvSpPr>
          <p:nvPr>
            <p:ph type="sldNum" sz="quarter" idx="10"/>
          </p:nvPr>
        </p:nvSpPr>
        <p:spPr/>
        <p:txBody>
          <a:bodyPr/>
          <a:lstStyle/>
          <a:p>
            <a:fld id="{122AF84F-0370-4A31-B71C-AEB070E9CDC8}"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xmlns="" val="3623392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id-ID" sz="900" b="1" dirty="0"/>
              <a:t>daya</a:t>
            </a:r>
            <a:r>
              <a:rPr lang="id-ID" sz="900" b="1" baseline="0" dirty="0"/>
              <a:t> beli masyakat terjaga lewat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id-ID" sz="900" b="1" dirty="0">
                <a:solidFill>
                  <a:srgbClr val="FFFF00"/>
                </a:solidFill>
              </a:rPr>
              <a:t>Iklim investasi yang lebih baik </a:t>
            </a:r>
            <a:r>
              <a:rPr lang="id-ID" sz="900" b="1" baseline="0" dirty="0"/>
              <a:t>lewat</a:t>
            </a:r>
            <a:endParaRPr lang="id-ID" sz="900" b="1" dirty="0">
              <a:solidFill>
                <a:srgbClr val="FFFF00"/>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id-ID" sz="900" b="1" dirty="0">
                <a:solidFill>
                  <a:srgbClr val="FFFF00"/>
                </a:solidFill>
              </a:rPr>
              <a:t>meningkatnya tabungan masyarakat </a:t>
            </a:r>
            <a:r>
              <a:rPr lang="id-ID" sz="900" b="1" baseline="0" dirty="0"/>
              <a:t>lewat</a:t>
            </a:r>
            <a:endParaRPr lang="id-ID" sz="900" b="1" dirty="0">
              <a:solidFill>
                <a:srgbClr val="FFFF00"/>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id-ID" sz="900" b="1" dirty="0">
                <a:solidFill>
                  <a:srgbClr val="FFFF00"/>
                </a:solidFill>
              </a:rPr>
              <a:t>beban APBD yang berkurang </a:t>
            </a:r>
            <a:r>
              <a:rPr lang="id-ID" sz="900" b="1" baseline="0" dirty="0"/>
              <a:t>lewat</a:t>
            </a:r>
            <a:endParaRPr lang="id-ID" sz="900" b="1" dirty="0">
              <a:solidFill>
                <a:srgbClr val="FFFF00"/>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id-ID" sz="900" b="1" dirty="0">
              <a:solidFill>
                <a:srgbClr val="FFFF00"/>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id-ID" sz="900" b="1" dirty="0">
              <a:solidFill>
                <a:srgbClr val="FFFF00"/>
              </a:solidFill>
            </a:endParaRPr>
          </a:p>
          <a:p>
            <a:pPr marL="228600" indent="-228600">
              <a:buFont typeface="+mj-lt"/>
              <a:buAutoNum type="arabicPeriod"/>
            </a:pPr>
            <a:endParaRPr lang="id-ID" sz="900" dirty="0"/>
          </a:p>
        </p:txBody>
      </p:sp>
      <p:sp>
        <p:nvSpPr>
          <p:cNvPr id="4" name="Slide Number Placeholder 3"/>
          <p:cNvSpPr>
            <a:spLocks noGrp="1"/>
          </p:cNvSpPr>
          <p:nvPr>
            <p:ph type="sldNum" sz="quarter" idx="10"/>
          </p:nvPr>
        </p:nvSpPr>
        <p:spPr/>
        <p:txBody>
          <a:bodyPr/>
          <a:lstStyle/>
          <a:p>
            <a:fld id="{122AF84F-0370-4A31-B71C-AEB070E9CDC8}"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xmlns="" val="36233929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382588" y="685800"/>
            <a:ext cx="6096000" cy="3429000"/>
          </a:xfrm>
          <a:ln>
            <a:miter lim="800000"/>
          </a:ln>
        </p:spPr>
      </p:sp>
      <p:sp>
        <p:nvSpPr>
          <p:cNvPr id="43011" name="Notes Placeholder 2"/>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id-ID"/>
          </a:p>
        </p:txBody>
      </p:sp>
    </p:spTree>
    <p:extLst>
      <p:ext uri="{BB962C8B-B14F-4D97-AF65-F5344CB8AC3E}">
        <p14:creationId xmlns:p14="http://schemas.microsoft.com/office/powerpoint/2010/main" xmlns="" val="36545085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A1C6EBDD-B7D7-429B-ADEA-277F05A4106D}" type="slidenum">
              <a:rPr lang="id-ID" smtClean="0">
                <a:solidFill>
                  <a:prstClr val="black"/>
                </a:solidFill>
              </a:rPr>
              <a:pPr/>
              <a:t>72</a:t>
            </a:fld>
            <a:endParaRPr lang="id-ID">
              <a:solidFill>
                <a:prstClr val="black"/>
              </a:solidFill>
            </a:endParaRPr>
          </a:p>
        </p:txBody>
      </p:sp>
    </p:spTree>
    <p:extLst>
      <p:ext uri="{BB962C8B-B14F-4D97-AF65-F5344CB8AC3E}">
        <p14:creationId xmlns:p14="http://schemas.microsoft.com/office/powerpoint/2010/main" xmlns="" val="35409394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F205E665-1DBB-4F79-A64C-BF5CC2474CCD}" type="slidenum">
              <a:rPr lang="id-ID" smtClean="0"/>
              <a:pPr/>
              <a:t>89</a:t>
            </a:fld>
            <a:endParaRPr lang="id-ID"/>
          </a:p>
        </p:txBody>
      </p:sp>
    </p:spTree>
    <p:extLst>
      <p:ext uri="{BB962C8B-B14F-4D97-AF65-F5344CB8AC3E}">
        <p14:creationId xmlns:p14="http://schemas.microsoft.com/office/powerpoint/2010/main" xmlns="" val="2852290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id-ID" sz="900" b="1" dirty="0" smtClean="0"/>
              <a:t>daya</a:t>
            </a:r>
            <a:r>
              <a:rPr lang="id-ID" sz="900" b="1" baseline="0" dirty="0" smtClean="0"/>
              <a:t> beli masyakat terjaga lewat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id-ID" sz="900" b="1" dirty="0" smtClean="0">
                <a:solidFill>
                  <a:srgbClr val="FFFF00"/>
                </a:solidFill>
              </a:rPr>
              <a:t>Iklim investasi yang lebih baik </a:t>
            </a:r>
            <a:r>
              <a:rPr lang="id-ID" sz="900" b="1" baseline="0" dirty="0" smtClean="0"/>
              <a:t>lewat</a:t>
            </a:r>
            <a:endParaRPr lang="id-ID" sz="900" b="1" dirty="0" smtClean="0">
              <a:solidFill>
                <a:srgbClr val="FFFF00"/>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id-ID" sz="900" b="1" dirty="0" smtClean="0">
                <a:solidFill>
                  <a:srgbClr val="FFFF00"/>
                </a:solidFill>
              </a:rPr>
              <a:t>meningkatnya tabungan masyarakat </a:t>
            </a:r>
            <a:r>
              <a:rPr lang="id-ID" sz="900" b="1" baseline="0" dirty="0" smtClean="0"/>
              <a:t>lewat</a:t>
            </a:r>
            <a:endParaRPr lang="id-ID" sz="900" b="1" dirty="0" smtClean="0">
              <a:solidFill>
                <a:srgbClr val="FFFF00"/>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id-ID" sz="900" b="1" dirty="0" smtClean="0">
                <a:solidFill>
                  <a:srgbClr val="FFFF00"/>
                </a:solidFill>
              </a:rPr>
              <a:t>beban APBD yang berkurang </a:t>
            </a:r>
            <a:r>
              <a:rPr lang="id-ID" sz="900" b="1" baseline="0" dirty="0" smtClean="0"/>
              <a:t>lewat</a:t>
            </a:r>
            <a:endParaRPr lang="id-ID" sz="900" b="1" dirty="0" smtClean="0">
              <a:solidFill>
                <a:srgbClr val="FFFF00"/>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id-ID" sz="900" b="1" dirty="0" smtClean="0">
              <a:solidFill>
                <a:srgbClr val="FFFF00"/>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id-ID" sz="900" b="1" dirty="0" smtClean="0">
              <a:solidFill>
                <a:srgbClr val="FFFF00"/>
              </a:solidFill>
            </a:endParaRPr>
          </a:p>
          <a:p>
            <a:pPr marL="228600" indent="-228600">
              <a:buFont typeface="+mj-lt"/>
              <a:buAutoNum type="arabicPeriod"/>
            </a:pPr>
            <a:endParaRPr lang="id-ID" sz="900" dirty="0"/>
          </a:p>
        </p:txBody>
      </p:sp>
      <p:sp>
        <p:nvSpPr>
          <p:cNvPr id="4" name="Slide Number Placeholder 3"/>
          <p:cNvSpPr>
            <a:spLocks noGrp="1"/>
          </p:cNvSpPr>
          <p:nvPr>
            <p:ph type="sldNum" sz="quarter" idx="10"/>
          </p:nvPr>
        </p:nvSpPr>
        <p:spPr/>
        <p:txBody>
          <a:bodyPr/>
          <a:lstStyle/>
          <a:p>
            <a:fld id="{122AF84F-0370-4A31-B71C-AEB070E9CDC8}" type="slidenum">
              <a:rPr lang="en-US" smtClean="0"/>
              <a:pPr/>
              <a:t>7</a:t>
            </a:fld>
            <a:endParaRPr lang="en-US"/>
          </a:p>
        </p:txBody>
      </p:sp>
    </p:spTree>
    <p:extLst>
      <p:ext uri="{BB962C8B-B14F-4D97-AF65-F5344CB8AC3E}">
        <p14:creationId xmlns:p14="http://schemas.microsoft.com/office/powerpoint/2010/main" xmlns="" val="24723385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F205E665-1DBB-4F79-A64C-BF5CC2474CCD}" type="slidenum">
              <a:rPr lang="id-ID" smtClean="0"/>
              <a:pPr/>
              <a:t>97</a:t>
            </a:fld>
            <a:endParaRPr lang="id-ID"/>
          </a:p>
        </p:txBody>
      </p:sp>
    </p:spTree>
    <p:extLst>
      <p:ext uri="{BB962C8B-B14F-4D97-AF65-F5344CB8AC3E}">
        <p14:creationId xmlns:p14="http://schemas.microsoft.com/office/powerpoint/2010/main" xmlns="" val="3984272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id-ID" sz="900" b="1" dirty="0" smtClean="0">
              <a:solidFill>
                <a:srgbClr val="FFFF00"/>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id-ID" sz="900" b="1" dirty="0" smtClean="0">
              <a:solidFill>
                <a:srgbClr val="FFFF00"/>
              </a:solidFill>
            </a:endParaRPr>
          </a:p>
          <a:p>
            <a:pPr marL="228600" indent="-228600">
              <a:buFont typeface="+mj-lt"/>
              <a:buAutoNum type="arabicPeriod"/>
            </a:pPr>
            <a:endParaRPr lang="id-ID" sz="900" dirty="0"/>
          </a:p>
        </p:txBody>
      </p:sp>
      <p:sp>
        <p:nvSpPr>
          <p:cNvPr id="4" name="Slide Number Placeholder 3"/>
          <p:cNvSpPr>
            <a:spLocks noGrp="1"/>
          </p:cNvSpPr>
          <p:nvPr>
            <p:ph type="sldNum" sz="quarter" idx="10"/>
          </p:nvPr>
        </p:nvSpPr>
        <p:spPr/>
        <p:txBody>
          <a:bodyPr/>
          <a:lstStyle/>
          <a:p>
            <a:fld id="{122AF84F-0370-4A31-B71C-AEB070E9CDC8}" type="slidenum">
              <a:rPr lang="en-US" smtClean="0"/>
              <a:pPr/>
              <a:t>8</a:t>
            </a:fld>
            <a:endParaRPr lang="en-US"/>
          </a:p>
        </p:txBody>
      </p:sp>
    </p:spTree>
    <p:extLst>
      <p:ext uri="{BB962C8B-B14F-4D97-AF65-F5344CB8AC3E}">
        <p14:creationId xmlns:p14="http://schemas.microsoft.com/office/powerpoint/2010/main" xmlns="" val="225903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467154F6-084B-4CA3-863A-A6A757212E0E}" type="slidenum">
              <a:rPr lang="id-ID" smtClean="0"/>
              <a:pPr/>
              <a:t>9</a:t>
            </a:fld>
            <a:endParaRPr lang="id-ID"/>
          </a:p>
        </p:txBody>
      </p:sp>
    </p:spTree>
    <p:extLst>
      <p:ext uri="{BB962C8B-B14F-4D97-AF65-F5344CB8AC3E}">
        <p14:creationId xmlns:p14="http://schemas.microsoft.com/office/powerpoint/2010/main" xmlns="" val="1698206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id-ID" sz="900" b="1" dirty="0" smtClean="0">
              <a:solidFill>
                <a:srgbClr val="FFFF00"/>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id-ID" sz="900" b="1" dirty="0" smtClean="0">
              <a:solidFill>
                <a:srgbClr val="FFFF00"/>
              </a:solidFill>
            </a:endParaRPr>
          </a:p>
          <a:p>
            <a:pPr marL="228600" indent="-228600">
              <a:buFont typeface="+mj-lt"/>
              <a:buAutoNum type="arabicPeriod"/>
            </a:pPr>
            <a:endParaRPr lang="id-ID" sz="900" dirty="0"/>
          </a:p>
        </p:txBody>
      </p:sp>
      <p:sp>
        <p:nvSpPr>
          <p:cNvPr id="4" name="Slide Number Placeholder 3"/>
          <p:cNvSpPr>
            <a:spLocks noGrp="1"/>
          </p:cNvSpPr>
          <p:nvPr>
            <p:ph type="sldNum" sz="quarter" idx="10"/>
          </p:nvPr>
        </p:nvSpPr>
        <p:spPr/>
        <p:txBody>
          <a:bodyPr/>
          <a:lstStyle/>
          <a:p>
            <a:fld id="{122AF84F-0370-4A31-B71C-AEB070E9CDC8}" type="slidenum">
              <a:rPr lang="en-US" smtClean="0"/>
              <a:pPr/>
              <a:t>10</a:t>
            </a:fld>
            <a:endParaRPr lang="en-US"/>
          </a:p>
        </p:txBody>
      </p:sp>
    </p:spTree>
    <p:extLst>
      <p:ext uri="{BB962C8B-B14F-4D97-AF65-F5344CB8AC3E}">
        <p14:creationId xmlns:p14="http://schemas.microsoft.com/office/powerpoint/2010/main" xmlns="" val="1234367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id-ID" sz="900" b="1" dirty="0" smtClean="0">
              <a:solidFill>
                <a:srgbClr val="FFFF00"/>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id-ID" sz="900" b="1" dirty="0" smtClean="0">
              <a:solidFill>
                <a:srgbClr val="FFFF00"/>
              </a:solidFill>
            </a:endParaRPr>
          </a:p>
          <a:p>
            <a:pPr marL="228600" indent="-228600">
              <a:buFont typeface="+mj-lt"/>
              <a:buAutoNum type="arabicPeriod"/>
            </a:pPr>
            <a:endParaRPr lang="id-ID" sz="900" dirty="0"/>
          </a:p>
        </p:txBody>
      </p:sp>
      <p:sp>
        <p:nvSpPr>
          <p:cNvPr id="4" name="Slide Number Placeholder 3"/>
          <p:cNvSpPr>
            <a:spLocks noGrp="1"/>
          </p:cNvSpPr>
          <p:nvPr>
            <p:ph type="sldNum" sz="quarter" idx="10"/>
          </p:nvPr>
        </p:nvSpPr>
        <p:spPr/>
        <p:txBody>
          <a:bodyPr/>
          <a:lstStyle/>
          <a:p>
            <a:fld id="{122AF84F-0370-4A31-B71C-AEB070E9CDC8}" type="slidenum">
              <a:rPr lang="en-US" smtClean="0"/>
              <a:pPr/>
              <a:t>11</a:t>
            </a:fld>
            <a:endParaRPr lang="en-US"/>
          </a:p>
        </p:txBody>
      </p:sp>
    </p:spTree>
    <p:extLst>
      <p:ext uri="{BB962C8B-B14F-4D97-AF65-F5344CB8AC3E}">
        <p14:creationId xmlns:p14="http://schemas.microsoft.com/office/powerpoint/2010/main" xmlns="" val="4043512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id-ID" sz="900" b="1" dirty="0" smtClean="0">
              <a:solidFill>
                <a:srgbClr val="FFFF00"/>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id-ID" sz="900" b="1" dirty="0" smtClean="0">
              <a:solidFill>
                <a:srgbClr val="FFFF00"/>
              </a:solidFill>
            </a:endParaRPr>
          </a:p>
          <a:p>
            <a:pPr marL="228600" indent="-228600">
              <a:buFont typeface="+mj-lt"/>
              <a:buAutoNum type="arabicPeriod"/>
            </a:pPr>
            <a:endParaRPr lang="id-ID" sz="900" dirty="0"/>
          </a:p>
        </p:txBody>
      </p:sp>
      <p:sp>
        <p:nvSpPr>
          <p:cNvPr id="4" name="Slide Number Placeholder 3"/>
          <p:cNvSpPr>
            <a:spLocks noGrp="1"/>
          </p:cNvSpPr>
          <p:nvPr>
            <p:ph type="sldNum" sz="quarter" idx="10"/>
          </p:nvPr>
        </p:nvSpPr>
        <p:spPr/>
        <p:txBody>
          <a:bodyPr/>
          <a:lstStyle/>
          <a:p>
            <a:fld id="{122AF84F-0370-4A31-B71C-AEB070E9CDC8}" type="slidenum">
              <a:rPr lang="en-US" smtClean="0"/>
              <a:pPr/>
              <a:t>12</a:t>
            </a:fld>
            <a:endParaRPr lang="en-US"/>
          </a:p>
        </p:txBody>
      </p:sp>
    </p:spTree>
    <p:extLst>
      <p:ext uri="{BB962C8B-B14F-4D97-AF65-F5344CB8AC3E}">
        <p14:creationId xmlns:p14="http://schemas.microsoft.com/office/powerpoint/2010/main" xmlns="" val="2528098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p:txBody>
          <a:bodyPr/>
          <a:lstStyle/>
          <a:p>
            <a:fld id="{A27BBCA8-ED96-4BDF-AA3E-103EB10FECBE}" type="datetime1">
              <a:rPr lang="id-ID" smtClean="0"/>
              <a:pPr/>
              <a:t>11/10/2016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8C5940F-52BA-4018-B13B-B36621709A35}" type="slidenum">
              <a:rPr lang="id-ID" smtClean="0"/>
              <a:pPr/>
              <a:t>‹#›</a:t>
            </a:fld>
            <a:endParaRPr lang="id-ID"/>
          </a:p>
        </p:txBody>
      </p:sp>
    </p:spTree>
    <p:extLst>
      <p:ext uri="{BB962C8B-B14F-4D97-AF65-F5344CB8AC3E}">
        <p14:creationId xmlns:p14="http://schemas.microsoft.com/office/powerpoint/2010/main" xmlns="" val="1810619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95A59B69-EA45-4C47-B514-000C0BA10F72}" type="datetime1">
              <a:rPr lang="id-ID" smtClean="0"/>
              <a:pPr/>
              <a:t>11/10/2016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8C5940F-52BA-4018-B13B-B36621709A35}" type="slidenum">
              <a:rPr lang="id-ID" smtClean="0"/>
              <a:pPr/>
              <a:t>‹#›</a:t>
            </a:fld>
            <a:endParaRPr lang="id-ID"/>
          </a:p>
        </p:txBody>
      </p:sp>
    </p:spTree>
    <p:extLst>
      <p:ext uri="{BB962C8B-B14F-4D97-AF65-F5344CB8AC3E}">
        <p14:creationId xmlns:p14="http://schemas.microsoft.com/office/powerpoint/2010/main" xmlns="" val="2922407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2AD703C8-36FF-455C-B1BB-EC9D846BF177}" type="datetime1">
              <a:rPr lang="id-ID" smtClean="0"/>
              <a:pPr/>
              <a:t>11/10/2016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8C5940F-52BA-4018-B13B-B36621709A35}" type="slidenum">
              <a:rPr lang="id-ID" smtClean="0"/>
              <a:pPr/>
              <a:t>‹#›</a:t>
            </a:fld>
            <a:endParaRPr lang="id-ID"/>
          </a:p>
        </p:txBody>
      </p:sp>
    </p:spTree>
    <p:extLst>
      <p:ext uri="{BB962C8B-B14F-4D97-AF65-F5344CB8AC3E}">
        <p14:creationId xmlns:p14="http://schemas.microsoft.com/office/powerpoint/2010/main" xmlns="" val="1135817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graphicFrame>
        <p:nvGraphicFramePr>
          <p:cNvPr id="4" name="Object 8" hidden="1"/>
          <p:cNvGraphicFramePr>
            <a:graphicFrameLocks noChangeAspect="1"/>
          </p:cNvGraphicFramePr>
          <p:nvPr>
            <p:custDataLst>
              <p:tags r:id="rId2"/>
            </p:custDataLst>
          </p:nvPr>
        </p:nvGraphicFramePr>
        <p:xfrm>
          <a:off x="2119" y="1592"/>
          <a:ext cx="2116" cy="1587"/>
        </p:xfrm>
        <a:graphic>
          <a:graphicData uri="http://schemas.openxmlformats.org/presentationml/2006/ole">
            <p:oleObj spid="_x0000_s5167" name="think-cell Slide" r:id="rId4" imgW="360" imgH="360" progId="">
              <p:embed/>
            </p:oleObj>
          </a:graphicData>
        </a:graphic>
      </p:graphicFrame>
      <p:sp>
        <p:nvSpPr>
          <p:cNvPr id="12" name="Title 11"/>
          <p:cNvSpPr>
            <a:spLocks noGrp="1"/>
          </p:cNvSpPr>
          <p:nvPr>
            <p:ph type="title"/>
          </p:nvPr>
        </p:nvSpPr>
        <p:spPr>
          <a:xfrm>
            <a:off x="929227" y="0"/>
            <a:ext cx="10218996" cy="838200"/>
          </a:xfrm>
          <a:prstGeom prst="rect">
            <a:avLst/>
          </a:prstGeom>
        </p:spPr>
        <p:txBody>
          <a:bodyPr/>
          <a:lstStyle>
            <a:lvl1pPr algn="l">
              <a:defRPr sz="2500" b="1">
                <a:solidFill>
                  <a:schemeClr val="tx2"/>
                </a:solidFill>
              </a:defRPr>
            </a:lvl1pPr>
          </a:lstStyle>
          <a:p>
            <a:r>
              <a:rPr lang="id-ID" noProof="0" dirty="0"/>
              <a:t>Click to edit Master title style</a:t>
            </a:r>
          </a:p>
        </p:txBody>
      </p:sp>
      <p:sp>
        <p:nvSpPr>
          <p:cNvPr id="14" name="Text Placeholder 13"/>
          <p:cNvSpPr>
            <a:spLocks noGrp="1"/>
          </p:cNvSpPr>
          <p:nvPr>
            <p:ph type="body" sz="quarter" idx="11"/>
          </p:nvPr>
        </p:nvSpPr>
        <p:spPr>
          <a:xfrm>
            <a:off x="406401" y="1066803"/>
            <a:ext cx="11277600" cy="5055991"/>
          </a:xfrm>
          <a:prstGeom prst="rect">
            <a:avLst/>
          </a:prstGeom>
        </p:spPr>
        <p:txBody>
          <a:bodyPr/>
          <a:lstStyle/>
          <a:p>
            <a:pPr lvl="0"/>
            <a:r>
              <a:rPr lang="id-ID" noProof="0" dirty="0"/>
              <a:t>Click to edit Master text styles</a:t>
            </a:r>
          </a:p>
          <a:p>
            <a:pPr lvl="1"/>
            <a:r>
              <a:rPr lang="id-ID" noProof="0" dirty="0"/>
              <a:t>Second level</a:t>
            </a:r>
          </a:p>
          <a:p>
            <a:pPr lvl="2"/>
            <a:r>
              <a:rPr lang="id-ID" noProof="0" dirty="0"/>
              <a:t>Third level</a:t>
            </a:r>
          </a:p>
          <a:p>
            <a:pPr lvl="3"/>
            <a:r>
              <a:rPr lang="id-ID" noProof="0" dirty="0"/>
              <a:t>Fourth level</a:t>
            </a:r>
          </a:p>
          <a:p>
            <a:pPr lvl="4"/>
            <a:r>
              <a:rPr lang="id-ID" noProof="0" dirty="0"/>
              <a:t>Fifth level</a:t>
            </a:r>
          </a:p>
        </p:txBody>
      </p:sp>
    </p:spTree>
    <p:extLst>
      <p:ext uri="{BB962C8B-B14F-4D97-AF65-F5344CB8AC3E}">
        <p14:creationId xmlns:p14="http://schemas.microsoft.com/office/powerpoint/2010/main" xmlns="" val="2052073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12" name="Title 11"/>
          <p:cNvSpPr>
            <a:spLocks noGrp="1"/>
          </p:cNvSpPr>
          <p:nvPr>
            <p:ph type="title"/>
          </p:nvPr>
        </p:nvSpPr>
        <p:spPr>
          <a:xfrm>
            <a:off x="929218" y="0"/>
            <a:ext cx="10218996" cy="838200"/>
          </a:xfrm>
          <a:prstGeom prst="rect">
            <a:avLst/>
          </a:prstGeom>
        </p:spPr>
        <p:txBody>
          <a:bodyPr/>
          <a:lstStyle>
            <a:lvl1pPr algn="l">
              <a:defRPr sz="2800" b="1">
                <a:solidFill>
                  <a:schemeClr val="tx2"/>
                </a:solidFill>
              </a:defRPr>
            </a:lvl1pPr>
          </a:lstStyle>
          <a:p>
            <a:r>
              <a:rPr lang="id-ID" noProof="0" dirty="0"/>
              <a:t>Click to edit Master title style</a:t>
            </a:r>
          </a:p>
        </p:txBody>
      </p:sp>
      <p:sp>
        <p:nvSpPr>
          <p:cNvPr id="14" name="Text Placeholder 13"/>
          <p:cNvSpPr>
            <a:spLocks noGrp="1"/>
          </p:cNvSpPr>
          <p:nvPr>
            <p:ph type="body" sz="quarter" idx="11"/>
          </p:nvPr>
        </p:nvSpPr>
        <p:spPr>
          <a:xfrm>
            <a:off x="406400" y="1066800"/>
            <a:ext cx="11277600" cy="5055990"/>
          </a:xfrm>
          <a:prstGeom prst="rect">
            <a:avLst/>
          </a:prstGeom>
        </p:spPr>
        <p:txBody>
          <a:bodyPr/>
          <a:lstStyle/>
          <a:p>
            <a:pPr lvl="0"/>
            <a:r>
              <a:rPr lang="id-ID" noProof="0" dirty="0"/>
              <a:t>Click to edit Master text styles</a:t>
            </a:r>
          </a:p>
          <a:p>
            <a:pPr lvl="1"/>
            <a:r>
              <a:rPr lang="id-ID" noProof="0" dirty="0"/>
              <a:t>Second level</a:t>
            </a:r>
          </a:p>
          <a:p>
            <a:pPr lvl="2"/>
            <a:r>
              <a:rPr lang="id-ID" noProof="0" dirty="0"/>
              <a:t>Third level</a:t>
            </a:r>
          </a:p>
          <a:p>
            <a:pPr lvl="3"/>
            <a:r>
              <a:rPr lang="id-ID" noProof="0" dirty="0"/>
              <a:t>Fourth level</a:t>
            </a:r>
          </a:p>
          <a:p>
            <a:pPr lvl="4"/>
            <a:r>
              <a:rPr lang="id-ID" noProof="0" dirty="0"/>
              <a:t>Fifth level</a:t>
            </a:r>
          </a:p>
        </p:txBody>
      </p:sp>
      <p:sp>
        <p:nvSpPr>
          <p:cNvPr id="6" name="Slide Number Placeholder 3"/>
          <p:cNvSpPr>
            <a:spLocks noGrp="1"/>
          </p:cNvSpPr>
          <p:nvPr>
            <p:ph type="sldNum" sz="quarter" idx="12"/>
          </p:nvPr>
        </p:nvSpPr>
        <p:spPr>
          <a:xfrm>
            <a:off x="11582404" y="6513513"/>
            <a:ext cx="609600" cy="323850"/>
          </a:xfrm>
          <a:prstGeom prst="rect">
            <a:avLst/>
          </a:prstGeom>
        </p:spPr>
        <p:txBody>
          <a:bodyPr anchor="t"/>
          <a:lstStyle>
            <a:lvl1pPr>
              <a:defRPr b="1">
                <a:solidFill>
                  <a:schemeClr val="bg1"/>
                </a:solidFill>
              </a:defRPr>
            </a:lvl1pPr>
          </a:lstStyle>
          <a:p>
            <a:pPr>
              <a:defRPr/>
            </a:pPr>
            <a:fld id="{1B240CD9-7305-449A-A63F-921E127818FF}" type="slidenum">
              <a:rPr lang="id-ID" altLang="id-ID">
                <a:solidFill>
                  <a:prstClr val="white"/>
                </a:solidFill>
              </a:rPr>
              <a:pPr>
                <a:defRPr/>
              </a:pPr>
              <a:t>‹#›</a:t>
            </a:fld>
            <a:endParaRPr lang="id-ID" altLang="id-ID">
              <a:solidFill>
                <a:prstClr val="white"/>
              </a:solidFill>
            </a:endParaRPr>
          </a:p>
        </p:txBody>
      </p:sp>
    </p:spTree>
    <p:extLst>
      <p:ext uri="{BB962C8B-B14F-4D97-AF65-F5344CB8AC3E}">
        <p14:creationId xmlns:p14="http://schemas.microsoft.com/office/powerpoint/2010/main" xmlns="" val="331245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0C90FC48-C4CE-47AC-86B9-C6B7646AB6D6}" type="datetime1">
              <a:rPr lang="id-ID" smtClean="0"/>
              <a:pPr/>
              <a:t>11/10/2016</a:t>
            </a:fld>
            <a:endParaRPr lang="id-ID"/>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id-ID"/>
          </a:p>
        </p:txBody>
      </p:sp>
      <p:sp>
        <p:nvSpPr>
          <p:cNvPr id="6" name="Slide Number Placeholder 5"/>
          <p:cNvSpPr>
            <a:spLocks noGrp="1"/>
          </p:cNvSpPr>
          <p:nvPr>
            <p:ph type="sldNum" sz="quarter" idx="12"/>
          </p:nvPr>
        </p:nvSpPr>
        <p:spPr>
          <a:xfrm>
            <a:off x="8610600" y="6356356"/>
            <a:ext cx="2743200" cy="365125"/>
          </a:xfrm>
          <a:prstGeom prst="rect">
            <a:avLst/>
          </a:prstGeom>
        </p:spPr>
        <p:txBody>
          <a:bodyPr/>
          <a:lstStyle/>
          <a:p>
            <a:fld id="{FD35F5D9-6CAB-4502-AD91-6777AA8740CE}" type="slidenum">
              <a:rPr lang="id-ID" smtClean="0"/>
              <a:pPr/>
              <a:t>‹#›</a:t>
            </a:fld>
            <a:endParaRPr lang="id-ID"/>
          </a:p>
        </p:txBody>
      </p:sp>
    </p:spTree>
    <p:extLst>
      <p:ext uri="{BB962C8B-B14F-4D97-AF65-F5344CB8AC3E}">
        <p14:creationId xmlns:p14="http://schemas.microsoft.com/office/powerpoint/2010/main" xmlns="" val="3700984732"/>
      </p:ext>
    </p:extLst>
  </p:cSld>
  <p:clrMapOvr>
    <a:masterClrMapping/>
  </p:clrMapOvr>
  <p:transition>
    <p:fade thruBlk="1"/>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1499B0-3AFF-42C1-AEA6-8B2C74C9B54F}" type="datetime1">
              <a:rPr lang="id-ID" smtClean="0">
                <a:solidFill>
                  <a:prstClr val="black">
                    <a:tint val="75000"/>
                  </a:prstClr>
                </a:solidFill>
              </a:rPr>
              <a:pPr/>
              <a:t>11/10/2016</a:t>
            </a:fld>
            <a:endParaRPr lang="id-ID">
              <a:solidFill>
                <a:prstClr val="black">
                  <a:tint val="75000"/>
                </a:prstClr>
              </a:solidFill>
            </a:endParaRPr>
          </a:p>
        </p:txBody>
      </p:sp>
      <p:sp>
        <p:nvSpPr>
          <p:cNvPr id="3" name="Footer Placeholder 2"/>
          <p:cNvSpPr>
            <a:spLocks noGrp="1"/>
          </p:cNvSpPr>
          <p:nvPr>
            <p:ph type="ftr" sz="quarter" idx="11"/>
          </p:nvPr>
        </p:nvSpPr>
        <p:spPr/>
        <p:txBody>
          <a:bodyPr/>
          <a:lstStyle/>
          <a:p>
            <a:endParaRPr lang="id-ID">
              <a:solidFill>
                <a:prstClr val="black">
                  <a:tint val="75000"/>
                </a:prstClr>
              </a:solidFill>
            </a:endParaRPr>
          </a:p>
        </p:txBody>
      </p:sp>
      <p:sp>
        <p:nvSpPr>
          <p:cNvPr id="6" name="Slide Number Placeholder 5"/>
          <p:cNvSpPr>
            <a:spLocks noGrp="1"/>
          </p:cNvSpPr>
          <p:nvPr>
            <p:ph type="sldNum" sz="quarter" idx="12"/>
          </p:nvPr>
        </p:nvSpPr>
        <p:spPr>
          <a:xfrm>
            <a:off x="11516919" y="-4693"/>
            <a:ext cx="627269" cy="365125"/>
          </a:xfrm>
          <a:prstGeom prst="rect">
            <a:avLst/>
          </a:prstGeom>
        </p:spPr>
        <p:txBody>
          <a:bodyPr/>
          <a:lstStyle/>
          <a:p>
            <a:fld id="{FDBFE482-4B8F-423D-8850-3093FA314F16}" type="slidenum">
              <a:rPr lang="id-ID">
                <a:solidFill>
                  <a:prstClr val="black"/>
                </a:solidFill>
              </a:rPr>
              <a:pPr/>
              <a:t>‹#›</a:t>
            </a:fld>
            <a:endParaRPr lang="id-ID">
              <a:solidFill>
                <a:prstClr val="black"/>
              </a:solidFill>
            </a:endParaRPr>
          </a:p>
        </p:txBody>
      </p:sp>
      <p:sp>
        <p:nvSpPr>
          <p:cNvPr id="7" name="Title 1"/>
          <p:cNvSpPr>
            <a:spLocks noGrp="1"/>
          </p:cNvSpPr>
          <p:nvPr>
            <p:ph type="title"/>
          </p:nvPr>
        </p:nvSpPr>
        <p:spPr>
          <a:xfrm>
            <a:off x="-48683" y="-27384"/>
            <a:ext cx="10972800" cy="432048"/>
          </a:xfrm>
        </p:spPr>
        <p:txBody>
          <a:bodyPr/>
          <a:lstStyle/>
          <a:p>
            <a:r>
              <a:rPr lang="en-US" dirty="0" smtClean="0"/>
              <a:t>Click to edit Master title style</a:t>
            </a:r>
            <a:endParaRPr lang="id-ID" dirty="0"/>
          </a:p>
        </p:txBody>
      </p:sp>
    </p:spTree>
    <p:extLst>
      <p:ext uri="{BB962C8B-B14F-4D97-AF65-F5344CB8AC3E}">
        <p14:creationId xmlns:p14="http://schemas.microsoft.com/office/powerpoint/2010/main" xmlns="" val="1261786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p:txBody>
          <a:bodyPr/>
          <a:lstStyle/>
          <a:p>
            <a:fld id="{4273CEA5-C11D-4185-8CB9-1384528B78A1}" type="datetime1">
              <a:rPr lang="id-ID" smtClean="0">
                <a:solidFill>
                  <a:prstClr val="black">
                    <a:tint val="75000"/>
                  </a:prstClr>
                </a:solidFill>
              </a:rPr>
              <a:pPr/>
              <a:t>11/10/2016</a:t>
            </a:fld>
            <a:endParaRPr lang="id-ID">
              <a:solidFill>
                <a:prstClr val="black">
                  <a:tint val="75000"/>
                </a:prstClr>
              </a:solidFill>
            </a:endParaRPr>
          </a:p>
        </p:txBody>
      </p:sp>
      <p:sp>
        <p:nvSpPr>
          <p:cNvPr id="5" name="Footer Placeholder 4"/>
          <p:cNvSpPr>
            <a:spLocks noGrp="1"/>
          </p:cNvSpPr>
          <p:nvPr>
            <p:ph type="ftr" sz="quarter" idx="11"/>
          </p:nvPr>
        </p:nvSpPr>
        <p:spPr/>
        <p:txBody>
          <a:bodyPr/>
          <a:lstStyle/>
          <a:p>
            <a:endParaRPr lang="id-ID">
              <a:solidFill>
                <a:prstClr val="black">
                  <a:tint val="75000"/>
                </a:prstClr>
              </a:solidFill>
            </a:endParaRPr>
          </a:p>
        </p:txBody>
      </p:sp>
      <p:sp>
        <p:nvSpPr>
          <p:cNvPr id="6" name="Slide Number Placeholder 5"/>
          <p:cNvSpPr>
            <a:spLocks noGrp="1"/>
          </p:cNvSpPr>
          <p:nvPr>
            <p:ph type="sldNum" sz="quarter" idx="12"/>
          </p:nvPr>
        </p:nvSpPr>
        <p:spPr/>
        <p:txBody>
          <a:bodyPr/>
          <a:lstStyle/>
          <a:p>
            <a:fld id="{38C5940F-52BA-4018-B13B-B36621709A35}" type="slidenum">
              <a:rPr lang="id-ID" smtClean="0">
                <a:solidFill>
                  <a:prstClr val="black">
                    <a:tint val="75000"/>
                  </a:prstClr>
                </a:solidFill>
              </a:rPr>
              <a:pPr/>
              <a:t>‹#›</a:t>
            </a:fld>
            <a:endParaRPr lang="id-ID">
              <a:solidFill>
                <a:prstClr val="black">
                  <a:tint val="75000"/>
                </a:prstClr>
              </a:solidFill>
            </a:endParaRPr>
          </a:p>
        </p:txBody>
      </p:sp>
    </p:spTree>
    <p:extLst>
      <p:ext uri="{BB962C8B-B14F-4D97-AF65-F5344CB8AC3E}">
        <p14:creationId xmlns:p14="http://schemas.microsoft.com/office/powerpoint/2010/main" xmlns="" val="1877207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0CEBE076-4431-4152-8B6F-6393F53DC36B}" type="datetime1">
              <a:rPr lang="id-ID" smtClean="0">
                <a:solidFill>
                  <a:prstClr val="black">
                    <a:tint val="75000"/>
                  </a:prstClr>
                </a:solidFill>
              </a:rPr>
              <a:pPr/>
              <a:t>11/10/2016</a:t>
            </a:fld>
            <a:endParaRPr lang="id-ID">
              <a:solidFill>
                <a:prstClr val="black">
                  <a:tint val="75000"/>
                </a:prstClr>
              </a:solidFill>
            </a:endParaRPr>
          </a:p>
        </p:txBody>
      </p:sp>
      <p:sp>
        <p:nvSpPr>
          <p:cNvPr id="5" name="Footer Placeholder 4"/>
          <p:cNvSpPr>
            <a:spLocks noGrp="1"/>
          </p:cNvSpPr>
          <p:nvPr>
            <p:ph type="ftr" sz="quarter" idx="11"/>
          </p:nvPr>
        </p:nvSpPr>
        <p:spPr/>
        <p:txBody>
          <a:bodyPr/>
          <a:lstStyle/>
          <a:p>
            <a:endParaRPr lang="id-ID">
              <a:solidFill>
                <a:prstClr val="black">
                  <a:tint val="75000"/>
                </a:prstClr>
              </a:solidFill>
            </a:endParaRPr>
          </a:p>
        </p:txBody>
      </p:sp>
      <p:sp>
        <p:nvSpPr>
          <p:cNvPr id="6" name="Slide Number Placeholder 5"/>
          <p:cNvSpPr>
            <a:spLocks noGrp="1"/>
          </p:cNvSpPr>
          <p:nvPr>
            <p:ph type="sldNum" sz="quarter" idx="12"/>
          </p:nvPr>
        </p:nvSpPr>
        <p:spPr/>
        <p:txBody>
          <a:bodyPr/>
          <a:lstStyle/>
          <a:p>
            <a:fld id="{38C5940F-52BA-4018-B13B-B36621709A35}" type="slidenum">
              <a:rPr lang="id-ID" smtClean="0">
                <a:solidFill>
                  <a:prstClr val="black">
                    <a:tint val="75000"/>
                  </a:prstClr>
                </a:solidFill>
              </a:rPr>
              <a:pPr/>
              <a:t>‹#›</a:t>
            </a:fld>
            <a:endParaRPr lang="id-ID">
              <a:solidFill>
                <a:prstClr val="black">
                  <a:tint val="75000"/>
                </a:prstClr>
              </a:solidFill>
            </a:endParaRPr>
          </a:p>
        </p:txBody>
      </p:sp>
    </p:spTree>
    <p:extLst>
      <p:ext uri="{BB962C8B-B14F-4D97-AF65-F5344CB8AC3E}">
        <p14:creationId xmlns:p14="http://schemas.microsoft.com/office/powerpoint/2010/main" xmlns="" val="3948125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d-ID"/>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051675-8447-4B22-B656-34762779036B}" type="datetime1">
              <a:rPr lang="id-ID" smtClean="0">
                <a:solidFill>
                  <a:prstClr val="black">
                    <a:tint val="75000"/>
                  </a:prstClr>
                </a:solidFill>
              </a:rPr>
              <a:pPr/>
              <a:t>11/10/2016</a:t>
            </a:fld>
            <a:endParaRPr lang="id-ID">
              <a:solidFill>
                <a:prstClr val="black">
                  <a:tint val="75000"/>
                </a:prstClr>
              </a:solidFill>
            </a:endParaRPr>
          </a:p>
        </p:txBody>
      </p:sp>
      <p:sp>
        <p:nvSpPr>
          <p:cNvPr id="5" name="Footer Placeholder 4"/>
          <p:cNvSpPr>
            <a:spLocks noGrp="1"/>
          </p:cNvSpPr>
          <p:nvPr>
            <p:ph type="ftr" sz="quarter" idx="11"/>
          </p:nvPr>
        </p:nvSpPr>
        <p:spPr/>
        <p:txBody>
          <a:bodyPr/>
          <a:lstStyle/>
          <a:p>
            <a:endParaRPr lang="id-ID">
              <a:solidFill>
                <a:prstClr val="black">
                  <a:tint val="75000"/>
                </a:prstClr>
              </a:solidFill>
            </a:endParaRPr>
          </a:p>
        </p:txBody>
      </p:sp>
      <p:sp>
        <p:nvSpPr>
          <p:cNvPr id="6" name="Slide Number Placeholder 5"/>
          <p:cNvSpPr>
            <a:spLocks noGrp="1"/>
          </p:cNvSpPr>
          <p:nvPr>
            <p:ph type="sldNum" sz="quarter" idx="12"/>
          </p:nvPr>
        </p:nvSpPr>
        <p:spPr/>
        <p:txBody>
          <a:bodyPr/>
          <a:lstStyle/>
          <a:p>
            <a:fld id="{38C5940F-52BA-4018-B13B-B36621709A35}" type="slidenum">
              <a:rPr lang="id-ID" smtClean="0">
                <a:solidFill>
                  <a:prstClr val="black">
                    <a:tint val="75000"/>
                  </a:prstClr>
                </a:solidFill>
              </a:rPr>
              <a:pPr/>
              <a:t>‹#›</a:t>
            </a:fld>
            <a:endParaRPr lang="id-ID">
              <a:solidFill>
                <a:prstClr val="black">
                  <a:tint val="75000"/>
                </a:prstClr>
              </a:solidFill>
            </a:endParaRPr>
          </a:p>
        </p:txBody>
      </p:sp>
    </p:spTree>
    <p:extLst>
      <p:ext uri="{BB962C8B-B14F-4D97-AF65-F5344CB8AC3E}">
        <p14:creationId xmlns:p14="http://schemas.microsoft.com/office/powerpoint/2010/main" xmlns="" val="1955711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p:cNvSpPr>
            <a:spLocks noGrp="1"/>
          </p:cNvSpPr>
          <p:nvPr>
            <p:ph type="dt" sz="half" idx="10"/>
          </p:nvPr>
        </p:nvSpPr>
        <p:spPr/>
        <p:txBody>
          <a:bodyPr/>
          <a:lstStyle/>
          <a:p>
            <a:fld id="{00BA65E8-CEBC-4FBC-87DE-70C1ACF1D876}" type="datetime1">
              <a:rPr lang="id-ID" smtClean="0">
                <a:solidFill>
                  <a:prstClr val="black">
                    <a:tint val="75000"/>
                  </a:prstClr>
                </a:solidFill>
              </a:rPr>
              <a:pPr/>
              <a:t>11/10/2016</a:t>
            </a:fld>
            <a:endParaRPr lang="id-ID">
              <a:solidFill>
                <a:prstClr val="black">
                  <a:tint val="75000"/>
                </a:prstClr>
              </a:solidFill>
            </a:endParaRPr>
          </a:p>
        </p:txBody>
      </p:sp>
      <p:sp>
        <p:nvSpPr>
          <p:cNvPr id="6" name="Footer Placeholder 5"/>
          <p:cNvSpPr>
            <a:spLocks noGrp="1"/>
          </p:cNvSpPr>
          <p:nvPr>
            <p:ph type="ftr" sz="quarter" idx="11"/>
          </p:nvPr>
        </p:nvSpPr>
        <p:spPr/>
        <p:txBody>
          <a:bodyPr/>
          <a:lstStyle/>
          <a:p>
            <a:endParaRPr lang="id-ID">
              <a:solidFill>
                <a:prstClr val="black">
                  <a:tint val="75000"/>
                </a:prstClr>
              </a:solidFill>
            </a:endParaRPr>
          </a:p>
        </p:txBody>
      </p:sp>
      <p:sp>
        <p:nvSpPr>
          <p:cNvPr id="7" name="Slide Number Placeholder 6"/>
          <p:cNvSpPr>
            <a:spLocks noGrp="1"/>
          </p:cNvSpPr>
          <p:nvPr>
            <p:ph type="sldNum" sz="quarter" idx="12"/>
          </p:nvPr>
        </p:nvSpPr>
        <p:spPr/>
        <p:txBody>
          <a:bodyPr/>
          <a:lstStyle/>
          <a:p>
            <a:fld id="{38C5940F-52BA-4018-B13B-B36621709A35}" type="slidenum">
              <a:rPr lang="id-ID" smtClean="0">
                <a:solidFill>
                  <a:prstClr val="black">
                    <a:tint val="75000"/>
                  </a:prstClr>
                </a:solidFill>
              </a:rPr>
              <a:pPr/>
              <a:t>‹#›</a:t>
            </a:fld>
            <a:endParaRPr lang="id-ID">
              <a:solidFill>
                <a:prstClr val="black">
                  <a:tint val="75000"/>
                </a:prstClr>
              </a:solidFill>
            </a:endParaRPr>
          </a:p>
        </p:txBody>
      </p:sp>
    </p:spTree>
    <p:extLst>
      <p:ext uri="{BB962C8B-B14F-4D97-AF65-F5344CB8AC3E}">
        <p14:creationId xmlns:p14="http://schemas.microsoft.com/office/powerpoint/2010/main" xmlns="" val="4221995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A11271FD-7D8A-4899-BDFC-6DC945431A1F}" type="datetime1">
              <a:rPr lang="id-ID" smtClean="0"/>
              <a:pPr/>
              <a:t>11/10/2016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8C5940F-52BA-4018-B13B-B36621709A35}" type="slidenum">
              <a:rPr lang="id-ID" smtClean="0"/>
              <a:pPr/>
              <a:t>‹#›</a:t>
            </a:fld>
            <a:endParaRPr lang="id-ID"/>
          </a:p>
        </p:txBody>
      </p:sp>
    </p:spTree>
    <p:extLst>
      <p:ext uri="{BB962C8B-B14F-4D97-AF65-F5344CB8AC3E}">
        <p14:creationId xmlns:p14="http://schemas.microsoft.com/office/powerpoint/2010/main" xmlns="" val="3521056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id-ID"/>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p:cNvSpPr>
            <a:spLocks noGrp="1"/>
          </p:cNvSpPr>
          <p:nvPr>
            <p:ph type="dt" sz="half" idx="10"/>
          </p:nvPr>
        </p:nvSpPr>
        <p:spPr/>
        <p:txBody>
          <a:bodyPr/>
          <a:lstStyle/>
          <a:p>
            <a:fld id="{47CF4632-8A30-4112-BA8A-33CC00D1A311}" type="datetime1">
              <a:rPr lang="id-ID" smtClean="0">
                <a:solidFill>
                  <a:prstClr val="black">
                    <a:tint val="75000"/>
                  </a:prstClr>
                </a:solidFill>
              </a:rPr>
              <a:pPr/>
              <a:t>11/10/2016</a:t>
            </a:fld>
            <a:endParaRPr lang="id-ID">
              <a:solidFill>
                <a:prstClr val="black">
                  <a:tint val="75000"/>
                </a:prstClr>
              </a:solidFill>
            </a:endParaRPr>
          </a:p>
        </p:txBody>
      </p:sp>
      <p:sp>
        <p:nvSpPr>
          <p:cNvPr id="8" name="Footer Placeholder 7"/>
          <p:cNvSpPr>
            <a:spLocks noGrp="1"/>
          </p:cNvSpPr>
          <p:nvPr>
            <p:ph type="ftr" sz="quarter" idx="11"/>
          </p:nvPr>
        </p:nvSpPr>
        <p:spPr/>
        <p:txBody>
          <a:bodyPr/>
          <a:lstStyle/>
          <a:p>
            <a:endParaRPr lang="id-ID">
              <a:solidFill>
                <a:prstClr val="black">
                  <a:tint val="75000"/>
                </a:prstClr>
              </a:solidFill>
            </a:endParaRPr>
          </a:p>
        </p:txBody>
      </p:sp>
      <p:sp>
        <p:nvSpPr>
          <p:cNvPr id="9" name="Slide Number Placeholder 8"/>
          <p:cNvSpPr>
            <a:spLocks noGrp="1"/>
          </p:cNvSpPr>
          <p:nvPr>
            <p:ph type="sldNum" sz="quarter" idx="12"/>
          </p:nvPr>
        </p:nvSpPr>
        <p:spPr/>
        <p:txBody>
          <a:bodyPr/>
          <a:lstStyle/>
          <a:p>
            <a:fld id="{38C5940F-52BA-4018-B13B-B36621709A35}" type="slidenum">
              <a:rPr lang="id-ID" smtClean="0">
                <a:solidFill>
                  <a:prstClr val="black">
                    <a:tint val="75000"/>
                  </a:prstClr>
                </a:solidFill>
              </a:rPr>
              <a:pPr/>
              <a:t>‹#›</a:t>
            </a:fld>
            <a:endParaRPr lang="id-ID">
              <a:solidFill>
                <a:prstClr val="black">
                  <a:tint val="75000"/>
                </a:prstClr>
              </a:solidFill>
            </a:endParaRPr>
          </a:p>
        </p:txBody>
      </p:sp>
    </p:spTree>
    <p:extLst>
      <p:ext uri="{BB962C8B-B14F-4D97-AF65-F5344CB8AC3E}">
        <p14:creationId xmlns:p14="http://schemas.microsoft.com/office/powerpoint/2010/main" xmlns="" val="3403185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p>
            <a:fld id="{2EE79A90-F8C2-4197-B427-B904EEE02873}" type="datetime1">
              <a:rPr lang="id-ID" smtClean="0">
                <a:solidFill>
                  <a:prstClr val="black">
                    <a:tint val="75000"/>
                  </a:prstClr>
                </a:solidFill>
              </a:rPr>
              <a:pPr/>
              <a:t>11/10/2016</a:t>
            </a:fld>
            <a:endParaRPr lang="id-ID">
              <a:solidFill>
                <a:prstClr val="black">
                  <a:tint val="75000"/>
                </a:prstClr>
              </a:solidFill>
            </a:endParaRPr>
          </a:p>
        </p:txBody>
      </p:sp>
      <p:sp>
        <p:nvSpPr>
          <p:cNvPr id="4" name="Footer Placeholder 3"/>
          <p:cNvSpPr>
            <a:spLocks noGrp="1"/>
          </p:cNvSpPr>
          <p:nvPr>
            <p:ph type="ftr" sz="quarter" idx="11"/>
          </p:nvPr>
        </p:nvSpPr>
        <p:spPr/>
        <p:txBody>
          <a:bodyPr/>
          <a:lstStyle/>
          <a:p>
            <a:endParaRPr lang="id-ID">
              <a:solidFill>
                <a:prstClr val="black">
                  <a:tint val="75000"/>
                </a:prstClr>
              </a:solidFill>
            </a:endParaRPr>
          </a:p>
        </p:txBody>
      </p:sp>
      <p:sp>
        <p:nvSpPr>
          <p:cNvPr id="5" name="Slide Number Placeholder 4"/>
          <p:cNvSpPr>
            <a:spLocks noGrp="1"/>
          </p:cNvSpPr>
          <p:nvPr>
            <p:ph type="sldNum" sz="quarter" idx="12"/>
          </p:nvPr>
        </p:nvSpPr>
        <p:spPr/>
        <p:txBody>
          <a:bodyPr/>
          <a:lstStyle/>
          <a:p>
            <a:fld id="{38C5940F-52BA-4018-B13B-B36621709A35}" type="slidenum">
              <a:rPr lang="id-ID" smtClean="0">
                <a:solidFill>
                  <a:prstClr val="black">
                    <a:tint val="75000"/>
                  </a:prstClr>
                </a:solidFill>
              </a:rPr>
              <a:pPr/>
              <a:t>‹#›</a:t>
            </a:fld>
            <a:endParaRPr lang="id-ID">
              <a:solidFill>
                <a:prstClr val="black">
                  <a:tint val="75000"/>
                </a:prstClr>
              </a:solidFill>
            </a:endParaRPr>
          </a:p>
        </p:txBody>
      </p:sp>
    </p:spTree>
    <p:extLst>
      <p:ext uri="{BB962C8B-B14F-4D97-AF65-F5344CB8AC3E}">
        <p14:creationId xmlns:p14="http://schemas.microsoft.com/office/powerpoint/2010/main" xmlns="" val="3036131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409699-B2A9-459B-A6FB-EB94D4A9E219}" type="datetime1">
              <a:rPr lang="id-ID" smtClean="0">
                <a:solidFill>
                  <a:prstClr val="black">
                    <a:tint val="75000"/>
                  </a:prstClr>
                </a:solidFill>
              </a:rPr>
              <a:pPr/>
              <a:t>11/10/2016</a:t>
            </a:fld>
            <a:endParaRPr lang="id-ID">
              <a:solidFill>
                <a:prstClr val="black">
                  <a:tint val="75000"/>
                </a:prstClr>
              </a:solidFill>
            </a:endParaRPr>
          </a:p>
        </p:txBody>
      </p:sp>
      <p:sp>
        <p:nvSpPr>
          <p:cNvPr id="3" name="Footer Placeholder 2"/>
          <p:cNvSpPr>
            <a:spLocks noGrp="1"/>
          </p:cNvSpPr>
          <p:nvPr>
            <p:ph type="ftr" sz="quarter" idx="11"/>
          </p:nvPr>
        </p:nvSpPr>
        <p:spPr/>
        <p:txBody>
          <a:bodyPr/>
          <a:lstStyle/>
          <a:p>
            <a:endParaRPr lang="id-ID">
              <a:solidFill>
                <a:prstClr val="black">
                  <a:tint val="75000"/>
                </a:prstClr>
              </a:solidFill>
            </a:endParaRPr>
          </a:p>
        </p:txBody>
      </p:sp>
      <p:sp>
        <p:nvSpPr>
          <p:cNvPr id="4" name="Slide Number Placeholder 3"/>
          <p:cNvSpPr>
            <a:spLocks noGrp="1"/>
          </p:cNvSpPr>
          <p:nvPr>
            <p:ph type="sldNum" sz="quarter" idx="12"/>
          </p:nvPr>
        </p:nvSpPr>
        <p:spPr/>
        <p:txBody>
          <a:bodyPr/>
          <a:lstStyle/>
          <a:p>
            <a:fld id="{38C5940F-52BA-4018-B13B-B36621709A35}" type="slidenum">
              <a:rPr lang="id-ID" smtClean="0">
                <a:solidFill>
                  <a:prstClr val="black">
                    <a:tint val="75000"/>
                  </a:prstClr>
                </a:solidFill>
              </a:rPr>
              <a:pPr/>
              <a:t>‹#›</a:t>
            </a:fld>
            <a:endParaRPr lang="id-ID">
              <a:solidFill>
                <a:prstClr val="black">
                  <a:tint val="75000"/>
                </a:prstClr>
              </a:solidFill>
            </a:endParaRPr>
          </a:p>
        </p:txBody>
      </p:sp>
    </p:spTree>
    <p:extLst>
      <p:ext uri="{BB962C8B-B14F-4D97-AF65-F5344CB8AC3E}">
        <p14:creationId xmlns:p14="http://schemas.microsoft.com/office/powerpoint/2010/main" xmlns="" val="3446220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011975-3BA1-4D9E-A591-9A7F1362BE06}" type="datetime1">
              <a:rPr lang="id-ID" smtClean="0">
                <a:solidFill>
                  <a:prstClr val="black">
                    <a:tint val="75000"/>
                  </a:prstClr>
                </a:solidFill>
              </a:rPr>
              <a:pPr/>
              <a:t>11/10/2016</a:t>
            </a:fld>
            <a:endParaRPr lang="id-ID">
              <a:solidFill>
                <a:prstClr val="black">
                  <a:tint val="75000"/>
                </a:prstClr>
              </a:solidFill>
            </a:endParaRPr>
          </a:p>
        </p:txBody>
      </p:sp>
      <p:sp>
        <p:nvSpPr>
          <p:cNvPr id="6" name="Footer Placeholder 5"/>
          <p:cNvSpPr>
            <a:spLocks noGrp="1"/>
          </p:cNvSpPr>
          <p:nvPr>
            <p:ph type="ftr" sz="quarter" idx="11"/>
          </p:nvPr>
        </p:nvSpPr>
        <p:spPr/>
        <p:txBody>
          <a:bodyPr/>
          <a:lstStyle/>
          <a:p>
            <a:endParaRPr lang="id-ID">
              <a:solidFill>
                <a:prstClr val="black">
                  <a:tint val="75000"/>
                </a:prstClr>
              </a:solidFill>
            </a:endParaRPr>
          </a:p>
        </p:txBody>
      </p:sp>
      <p:sp>
        <p:nvSpPr>
          <p:cNvPr id="7" name="Slide Number Placeholder 6"/>
          <p:cNvSpPr>
            <a:spLocks noGrp="1"/>
          </p:cNvSpPr>
          <p:nvPr>
            <p:ph type="sldNum" sz="quarter" idx="12"/>
          </p:nvPr>
        </p:nvSpPr>
        <p:spPr/>
        <p:txBody>
          <a:bodyPr/>
          <a:lstStyle/>
          <a:p>
            <a:fld id="{38C5940F-52BA-4018-B13B-B36621709A35}" type="slidenum">
              <a:rPr lang="id-ID" smtClean="0">
                <a:solidFill>
                  <a:prstClr val="black">
                    <a:tint val="75000"/>
                  </a:prstClr>
                </a:solidFill>
              </a:rPr>
              <a:pPr/>
              <a:t>‹#›</a:t>
            </a:fld>
            <a:endParaRPr lang="id-ID">
              <a:solidFill>
                <a:prstClr val="black">
                  <a:tint val="75000"/>
                </a:prstClr>
              </a:solidFill>
            </a:endParaRPr>
          </a:p>
        </p:txBody>
      </p:sp>
    </p:spTree>
    <p:extLst>
      <p:ext uri="{BB962C8B-B14F-4D97-AF65-F5344CB8AC3E}">
        <p14:creationId xmlns:p14="http://schemas.microsoft.com/office/powerpoint/2010/main" xmlns="" val="5265036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420697-6141-41CC-BDC6-A306147432FE}" type="datetime1">
              <a:rPr lang="id-ID" smtClean="0">
                <a:solidFill>
                  <a:prstClr val="black">
                    <a:tint val="75000"/>
                  </a:prstClr>
                </a:solidFill>
              </a:rPr>
              <a:pPr/>
              <a:t>11/10/2016</a:t>
            </a:fld>
            <a:endParaRPr lang="id-ID">
              <a:solidFill>
                <a:prstClr val="black">
                  <a:tint val="75000"/>
                </a:prstClr>
              </a:solidFill>
            </a:endParaRPr>
          </a:p>
        </p:txBody>
      </p:sp>
      <p:sp>
        <p:nvSpPr>
          <p:cNvPr id="6" name="Footer Placeholder 5"/>
          <p:cNvSpPr>
            <a:spLocks noGrp="1"/>
          </p:cNvSpPr>
          <p:nvPr>
            <p:ph type="ftr" sz="quarter" idx="11"/>
          </p:nvPr>
        </p:nvSpPr>
        <p:spPr/>
        <p:txBody>
          <a:bodyPr/>
          <a:lstStyle/>
          <a:p>
            <a:endParaRPr lang="id-ID">
              <a:solidFill>
                <a:prstClr val="black">
                  <a:tint val="75000"/>
                </a:prstClr>
              </a:solidFill>
            </a:endParaRPr>
          </a:p>
        </p:txBody>
      </p:sp>
      <p:sp>
        <p:nvSpPr>
          <p:cNvPr id="7" name="Slide Number Placeholder 6"/>
          <p:cNvSpPr>
            <a:spLocks noGrp="1"/>
          </p:cNvSpPr>
          <p:nvPr>
            <p:ph type="sldNum" sz="quarter" idx="12"/>
          </p:nvPr>
        </p:nvSpPr>
        <p:spPr/>
        <p:txBody>
          <a:bodyPr/>
          <a:lstStyle/>
          <a:p>
            <a:fld id="{38C5940F-52BA-4018-B13B-B36621709A35}" type="slidenum">
              <a:rPr lang="id-ID" smtClean="0">
                <a:solidFill>
                  <a:prstClr val="black">
                    <a:tint val="75000"/>
                  </a:prstClr>
                </a:solidFill>
              </a:rPr>
              <a:pPr/>
              <a:t>‹#›</a:t>
            </a:fld>
            <a:endParaRPr lang="id-ID">
              <a:solidFill>
                <a:prstClr val="black">
                  <a:tint val="75000"/>
                </a:prstClr>
              </a:solidFill>
            </a:endParaRPr>
          </a:p>
        </p:txBody>
      </p:sp>
    </p:spTree>
    <p:extLst>
      <p:ext uri="{BB962C8B-B14F-4D97-AF65-F5344CB8AC3E}">
        <p14:creationId xmlns:p14="http://schemas.microsoft.com/office/powerpoint/2010/main" xmlns="" val="17492158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B02EA0F5-C564-4FDE-9A6C-1AE9FA871A97}" type="datetime1">
              <a:rPr lang="id-ID" smtClean="0">
                <a:solidFill>
                  <a:prstClr val="black">
                    <a:tint val="75000"/>
                  </a:prstClr>
                </a:solidFill>
              </a:rPr>
              <a:pPr/>
              <a:t>11/10/2016</a:t>
            </a:fld>
            <a:endParaRPr lang="id-ID">
              <a:solidFill>
                <a:prstClr val="black">
                  <a:tint val="75000"/>
                </a:prstClr>
              </a:solidFill>
            </a:endParaRPr>
          </a:p>
        </p:txBody>
      </p:sp>
      <p:sp>
        <p:nvSpPr>
          <p:cNvPr id="5" name="Footer Placeholder 4"/>
          <p:cNvSpPr>
            <a:spLocks noGrp="1"/>
          </p:cNvSpPr>
          <p:nvPr>
            <p:ph type="ftr" sz="quarter" idx="11"/>
          </p:nvPr>
        </p:nvSpPr>
        <p:spPr/>
        <p:txBody>
          <a:bodyPr/>
          <a:lstStyle/>
          <a:p>
            <a:endParaRPr lang="id-ID">
              <a:solidFill>
                <a:prstClr val="black">
                  <a:tint val="75000"/>
                </a:prstClr>
              </a:solidFill>
            </a:endParaRPr>
          </a:p>
        </p:txBody>
      </p:sp>
      <p:sp>
        <p:nvSpPr>
          <p:cNvPr id="6" name="Slide Number Placeholder 5"/>
          <p:cNvSpPr>
            <a:spLocks noGrp="1"/>
          </p:cNvSpPr>
          <p:nvPr>
            <p:ph type="sldNum" sz="quarter" idx="12"/>
          </p:nvPr>
        </p:nvSpPr>
        <p:spPr/>
        <p:txBody>
          <a:bodyPr/>
          <a:lstStyle/>
          <a:p>
            <a:fld id="{38C5940F-52BA-4018-B13B-B36621709A35}" type="slidenum">
              <a:rPr lang="id-ID" smtClean="0">
                <a:solidFill>
                  <a:prstClr val="black">
                    <a:tint val="75000"/>
                  </a:prstClr>
                </a:solidFill>
              </a:rPr>
              <a:pPr/>
              <a:t>‹#›</a:t>
            </a:fld>
            <a:endParaRPr lang="id-ID">
              <a:solidFill>
                <a:prstClr val="black">
                  <a:tint val="75000"/>
                </a:prstClr>
              </a:solidFill>
            </a:endParaRPr>
          </a:p>
        </p:txBody>
      </p:sp>
    </p:spTree>
    <p:extLst>
      <p:ext uri="{BB962C8B-B14F-4D97-AF65-F5344CB8AC3E}">
        <p14:creationId xmlns:p14="http://schemas.microsoft.com/office/powerpoint/2010/main" xmlns="" val="34601472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2D453E11-EC81-447D-9565-356A4478DD5D}" type="datetime1">
              <a:rPr lang="id-ID" smtClean="0">
                <a:solidFill>
                  <a:prstClr val="black">
                    <a:tint val="75000"/>
                  </a:prstClr>
                </a:solidFill>
              </a:rPr>
              <a:pPr/>
              <a:t>11/10/2016</a:t>
            </a:fld>
            <a:endParaRPr lang="id-ID">
              <a:solidFill>
                <a:prstClr val="black">
                  <a:tint val="75000"/>
                </a:prstClr>
              </a:solidFill>
            </a:endParaRPr>
          </a:p>
        </p:txBody>
      </p:sp>
      <p:sp>
        <p:nvSpPr>
          <p:cNvPr id="5" name="Footer Placeholder 4"/>
          <p:cNvSpPr>
            <a:spLocks noGrp="1"/>
          </p:cNvSpPr>
          <p:nvPr>
            <p:ph type="ftr" sz="quarter" idx="11"/>
          </p:nvPr>
        </p:nvSpPr>
        <p:spPr/>
        <p:txBody>
          <a:bodyPr/>
          <a:lstStyle/>
          <a:p>
            <a:endParaRPr lang="id-ID">
              <a:solidFill>
                <a:prstClr val="black">
                  <a:tint val="75000"/>
                </a:prstClr>
              </a:solidFill>
            </a:endParaRPr>
          </a:p>
        </p:txBody>
      </p:sp>
      <p:sp>
        <p:nvSpPr>
          <p:cNvPr id="6" name="Slide Number Placeholder 5"/>
          <p:cNvSpPr>
            <a:spLocks noGrp="1"/>
          </p:cNvSpPr>
          <p:nvPr>
            <p:ph type="sldNum" sz="quarter" idx="12"/>
          </p:nvPr>
        </p:nvSpPr>
        <p:spPr/>
        <p:txBody>
          <a:bodyPr/>
          <a:lstStyle/>
          <a:p>
            <a:fld id="{38C5940F-52BA-4018-B13B-B36621709A35}" type="slidenum">
              <a:rPr lang="id-ID" smtClean="0">
                <a:solidFill>
                  <a:prstClr val="black">
                    <a:tint val="75000"/>
                  </a:prstClr>
                </a:solidFill>
              </a:rPr>
              <a:pPr/>
              <a:t>‹#›</a:t>
            </a:fld>
            <a:endParaRPr lang="id-ID">
              <a:solidFill>
                <a:prstClr val="black">
                  <a:tint val="75000"/>
                </a:prstClr>
              </a:solidFill>
            </a:endParaRPr>
          </a:p>
        </p:txBody>
      </p:sp>
    </p:spTree>
    <p:extLst>
      <p:ext uri="{BB962C8B-B14F-4D97-AF65-F5344CB8AC3E}">
        <p14:creationId xmlns:p14="http://schemas.microsoft.com/office/powerpoint/2010/main" xmlns="" val="2455702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DE6450-93B4-4BE7-8A70-6130E624458F}" type="datetime1">
              <a:rPr lang="id-ID" smtClean="0">
                <a:solidFill>
                  <a:prstClr val="black">
                    <a:tint val="75000"/>
                  </a:prstClr>
                </a:solidFill>
              </a:rPr>
              <a:pPr/>
              <a:t>11/10/2016</a:t>
            </a:fld>
            <a:endParaRPr lang="id-ID">
              <a:solidFill>
                <a:prstClr val="black">
                  <a:tint val="75000"/>
                </a:prstClr>
              </a:solidFill>
            </a:endParaRPr>
          </a:p>
        </p:txBody>
      </p:sp>
      <p:sp>
        <p:nvSpPr>
          <p:cNvPr id="3" name="Footer Placeholder 2"/>
          <p:cNvSpPr>
            <a:spLocks noGrp="1"/>
          </p:cNvSpPr>
          <p:nvPr>
            <p:ph type="ftr" sz="quarter" idx="11"/>
          </p:nvPr>
        </p:nvSpPr>
        <p:spPr/>
        <p:txBody>
          <a:bodyPr/>
          <a:lstStyle/>
          <a:p>
            <a:endParaRPr lang="id-ID">
              <a:solidFill>
                <a:prstClr val="black">
                  <a:tint val="75000"/>
                </a:prstClr>
              </a:solidFill>
            </a:endParaRPr>
          </a:p>
        </p:txBody>
      </p:sp>
      <p:sp>
        <p:nvSpPr>
          <p:cNvPr id="6" name="Slide Number Placeholder 5"/>
          <p:cNvSpPr>
            <a:spLocks noGrp="1"/>
          </p:cNvSpPr>
          <p:nvPr>
            <p:ph type="sldNum" sz="quarter" idx="12"/>
          </p:nvPr>
        </p:nvSpPr>
        <p:spPr>
          <a:xfrm>
            <a:off x="11516919" y="-4693"/>
            <a:ext cx="627269" cy="365125"/>
          </a:xfrm>
          <a:prstGeom prst="rect">
            <a:avLst/>
          </a:prstGeom>
        </p:spPr>
        <p:txBody>
          <a:bodyPr/>
          <a:lstStyle/>
          <a:p>
            <a:fld id="{FDBFE482-4B8F-423D-8850-3093FA314F16}" type="slidenum">
              <a:rPr lang="id-ID">
                <a:solidFill>
                  <a:prstClr val="black"/>
                </a:solidFill>
              </a:rPr>
              <a:pPr/>
              <a:t>‹#›</a:t>
            </a:fld>
            <a:endParaRPr lang="id-ID">
              <a:solidFill>
                <a:prstClr val="black"/>
              </a:solidFill>
            </a:endParaRPr>
          </a:p>
        </p:txBody>
      </p:sp>
      <p:sp>
        <p:nvSpPr>
          <p:cNvPr id="7" name="Title 1"/>
          <p:cNvSpPr>
            <a:spLocks noGrp="1"/>
          </p:cNvSpPr>
          <p:nvPr>
            <p:ph type="title"/>
          </p:nvPr>
        </p:nvSpPr>
        <p:spPr>
          <a:xfrm>
            <a:off x="-48683" y="-27384"/>
            <a:ext cx="10972800" cy="432048"/>
          </a:xfrm>
        </p:spPr>
        <p:txBody>
          <a:bodyPr/>
          <a:lstStyle/>
          <a:p>
            <a:r>
              <a:rPr lang="en-US" dirty="0" smtClean="0"/>
              <a:t>Click to edit Master title style</a:t>
            </a:r>
            <a:endParaRPr lang="id-ID" dirty="0"/>
          </a:p>
        </p:txBody>
      </p:sp>
    </p:spTree>
    <p:extLst>
      <p:ext uri="{BB962C8B-B14F-4D97-AF65-F5344CB8AC3E}">
        <p14:creationId xmlns:p14="http://schemas.microsoft.com/office/powerpoint/2010/main" xmlns="" val="3879069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d-ID"/>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67031D-C70A-4BA2-AA30-93B2E82D665E}" type="datetime1">
              <a:rPr lang="id-ID" smtClean="0"/>
              <a:pPr/>
              <a:t>11/10/2016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8C5940F-52BA-4018-B13B-B36621709A35}" type="slidenum">
              <a:rPr lang="id-ID" smtClean="0"/>
              <a:pPr/>
              <a:t>‹#›</a:t>
            </a:fld>
            <a:endParaRPr lang="id-ID"/>
          </a:p>
        </p:txBody>
      </p:sp>
    </p:spTree>
    <p:extLst>
      <p:ext uri="{BB962C8B-B14F-4D97-AF65-F5344CB8AC3E}">
        <p14:creationId xmlns:p14="http://schemas.microsoft.com/office/powerpoint/2010/main" xmlns="" val="3380995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p:cNvSpPr>
            <a:spLocks noGrp="1"/>
          </p:cNvSpPr>
          <p:nvPr>
            <p:ph type="dt" sz="half" idx="10"/>
          </p:nvPr>
        </p:nvSpPr>
        <p:spPr/>
        <p:txBody>
          <a:bodyPr/>
          <a:lstStyle/>
          <a:p>
            <a:fld id="{A3E4FD82-8A6C-4500-9CA9-E93622C4BFCA}" type="datetime1">
              <a:rPr lang="id-ID" smtClean="0"/>
              <a:pPr/>
              <a:t>11/10/2016</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38C5940F-52BA-4018-B13B-B36621709A35}" type="slidenum">
              <a:rPr lang="id-ID" smtClean="0"/>
              <a:pPr/>
              <a:t>‹#›</a:t>
            </a:fld>
            <a:endParaRPr lang="id-ID"/>
          </a:p>
        </p:txBody>
      </p:sp>
    </p:spTree>
    <p:extLst>
      <p:ext uri="{BB962C8B-B14F-4D97-AF65-F5344CB8AC3E}">
        <p14:creationId xmlns:p14="http://schemas.microsoft.com/office/powerpoint/2010/main" xmlns="" val="3803037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id-ID"/>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p:cNvSpPr>
            <a:spLocks noGrp="1"/>
          </p:cNvSpPr>
          <p:nvPr>
            <p:ph type="dt" sz="half" idx="10"/>
          </p:nvPr>
        </p:nvSpPr>
        <p:spPr/>
        <p:txBody>
          <a:bodyPr/>
          <a:lstStyle/>
          <a:p>
            <a:fld id="{2253237B-862B-418D-94C8-58238B2E77C3}" type="datetime1">
              <a:rPr lang="id-ID" smtClean="0"/>
              <a:pPr/>
              <a:t>11/10/2016</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38C5940F-52BA-4018-B13B-B36621709A35}" type="slidenum">
              <a:rPr lang="id-ID" smtClean="0"/>
              <a:pPr/>
              <a:t>‹#›</a:t>
            </a:fld>
            <a:endParaRPr lang="id-ID"/>
          </a:p>
        </p:txBody>
      </p:sp>
    </p:spTree>
    <p:extLst>
      <p:ext uri="{BB962C8B-B14F-4D97-AF65-F5344CB8AC3E}">
        <p14:creationId xmlns:p14="http://schemas.microsoft.com/office/powerpoint/2010/main" xmlns="" val="840018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p>
            <a:fld id="{7CF3BBD2-A8C7-4FFF-B25D-F812F8A1BAE4}" type="datetime1">
              <a:rPr lang="id-ID" smtClean="0"/>
              <a:pPr/>
              <a:t>11/10/2016</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38C5940F-52BA-4018-B13B-B36621709A35}" type="slidenum">
              <a:rPr lang="id-ID" smtClean="0"/>
              <a:pPr/>
              <a:t>‹#›</a:t>
            </a:fld>
            <a:endParaRPr lang="id-ID"/>
          </a:p>
        </p:txBody>
      </p:sp>
    </p:spTree>
    <p:extLst>
      <p:ext uri="{BB962C8B-B14F-4D97-AF65-F5344CB8AC3E}">
        <p14:creationId xmlns:p14="http://schemas.microsoft.com/office/powerpoint/2010/main" xmlns="" val="850973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43953E-6DD6-40E8-B6E0-EE7D23165BAA}" type="datetime1">
              <a:rPr lang="id-ID" smtClean="0"/>
              <a:pPr/>
              <a:t>11/10/2016</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38C5940F-52BA-4018-B13B-B36621709A35}" type="slidenum">
              <a:rPr lang="id-ID" smtClean="0"/>
              <a:pPr/>
              <a:t>‹#›</a:t>
            </a:fld>
            <a:endParaRPr lang="id-ID"/>
          </a:p>
        </p:txBody>
      </p:sp>
    </p:spTree>
    <p:extLst>
      <p:ext uri="{BB962C8B-B14F-4D97-AF65-F5344CB8AC3E}">
        <p14:creationId xmlns:p14="http://schemas.microsoft.com/office/powerpoint/2010/main" xmlns="" val="4230366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B6C467-7B0A-42F6-B642-2839CD9FBC55}" type="datetime1">
              <a:rPr lang="id-ID" smtClean="0"/>
              <a:pPr/>
              <a:t>11/10/2016</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38C5940F-52BA-4018-B13B-B36621709A35}" type="slidenum">
              <a:rPr lang="id-ID" smtClean="0"/>
              <a:pPr/>
              <a:t>‹#›</a:t>
            </a:fld>
            <a:endParaRPr lang="id-ID"/>
          </a:p>
        </p:txBody>
      </p:sp>
    </p:spTree>
    <p:extLst>
      <p:ext uri="{BB962C8B-B14F-4D97-AF65-F5344CB8AC3E}">
        <p14:creationId xmlns:p14="http://schemas.microsoft.com/office/powerpoint/2010/main" xmlns="" val="3990488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54B882-6181-4C5C-97B6-879CFB075D44}" type="datetime1">
              <a:rPr lang="id-ID" smtClean="0"/>
              <a:pPr/>
              <a:t>11/10/2016</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38C5940F-52BA-4018-B13B-B36621709A35}" type="slidenum">
              <a:rPr lang="id-ID" smtClean="0"/>
              <a:pPr/>
              <a:t>‹#›</a:t>
            </a:fld>
            <a:endParaRPr lang="id-ID"/>
          </a:p>
        </p:txBody>
      </p:sp>
    </p:spTree>
    <p:extLst>
      <p:ext uri="{BB962C8B-B14F-4D97-AF65-F5344CB8AC3E}">
        <p14:creationId xmlns:p14="http://schemas.microsoft.com/office/powerpoint/2010/main" xmlns="" val="1898262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22F3C7-D534-4175-88CB-D4B6A2765245}" type="datetime1">
              <a:rPr lang="id-ID" smtClean="0"/>
              <a:pPr/>
              <a:t>11/10/2016</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C5940F-52BA-4018-B13B-B36621709A35}" type="slidenum">
              <a:rPr lang="id-ID" smtClean="0"/>
              <a:pPr/>
              <a:t>‹#›</a:t>
            </a:fld>
            <a:endParaRPr lang="id-ID"/>
          </a:p>
        </p:txBody>
      </p:sp>
    </p:spTree>
    <p:extLst>
      <p:ext uri="{BB962C8B-B14F-4D97-AF65-F5344CB8AC3E}">
        <p14:creationId xmlns:p14="http://schemas.microsoft.com/office/powerpoint/2010/main" xmlns="" val="3036520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75"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4C4FA1-D207-4F4F-A09E-EC18F42A4FD4}" type="datetime1">
              <a:rPr lang="id-ID" smtClean="0">
                <a:solidFill>
                  <a:prstClr val="black">
                    <a:tint val="75000"/>
                  </a:prstClr>
                </a:solidFill>
              </a:rPr>
              <a:pPr/>
              <a:t>11/10/2016</a:t>
            </a:fld>
            <a:endParaRPr lang="id-ID">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C5940F-52BA-4018-B13B-B36621709A35}" type="slidenum">
              <a:rPr lang="id-ID" smtClean="0">
                <a:solidFill>
                  <a:prstClr val="black">
                    <a:tint val="75000"/>
                  </a:prstClr>
                </a:solidFill>
              </a:rPr>
              <a:pPr/>
              <a:t>‹#›</a:t>
            </a:fld>
            <a:endParaRPr lang="id-ID">
              <a:solidFill>
                <a:prstClr val="black">
                  <a:tint val="75000"/>
                </a:prstClr>
              </a:solidFill>
            </a:endParaRPr>
          </a:p>
        </p:txBody>
      </p:sp>
    </p:spTree>
    <p:extLst>
      <p:ext uri="{BB962C8B-B14F-4D97-AF65-F5344CB8AC3E}">
        <p14:creationId xmlns:p14="http://schemas.microsoft.com/office/powerpoint/2010/main" xmlns="" val="253389160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png"/><Relationship Id="rId11" Type="http://schemas.microsoft.com/office/2007/relationships/hdphoto" Target="../media/hdphoto4.wdp"/><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3.png"/><Relationship Id="rId9" Type="http://schemas.openxmlformats.org/officeDocument/2006/relationships/image" Target="../media/image26.jpe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gif"/><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png"/><Relationship Id="rId2" Type="http://schemas.openxmlformats.org/officeDocument/2006/relationships/image" Target="../media/image31.emf"/><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ahabat.co/"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2.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3.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hyperlink" Target="https://id.wikipedia.org/wiki/Jalan_Tol_Bakauheni-Bandar_Lampung-Terbanggi_Besar"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2.png"/><Relationship Id="rId7"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chart" Target="../charts/chart4.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8.emf"/><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53.png"/><Relationship Id="rId4" Type="http://schemas.openxmlformats.org/officeDocument/2006/relationships/package" Target="../embeddings/Microsoft_Office_Excel_Worksheet2.xlsx"/></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62.png"/></Relationships>
</file>

<file path=ppt/slides/_rels/slide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0.pn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5.png"/></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png"/></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microsoft.com/office/2007/relationships/hdphoto" Target="../media/hdphoto6.wdp"/></Relationships>
</file>

<file path=ppt/slides/_rels/slide8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8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6.png"/><Relationship Id="rId10" Type="http://schemas.microsoft.com/office/2007/relationships/hdphoto" Target="../media/hdphoto8.wdp"/><Relationship Id="rId4" Type="http://schemas.openxmlformats.org/officeDocument/2006/relationships/image" Target="../media/image85.png"/><Relationship Id="rId9" Type="http://schemas.openxmlformats.org/officeDocument/2006/relationships/image" Target="../media/image92.png"/></Relationships>
</file>

<file path=ppt/slides/_rels/slide8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85.png"/><Relationship Id="rId7" Type="http://schemas.openxmlformats.org/officeDocument/2006/relationships/image" Target="../media/image9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2.png"/><Relationship Id="rId4" Type="http://schemas.microsoft.com/office/2007/relationships/hdphoto" Target="../media/hdphoto2.wdp"/></Relationships>
</file>

<file path=ppt/slides/_rels/slide9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9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04.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105.png"/></Relationships>
</file>

<file path=ppt/slides/_rels/slide9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09.png"/><Relationship Id="rId5" Type="http://schemas.microsoft.com/office/2007/relationships/hdphoto" Target="../media/hdphoto14.wdp"/><Relationship Id="rId4" Type="http://schemas.openxmlformats.org/officeDocument/2006/relationships/image" Target="../media/image108.png"/></Relationships>
</file>

<file path=ppt/slides/_rels/slide9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1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315257" y="0"/>
            <a:ext cx="6876743" cy="6858000"/>
            <a:chOff x="3708908" y="0"/>
            <a:chExt cx="5441583" cy="5744862"/>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xmlns="" val="0"/>
                </a:ext>
              </a:extLst>
            </a:blip>
            <a:srcRect l="3168" t="23726" r="67547" b="15538"/>
            <a:stretch/>
          </p:blipFill>
          <p:spPr>
            <a:xfrm>
              <a:off x="4819465" y="0"/>
              <a:ext cx="4331026" cy="5744862"/>
            </a:xfrm>
            <a:prstGeom prst="rect">
              <a:avLst/>
            </a:prstGeom>
          </p:spPr>
        </p:pic>
        <p:sp>
          <p:nvSpPr>
            <p:cNvPr id="6" name="Isosceles Triangle 5"/>
            <p:cNvSpPr/>
            <p:nvPr/>
          </p:nvSpPr>
          <p:spPr>
            <a:xfrm>
              <a:off x="3708908" y="0"/>
              <a:ext cx="2192086" cy="57448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160">
                <a:solidFill>
                  <a:prstClr val="white"/>
                </a:solidFill>
              </a:endParaRPr>
            </a:p>
          </p:txBody>
        </p:sp>
      </p:grpSp>
      <p:sp>
        <p:nvSpPr>
          <p:cNvPr id="5" name="Rectangle 4"/>
          <p:cNvSpPr/>
          <p:nvPr/>
        </p:nvSpPr>
        <p:spPr>
          <a:xfrm>
            <a:off x="408104" y="4787426"/>
            <a:ext cx="7006248" cy="867930"/>
          </a:xfrm>
          <a:prstGeom prst="rect">
            <a:avLst/>
          </a:prstGeom>
        </p:spPr>
        <p:txBody>
          <a:bodyPr wrap="square">
            <a:spAutoFit/>
          </a:bodyPr>
          <a:lstStyle/>
          <a:p>
            <a:pPr>
              <a:lnSpc>
                <a:spcPct val="90000"/>
              </a:lnSpc>
            </a:pPr>
            <a:r>
              <a:rPr lang="en-US" sz="2800" b="1" dirty="0" smtClean="0">
                <a:solidFill>
                  <a:srgbClr val="800000"/>
                </a:solidFill>
                <a:latin typeface="Agency FB" pitchFamily="34" charset="0"/>
              </a:rPr>
              <a:t>ARAH KEBIJAKAN STABILISASI HARGA PANGAN POKOK DAN PENGUATAN KOORDINASI TPID</a:t>
            </a:r>
            <a:endParaRPr lang="en-US" sz="2800" b="1" dirty="0">
              <a:solidFill>
                <a:srgbClr val="800000"/>
              </a:solidFill>
              <a:latin typeface="Agency FB" pitchFamily="34" charset="0"/>
            </a:endParaRPr>
          </a:p>
        </p:txBody>
      </p:sp>
      <p:sp>
        <p:nvSpPr>
          <p:cNvPr id="10" name="Rectangle 9"/>
          <p:cNvSpPr/>
          <p:nvPr/>
        </p:nvSpPr>
        <p:spPr>
          <a:xfrm>
            <a:off x="411678" y="4470437"/>
            <a:ext cx="6433169" cy="307777"/>
          </a:xfrm>
          <a:prstGeom prst="rect">
            <a:avLst/>
          </a:prstGeom>
        </p:spPr>
        <p:txBody>
          <a:bodyPr wrap="square">
            <a:spAutoFit/>
          </a:bodyPr>
          <a:lstStyle/>
          <a:p>
            <a:pPr lvl="0"/>
            <a:r>
              <a:rPr lang="en-US" sz="1400" b="1" dirty="0">
                <a:solidFill>
                  <a:prstClr val="black"/>
                </a:solidFill>
                <a:latin typeface="Agency FB" panose="020B0503020202020204" pitchFamily="34" charset="0"/>
              </a:rPr>
              <a:t>R</a:t>
            </a:r>
            <a:r>
              <a:rPr lang="id-ID" sz="1400" b="1" dirty="0">
                <a:solidFill>
                  <a:prstClr val="black"/>
                </a:solidFill>
                <a:latin typeface="Agency FB" panose="020B0503020202020204" pitchFamily="34" charset="0"/>
              </a:rPr>
              <a:t>APAT </a:t>
            </a:r>
            <a:r>
              <a:rPr lang="id-ID" sz="1400" b="1" dirty="0" smtClean="0">
                <a:solidFill>
                  <a:prstClr val="black"/>
                </a:solidFill>
                <a:latin typeface="Agency FB" panose="020B0503020202020204" pitchFamily="34" charset="0"/>
              </a:rPr>
              <a:t>KOORDINASI</a:t>
            </a:r>
            <a:r>
              <a:rPr lang="en-US" sz="1400" b="1" dirty="0" smtClean="0">
                <a:solidFill>
                  <a:prstClr val="black"/>
                </a:solidFill>
                <a:latin typeface="Agency FB" panose="020B0503020202020204" pitchFamily="34" charset="0"/>
              </a:rPr>
              <a:t> DAN </a:t>
            </a:r>
            <a:r>
              <a:rPr lang="en-US" sz="1400" b="1" i="1" dirty="0" smtClean="0">
                <a:solidFill>
                  <a:prstClr val="black"/>
                </a:solidFill>
                <a:latin typeface="Agency FB" panose="020B0503020202020204" pitchFamily="34" charset="0"/>
              </a:rPr>
              <a:t>CAPACITY BUILDING </a:t>
            </a:r>
            <a:r>
              <a:rPr lang="en-US" sz="1400" b="1" dirty="0" smtClean="0">
                <a:solidFill>
                  <a:prstClr val="black"/>
                </a:solidFill>
                <a:latin typeface="Agency FB" panose="020B0503020202020204" pitchFamily="34" charset="0"/>
              </a:rPr>
              <a:t>TPID SE-PROVINSI LAMPUNG</a:t>
            </a:r>
            <a:endParaRPr lang="id-ID" sz="1400" b="1" dirty="0">
              <a:solidFill>
                <a:prstClr val="black"/>
              </a:solidFill>
              <a:latin typeface="Agency FB" panose="020B0503020202020204" pitchFamily="34" charset="0"/>
            </a:endParaRPr>
          </a:p>
        </p:txBody>
      </p:sp>
      <p:sp>
        <p:nvSpPr>
          <p:cNvPr id="7" name="Rectangle 6"/>
          <p:cNvSpPr/>
          <p:nvPr/>
        </p:nvSpPr>
        <p:spPr>
          <a:xfrm>
            <a:off x="424378" y="5603841"/>
            <a:ext cx="3127661" cy="307777"/>
          </a:xfrm>
          <a:prstGeom prst="rect">
            <a:avLst/>
          </a:prstGeom>
        </p:spPr>
        <p:txBody>
          <a:bodyPr wrap="square">
            <a:spAutoFit/>
          </a:bodyPr>
          <a:lstStyle/>
          <a:p>
            <a:r>
              <a:rPr lang="en-US" sz="1400" b="1" dirty="0" smtClean="0">
                <a:solidFill>
                  <a:prstClr val="black"/>
                </a:solidFill>
                <a:latin typeface="Agency FB" pitchFamily="34" charset="0"/>
              </a:rPr>
              <a:t>LAMPUNG, 12 OKTOBER </a:t>
            </a:r>
            <a:r>
              <a:rPr lang="id-ID" sz="1400" b="1" dirty="0" smtClean="0">
                <a:solidFill>
                  <a:prstClr val="black"/>
                </a:solidFill>
                <a:latin typeface="Agency FB" pitchFamily="34" charset="0"/>
              </a:rPr>
              <a:t>2016</a:t>
            </a:r>
            <a:endParaRPr lang="id-ID" sz="1400" b="1" dirty="0">
              <a:solidFill>
                <a:prstClr val="black"/>
              </a:solidFill>
            </a:endParaRPr>
          </a:p>
        </p:txBody>
      </p:sp>
      <p:sp>
        <p:nvSpPr>
          <p:cNvPr id="11" name="Rectangle 10"/>
          <p:cNvSpPr/>
          <p:nvPr/>
        </p:nvSpPr>
        <p:spPr>
          <a:xfrm>
            <a:off x="323969" y="766897"/>
            <a:ext cx="6409452" cy="584775"/>
          </a:xfrm>
          <a:prstGeom prst="rect">
            <a:avLst/>
          </a:prstGeom>
        </p:spPr>
        <p:txBody>
          <a:bodyPr wrap="square">
            <a:spAutoFit/>
          </a:bodyPr>
          <a:lstStyle/>
          <a:p>
            <a:r>
              <a:rPr lang="en-US" b="1" dirty="0" smtClean="0">
                <a:solidFill>
                  <a:srgbClr val="1E10D4"/>
                </a:solidFill>
                <a:latin typeface="Agency FB" pitchFamily="34" charset="0"/>
              </a:rPr>
              <a:t>KELOMPOK KERJA NASIONAL TIM PENGENDALIAN INFLASI DAERAH </a:t>
            </a:r>
          </a:p>
          <a:p>
            <a:r>
              <a:rPr lang="en-US" sz="1400" b="1" dirty="0" smtClean="0">
                <a:solidFill>
                  <a:srgbClr val="1E10D4"/>
                </a:solidFill>
                <a:latin typeface="Agency FB" pitchFamily="34" charset="0"/>
              </a:rPr>
              <a:t>(POKJANAS TIPID)</a:t>
            </a:r>
            <a:endParaRPr lang="id-ID" sz="1400" b="1" dirty="0">
              <a:solidFill>
                <a:srgbClr val="1E10D4"/>
              </a:solidFill>
            </a:endParaRPr>
          </a:p>
        </p:txBody>
      </p:sp>
      <p:sp>
        <p:nvSpPr>
          <p:cNvPr id="2" name="Slide Number Placeholder 1"/>
          <p:cNvSpPr>
            <a:spLocks noGrp="1"/>
          </p:cNvSpPr>
          <p:nvPr>
            <p:ph type="sldNum" sz="quarter" idx="12"/>
          </p:nvPr>
        </p:nvSpPr>
        <p:spPr/>
        <p:txBody>
          <a:bodyPr/>
          <a:lstStyle/>
          <a:p>
            <a:fld id="{38C5940F-52BA-4018-B13B-B36621709A35}" type="slidenum">
              <a:rPr lang="id-ID" smtClean="0"/>
              <a:pPr/>
              <a:t>1</a:t>
            </a:fld>
            <a:endParaRPr lang="id-ID"/>
          </a:p>
        </p:txBody>
      </p:sp>
    </p:spTree>
    <p:extLst>
      <p:ext uri="{BB962C8B-B14F-4D97-AF65-F5344CB8AC3E}">
        <p14:creationId xmlns:p14="http://schemas.microsoft.com/office/powerpoint/2010/main" xmlns="" val="3868063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2" descr="Hasil gambar untuk BOX PNG"/>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xmlns="">
                  <a14:imgLayer r:embed="rId4">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7315699" y="4665513"/>
            <a:ext cx="4628962" cy="1871028"/>
          </a:xfrm>
          <a:prstGeom prst="rect">
            <a:avLst/>
          </a:prstGeom>
          <a:noFill/>
          <a:extLst>
            <a:ext uri="{909E8E84-426E-40DD-AFC4-6F175D3DCCD1}">
              <a14:hiddenFill xmlns:a14="http://schemas.microsoft.com/office/drawing/2010/main" xmlns="">
                <a:solidFill>
                  <a:srgbClr val="FFFFFF"/>
                </a:solidFill>
              </a14:hiddenFill>
            </a:ext>
          </a:extLst>
        </p:spPr>
      </p:pic>
      <p:pic>
        <p:nvPicPr>
          <p:cNvPr id="57" name="Picture 2" descr="Hasil gambar untuk BOX PNG"/>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xmlns="">
                  <a14:imgLayer r:embed="rId4">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327317" y="4992705"/>
            <a:ext cx="3964131" cy="1631222"/>
          </a:xfrm>
          <a:prstGeom prst="rect">
            <a:avLst/>
          </a:prstGeom>
          <a:noFill/>
          <a:extLst>
            <a:ext uri="{909E8E84-426E-40DD-AFC4-6F175D3DCCD1}">
              <a14:hiddenFill xmlns:a14="http://schemas.microsoft.com/office/drawing/2010/main" xmlns="">
                <a:solidFill>
                  <a:srgbClr val="FFFFFF"/>
                </a:solidFill>
              </a14:hiddenFill>
            </a:ext>
          </a:extLst>
        </p:spPr>
      </p:pic>
      <p:pic>
        <p:nvPicPr>
          <p:cNvPr id="56" name="Picture 2" descr="Hasil gambar untuk BOX PNG"/>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xmlns="">
                  <a14:imgLayer r:embed="rId4">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76491" y="2531344"/>
            <a:ext cx="3666457" cy="2353163"/>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2" descr="Hasil gambar untuk BOX PNG"/>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xmlns="">
                  <a14:imgLayer r:embed="rId4">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8067857" y="2362211"/>
            <a:ext cx="3760005" cy="2121380"/>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2" descr="Hasil gambar untuk BOX PNG"/>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xmlns="">
                  <a14:imgLayer r:embed="rId4">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1914023" y="1396774"/>
            <a:ext cx="8110673" cy="96713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a:xfrm>
            <a:off x="9368117" y="6447823"/>
            <a:ext cx="2743200" cy="365125"/>
          </a:xfrm>
        </p:spPr>
        <p:txBody>
          <a:bodyPr/>
          <a:lstStyle/>
          <a:p>
            <a:fld id="{38C5940F-52BA-4018-B13B-B36621709A35}" type="slidenum">
              <a:rPr lang="id-ID" smtClean="0">
                <a:solidFill>
                  <a:schemeClr val="tx1"/>
                </a:solidFill>
              </a:rPr>
              <a:pPr/>
              <a:t>10</a:t>
            </a:fld>
            <a:endParaRPr lang="id-ID" dirty="0">
              <a:solidFill>
                <a:schemeClr val="tx1"/>
              </a:solidFill>
            </a:endParaRPr>
          </a:p>
        </p:txBody>
      </p:sp>
      <p:sp>
        <p:nvSpPr>
          <p:cNvPr id="7" name="AutoShape 7" descr="Image result for CONSUMER BASIS ICON"/>
          <p:cNvSpPr>
            <a:spLocks noChangeAspect="1" noChangeArrowheads="1"/>
          </p:cNvSpPr>
          <p:nvPr/>
        </p:nvSpPr>
        <p:spPr bwMode="auto">
          <a:xfrm>
            <a:off x="-16955" y="-196222"/>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9" name="Rectangle 58"/>
          <p:cNvSpPr/>
          <p:nvPr/>
        </p:nvSpPr>
        <p:spPr>
          <a:xfrm>
            <a:off x="287846" y="267448"/>
            <a:ext cx="3387006" cy="400105"/>
          </a:xfrm>
          <a:prstGeom prst="rect">
            <a:avLst/>
          </a:prstGeom>
        </p:spPr>
        <p:txBody>
          <a:bodyPr wrap="square" lIns="121917" tIns="60958" rIns="121917" bIns="60958">
            <a:spAutoFit/>
          </a:bodyPr>
          <a:lstStyle/>
          <a:p>
            <a:r>
              <a:rPr lang="id-ID" b="1" dirty="0" smtClean="0">
                <a:solidFill>
                  <a:srgbClr val="C00000"/>
                </a:solidFill>
              </a:rPr>
              <a:t>PERCEPATAN REALISASI APBD (1)</a:t>
            </a:r>
            <a:endParaRPr lang="id-ID" b="1" dirty="0">
              <a:solidFill>
                <a:srgbClr val="C00000"/>
              </a:solidFill>
            </a:endParaRPr>
          </a:p>
        </p:txBody>
      </p:sp>
      <p:pic>
        <p:nvPicPr>
          <p:cNvPr id="21" name="Picture 4" descr="Hasil gambar untuk transparent GLASS 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43177" y="-97341"/>
            <a:ext cx="2057200" cy="195993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290068" y="508406"/>
            <a:ext cx="7055778" cy="523220"/>
          </a:xfrm>
          <a:prstGeom prst="rect">
            <a:avLst/>
          </a:prstGeom>
        </p:spPr>
        <p:txBody>
          <a:bodyPr wrap="none">
            <a:spAutoFit/>
          </a:bodyPr>
          <a:lstStyle/>
          <a:p>
            <a:pPr algn="ctr"/>
            <a:r>
              <a:rPr lang="en-US" sz="2800" b="1" dirty="0" smtClean="0">
                <a:ea typeface="Calibri" panose="020F0502020204030204" pitchFamily="34" charset="0"/>
              </a:rPr>
              <a:t>PERBAIKAN SISTEM PENYERAPAN ANGGARAN</a:t>
            </a:r>
            <a:endParaRPr lang="id-ID" sz="2800" b="1" dirty="0"/>
          </a:p>
        </p:txBody>
      </p:sp>
      <p:sp>
        <p:nvSpPr>
          <p:cNvPr id="35" name="Rectangle 34"/>
          <p:cNvSpPr/>
          <p:nvPr/>
        </p:nvSpPr>
        <p:spPr>
          <a:xfrm>
            <a:off x="0" y="6610278"/>
            <a:ext cx="8427761" cy="261610"/>
          </a:xfrm>
          <a:prstGeom prst="rect">
            <a:avLst/>
          </a:prstGeom>
        </p:spPr>
        <p:txBody>
          <a:bodyPr wrap="square">
            <a:spAutoFit/>
          </a:bodyPr>
          <a:lstStyle/>
          <a:p>
            <a:pPr lvl="0" algn="just">
              <a:spcAft>
                <a:spcPts val="0"/>
              </a:spcAft>
            </a:pPr>
            <a:r>
              <a:rPr lang="en-US" sz="1050" b="1" dirty="0" err="1" smtClean="0">
                <a:ea typeface="Calibri" panose="020F0502020204030204" pitchFamily="34" charset="0"/>
                <a:cs typeface="Times New Roman" panose="02020603050405020304" pitchFamily="18" charset="0"/>
              </a:rPr>
              <a:t>Sumber</a:t>
            </a:r>
            <a:r>
              <a:rPr lang="en-US" sz="1050" b="1" dirty="0" smtClean="0">
                <a:ea typeface="Calibri" panose="020F0502020204030204" pitchFamily="34" charset="0"/>
                <a:cs typeface="Times New Roman" panose="02020603050405020304" pitchFamily="18" charset="0"/>
              </a:rPr>
              <a:t>: Kalimantan Tengah</a:t>
            </a:r>
            <a:endParaRPr lang="id-ID" sz="1000" b="1" dirty="0">
              <a:ea typeface="Calibri" panose="020F0502020204030204" pitchFamily="34" charset="0"/>
              <a:cs typeface="Times New Roman" panose="02020603050405020304" pitchFamily="18" charset="0"/>
            </a:endParaRPr>
          </a:p>
        </p:txBody>
      </p:sp>
      <p:pic>
        <p:nvPicPr>
          <p:cNvPr id="36" name="Picture 2" descr="Hasil gambar untuk arrow 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465608" y="3209829"/>
            <a:ext cx="1006003" cy="1209104"/>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2" descr="Hasil gambar untuk arrow 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flipH="1">
            <a:off x="7231311" y="3220727"/>
            <a:ext cx="1006003" cy="1209104"/>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2" descr="Hasil gambar untuk arrow 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16200000" flipH="1">
            <a:off x="5197980" y="2193544"/>
            <a:ext cx="1209108" cy="1209109"/>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Hasil gambar untuk arrow 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7826815" flipH="1" flipV="1">
            <a:off x="3912370" y="4239034"/>
            <a:ext cx="1209107" cy="1209108"/>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2" descr="Hasil gambar untuk arrow 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13773185" flipV="1">
            <a:off x="6315993" y="4215327"/>
            <a:ext cx="1209107" cy="1209108"/>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2" descr="Hasil gambar untuk BOX PNG"/>
          <p:cNvPicPr>
            <a:picLocks noChangeAspect="1" noChangeArrowheads="1"/>
          </p:cNvPicPr>
          <p:nvPr/>
        </p:nvPicPr>
        <p:blipFill>
          <a:blip r:embed="rId8">
            <a:duotone>
              <a:prstClr val="black"/>
              <a:srgbClr val="FF0000">
                <a:tint val="45000"/>
                <a:satMod val="400000"/>
              </a:srgbClr>
            </a:duotone>
            <a:extLst>
              <a:ext uri="{28A0092B-C50C-407E-A947-70E740481C1C}">
                <a14:useLocalDpi xmlns:a14="http://schemas.microsoft.com/office/drawing/2010/main" xmlns="" val="0"/>
              </a:ext>
            </a:extLst>
          </a:blip>
          <a:srcRect/>
          <a:stretch>
            <a:fillRect/>
          </a:stretch>
        </p:blipFill>
        <p:spPr bwMode="auto">
          <a:xfrm>
            <a:off x="4326341" y="3286569"/>
            <a:ext cx="3138984" cy="1118715"/>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Rectangle 33"/>
          <p:cNvSpPr/>
          <p:nvPr/>
        </p:nvSpPr>
        <p:spPr>
          <a:xfrm>
            <a:off x="4463740" y="3520041"/>
            <a:ext cx="2828783" cy="646331"/>
          </a:xfrm>
          <a:prstGeom prst="rect">
            <a:avLst/>
          </a:prstGeom>
        </p:spPr>
        <p:txBody>
          <a:bodyPr wrap="square">
            <a:spAutoFit/>
          </a:bodyPr>
          <a:lstStyle/>
          <a:p>
            <a:pPr algn="ctr"/>
            <a:r>
              <a:rPr lang="id-ID" b="1" dirty="0" smtClean="0">
                <a:solidFill>
                  <a:srgbClr val="FFFF00"/>
                </a:solidFill>
                <a:ea typeface="Calibri" panose="020F0502020204030204" pitchFamily="34" charset="0"/>
              </a:rPr>
              <a:t>HAL-HAL YANG HARUS DIPERHATIKAN </a:t>
            </a:r>
            <a:endParaRPr lang="id-ID" b="1" dirty="0">
              <a:solidFill>
                <a:srgbClr val="FFFF00"/>
              </a:solidFill>
            </a:endParaRPr>
          </a:p>
        </p:txBody>
      </p:sp>
      <p:sp>
        <p:nvSpPr>
          <p:cNvPr id="19" name="Rectangle 18"/>
          <p:cNvSpPr/>
          <p:nvPr/>
        </p:nvSpPr>
        <p:spPr>
          <a:xfrm>
            <a:off x="441476" y="2783958"/>
            <a:ext cx="2871421" cy="1815882"/>
          </a:xfrm>
          <a:prstGeom prst="rect">
            <a:avLst/>
          </a:prstGeom>
        </p:spPr>
        <p:txBody>
          <a:bodyPr wrap="square">
            <a:spAutoFit/>
          </a:bodyPr>
          <a:lstStyle/>
          <a:p>
            <a:pPr algn="ctr"/>
            <a:r>
              <a:rPr lang="id-ID" sz="1600" b="1" dirty="0" smtClean="0">
                <a:solidFill>
                  <a:schemeClr val="bg1"/>
                </a:solidFill>
                <a:ea typeface="Calibri" panose="020F0502020204030204" pitchFamily="34" charset="0"/>
                <a:cs typeface="Times New Roman" panose="02020603050405020304" pitchFamily="18" charset="0"/>
              </a:rPr>
              <a:t>PERENCANAAN DAN PERSIAPAN YANG MATANG MULAI DARI PENYIAPAN DOKUMEN PERENCANAAN DAN PENGANGGARAN SAMPAI DENGAN PELAKSANAAN PROSES LELANG</a:t>
            </a:r>
            <a:endParaRPr lang="en-US" sz="1600" b="1" dirty="0">
              <a:solidFill>
                <a:schemeClr val="bg1"/>
              </a:solidFill>
              <a:ea typeface="Calibri" panose="020F0502020204030204" pitchFamily="34" charset="0"/>
              <a:cs typeface="Times New Roman" panose="02020603050405020304" pitchFamily="18" charset="0"/>
            </a:endParaRPr>
          </a:p>
        </p:txBody>
      </p:sp>
      <p:sp>
        <p:nvSpPr>
          <p:cNvPr id="20" name="Rectangle 19"/>
          <p:cNvSpPr/>
          <p:nvPr/>
        </p:nvSpPr>
        <p:spPr>
          <a:xfrm>
            <a:off x="2262450" y="1598946"/>
            <a:ext cx="7083188" cy="584775"/>
          </a:xfrm>
          <a:prstGeom prst="rect">
            <a:avLst/>
          </a:prstGeom>
        </p:spPr>
        <p:txBody>
          <a:bodyPr wrap="square">
            <a:spAutoFit/>
          </a:bodyPr>
          <a:lstStyle/>
          <a:p>
            <a:pPr algn="ctr"/>
            <a:r>
              <a:rPr lang="id-ID" sz="1600" b="1" dirty="0" smtClean="0">
                <a:solidFill>
                  <a:schemeClr val="bg1"/>
                </a:solidFill>
                <a:ea typeface="Calibri" panose="020F0502020204030204" pitchFamily="34" charset="0"/>
                <a:cs typeface="Times New Roman" panose="02020603050405020304" pitchFamily="18" charset="0"/>
              </a:rPr>
              <a:t>ADANYA KESEPAKATAN BERSAMA OLEH PARA PIHAK </a:t>
            </a:r>
          </a:p>
          <a:p>
            <a:pPr algn="ctr"/>
            <a:r>
              <a:rPr lang="id-ID" sz="1600" b="1" dirty="0" smtClean="0">
                <a:solidFill>
                  <a:schemeClr val="bg1"/>
                </a:solidFill>
                <a:ea typeface="Calibri" panose="020F0502020204030204" pitchFamily="34" charset="0"/>
                <a:cs typeface="Times New Roman" panose="02020603050405020304" pitchFamily="18" charset="0"/>
              </a:rPr>
              <a:t>TENTANG JADWAL-JADWAL KEGIATAN IMPLEMENTASI SISTEM INI</a:t>
            </a:r>
            <a:endParaRPr lang="en-US" sz="1600" b="1" dirty="0">
              <a:solidFill>
                <a:schemeClr val="bg1"/>
              </a:solidFill>
              <a:ea typeface="Calibri" panose="020F0502020204030204" pitchFamily="34" charset="0"/>
              <a:cs typeface="Times New Roman" panose="02020603050405020304" pitchFamily="18" charset="0"/>
            </a:endParaRPr>
          </a:p>
        </p:txBody>
      </p:sp>
      <p:sp>
        <p:nvSpPr>
          <p:cNvPr id="22" name="Rectangle 21"/>
          <p:cNvSpPr/>
          <p:nvPr/>
        </p:nvSpPr>
        <p:spPr>
          <a:xfrm>
            <a:off x="8441034" y="2820046"/>
            <a:ext cx="3028477" cy="1323439"/>
          </a:xfrm>
          <a:prstGeom prst="rect">
            <a:avLst/>
          </a:prstGeom>
        </p:spPr>
        <p:txBody>
          <a:bodyPr wrap="square">
            <a:spAutoFit/>
          </a:bodyPr>
          <a:lstStyle/>
          <a:p>
            <a:pPr algn="ctr"/>
            <a:r>
              <a:rPr lang="id-ID" sz="1600" b="1" dirty="0" smtClean="0">
                <a:solidFill>
                  <a:schemeClr val="bg1"/>
                </a:solidFill>
                <a:ea typeface="Calibri" panose="020F0502020204030204" pitchFamily="34" charset="0"/>
                <a:cs typeface="Times New Roman" panose="02020603050405020304" pitchFamily="18" charset="0"/>
              </a:rPr>
              <a:t>KOMITMEN DAN KONSISTENSI YANG TINGGI DARI SEMUA PIHAK MULAI DARI PERENCANAAN, PELAKSANAAN, EVALUASI DAN TINDAK LANJUT EVALUASI</a:t>
            </a:r>
            <a:endParaRPr lang="en-US" sz="1600" b="1" dirty="0">
              <a:solidFill>
                <a:schemeClr val="bg1"/>
              </a:solidFill>
              <a:ea typeface="Calibri" panose="020F0502020204030204" pitchFamily="34" charset="0"/>
              <a:cs typeface="Times New Roman" panose="02020603050405020304" pitchFamily="18" charset="0"/>
            </a:endParaRPr>
          </a:p>
        </p:txBody>
      </p:sp>
      <p:sp>
        <p:nvSpPr>
          <p:cNvPr id="23" name="Rectangle 22"/>
          <p:cNvSpPr/>
          <p:nvPr/>
        </p:nvSpPr>
        <p:spPr>
          <a:xfrm>
            <a:off x="699038" y="5353958"/>
            <a:ext cx="3151400" cy="830997"/>
          </a:xfrm>
          <a:prstGeom prst="rect">
            <a:avLst/>
          </a:prstGeom>
        </p:spPr>
        <p:txBody>
          <a:bodyPr wrap="square">
            <a:spAutoFit/>
          </a:bodyPr>
          <a:lstStyle/>
          <a:p>
            <a:pPr algn="ctr"/>
            <a:r>
              <a:rPr lang="id-ID" sz="1600" b="1" dirty="0" smtClean="0">
                <a:solidFill>
                  <a:schemeClr val="bg1"/>
                </a:solidFill>
                <a:ea typeface="Calibri" panose="020F0502020204030204" pitchFamily="34" charset="0"/>
                <a:cs typeface="Times New Roman" panose="02020603050405020304" pitchFamily="18" charset="0"/>
              </a:rPr>
              <a:t>PENEMPATAN SDM SECARA TEPAT DAN BERKESINAMBUNGAN UNTUK KURUN WAKTU TERTENTU</a:t>
            </a:r>
            <a:endParaRPr lang="en-US" sz="1600" b="1" dirty="0">
              <a:solidFill>
                <a:schemeClr val="bg1"/>
              </a:solidFill>
              <a:ea typeface="Calibri" panose="020F0502020204030204" pitchFamily="34" charset="0"/>
              <a:cs typeface="Times New Roman" panose="02020603050405020304" pitchFamily="18" charset="0"/>
            </a:endParaRPr>
          </a:p>
        </p:txBody>
      </p:sp>
      <p:sp>
        <p:nvSpPr>
          <p:cNvPr id="24" name="Rectangle 23"/>
          <p:cNvSpPr/>
          <p:nvPr/>
        </p:nvSpPr>
        <p:spPr>
          <a:xfrm>
            <a:off x="7709306" y="4884507"/>
            <a:ext cx="3772400" cy="1600438"/>
          </a:xfrm>
          <a:prstGeom prst="rect">
            <a:avLst/>
          </a:prstGeom>
        </p:spPr>
        <p:txBody>
          <a:bodyPr wrap="square">
            <a:spAutoFit/>
          </a:bodyPr>
          <a:lstStyle/>
          <a:p>
            <a:pPr algn="ctr"/>
            <a:r>
              <a:rPr lang="id-ID" sz="1400" b="1" dirty="0" smtClean="0">
                <a:solidFill>
                  <a:schemeClr val="bg1"/>
                </a:solidFill>
                <a:ea typeface="Calibri" panose="020F0502020204030204" pitchFamily="34" charset="0"/>
                <a:cs typeface="Times New Roman" panose="02020603050405020304" pitchFamily="18" charset="0"/>
              </a:rPr>
              <a:t>KEPALA DAERAH SELAKU </a:t>
            </a:r>
            <a:r>
              <a:rPr lang="id-ID" sz="1400" b="1" dirty="0">
                <a:solidFill>
                  <a:schemeClr val="bg1"/>
                </a:solidFill>
                <a:ea typeface="Calibri" panose="020F0502020204030204" pitchFamily="34" charset="0"/>
                <a:cs typeface="Times New Roman" panose="02020603050405020304" pitchFamily="18" charset="0"/>
              </a:rPr>
              <a:t>KORDINATOR PERENCANAAN, PELAKSANAAN DAN EVALUASI DALAM PELAKSANAAN PEMERINTAHAN DAN PEMBANGUNAN DI </a:t>
            </a:r>
            <a:r>
              <a:rPr lang="id-ID" sz="1400" b="1" dirty="0" smtClean="0">
                <a:solidFill>
                  <a:schemeClr val="bg1"/>
                </a:solidFill>
                <a:ea typeface="Calibri" panose="020F0502020204030204" pitchFamily="34" charset="0"/>
                <a:cs typeface="Times New Roman" panose="02020603050405020304" pitchFamily="18" charset="0"/>
              </a:rPr>
              <a:t>WILAYAHNYA TERMASUK </a:t>
            </a:r>
            <a:r>
              <a:rPr lang="id-ID" sz="1400" b="1" dirty="0">
                <a:solidFill>
                  <a:schemeClr val="bg1"/>
                </a:solidFill>
                <a:ea typeface="Calibri" panose="020F0502020204030204" pitchFamily="34" charset="0"/>
                <a:cs typeface="Times New Roman" panose="02020603050405020304" pitchFamily="18" charset="0"/>
              </a:rPr>
              <a:t>DALAM PENGELOLAAN ANGGARAN, SERTA KONSISTENSI DALAM TINDAK LANJUTNYA</a:t>
            </a:r>
            <a:endParaRPr lang="en-US" sz="1400" b="1" dirty="0">
              <a:solidFill>
                <a:schemeClr val="bg1"/>
              </a:solidFill>
              <a:ea typeface="Calibri" panose="020F0502020204030204" pitchFamily="34" charset="0"/>
              <a:cs typeface="Times New Roman" panose="02020603050405020304" pitchFamily="18" charset="0"/>
            </a:endParaRPr>
          </a:p>
          <a:p>
            <a:pPr algn="ctr"/>
            <a:endParaRPr lang="en-US" sz="1400" b="1"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38905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1000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right)">
                                      <p:cBhvr>
                                        <p:cTn id="7" dur="2000"/>
                                        <p:tgtEl>
                                          <p:spTgt spid="36"/>
                                        </p:tgtEl>
                                      </p:cBhvr>
                                    </p:animEffect>
                                  </p:childTnLst>
                                </p:cTn>
                              </p:par>
                              <p:par>
                                <p:cTn id="8" presetID="22" presetClass="entr" presetSubtype="8" repeatCount="1000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2000"/>
                                        <p:tgtEl>
                                          <p:spTgt spid="37"/>
                                        </p:tgtEl>
                                      </p:cBhvr>
                                    </p:animEffect>
                                  </p:childTnLst>
                                </p:cTn>
                              </p:par>
                              <p:par>
                                <p:cTn id="11" presetID="22" presetClass="entr" presetSubtype="4" repeatCount="1000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down)">
                                      <p:cBhvr>
                                        <p:cTn id="13" dur="2000"/>
                                        <p:tgtEl>
                                          <p:spTgt spid="38"/>
                                        </p:tgtEl>
                                      </p:cBhvr>
                                    </p:animEffect>
                                  </p:childTnLst>
                                </p:cTn>
                              </p:par>
                              <p:par>
                                <p:cTn id="14" presetID="22" presetClass="entr" presetSubtype="1" repeatCount="1000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up)">
                                      <p:cBhvr>
                                        <p:cTn id="16" dur="2000"/>
                                        <p:tgtEl>
                                          <p:spTgt spid="40"/>
                                        </p:tgtEl>
                                      </p:cBhvr>
                                    </p:animEffect>
                                  </p:childTnLst>
                                </p:cTn>
                              </p:par>
                              <p:par>
                                <p:cTn id="17" presetID="22" presetClass="entr" presetSubtype="1" repeatCount="1000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up)">
                                      <p:cBhvr>
                                        <p:cTn id="19"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8C5940F-52BA-4018-B13B-B36621709A35}" type="slidenum">
              <a:rPr lang="id-ID" smtClean="0">
                <a:solidFill>
                  <a:schemeClr val="tx1"/>
                </a:solidFill>
              </a:rPr>
              <a:pPr/>
              <a:t>11</a:t>
            </a:fld>
            <a:endParaRPr lang="id-ID" dirty="0">
              <a:solidFill>
                <a:schemeClr val="tx1"/>
              </a:solidFill>
            </a:endParaRPr>
          </a:p>
        </p:txBody>
      </p:sp>
      <p:sp>
        <p:nvSpPr>
          <p:cNvPr id="7" name="AutoShape 7" descr="Image result for CONSUMER BASIS ICON"/>
          <p:cNvSpPr>
            <a:spLocks noChangeAspect="1" noChangeArrowheads="1"/>
          </p:cNvSpPr>
          <p:nvPr/>
        </p:nvSpPr>
        <p:spPr bwMode="auto">
          <a:xfrm>
            <a:off x="-16955" y="-196222"/>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9" name="Rectangle 58"/>
          <p:cNvSpPr/>
          <p:nvPr/>
        </p:nvSpPr>
        <p:spPr>
          <a:xfrm>
            <a:off x="287846" y="267448"/>
            <a:ext cx="3387006" cy="400105"/>
          </a:xfrm>
          <a:prstGeom prst="rect">
            <a:avLst/>
          </a:prstGeom>
        </p:spPr>
        <p:txBody>
          <a:bodyPr wrap="square" lIns="121917" tIns="60958" rIns="121917" bIns="60958">
            <a:spAutoFit/>
          </a:bodyPr>
          <a:lstStyle/>
          <a:p>
            <a:r>
              <a:rPr lang="id-ID" b="1" dirty="0" smtClean="0">
                <a:solidFill>
                  <a:srgbClr val="C00000"/>
                </a:solidFill>
              </a:rPr>
              <a:t>PERCEPATAN REALISASI APBD (</a:t>
            </a:r>
            <a:r>
              <a:rPr lang="en-US" b="1" dirty="0" smtClean="0">
                <a:solidFill>
                  <a:srgbClr val="C00000"/>
                </a:solidFill>
              </a:rPr>
              <a:t>2</a:t>
            </a:r>
            <a:r>
              <a:rPr lang="id-ID" b="1" dirty="0" smtClean="0">
                <a:solidFill>
                  <a:srgbClr val="C00000"/>
                </a:solidFill>
              </a:rPr>
              <a:t>)</a:t>
            </a:r>
            <a:endParaRPr lang="id-ID" b="1" dirty="0">
              <a:solidFill>
                <a:srgbClr val="C00000"/>
              </a:solidFill>
            </a:endParaRPr>
          </a:p>
        </p:txBody>
      </p:sp>
      <p:pic>
        <p:nvPicPr>
          <p:cNvPr id="21"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3177" y="-97341"/>
            <a:ext cx="2057200" cy="195993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356856" y="908511"/>
            <a:ext cx="11668366" cy="553998"/>
          </a:xfrm>
          <a:prstGeom prst="rect">
            <a:avLst/>
          </a:prstGeom>
        </p:spPr>
        <p:txBody>
          <a:bodyPr wrap="square">
            <a:spAutoFit/>
          </a:bodyPr>
          <a:lstStyle/>
          <a:p>
            <a:r>
              <a:rPr lang="id-ID" sz="1500" b="1" i="1" dirty="0" smtClean="0">
                <a:ea typeface="Calibri" panose="020F0502020204030204" pitchFamily="34" charset="0"/>
              </a:rPr>
              <a:t>(Meliputi kegiatan penyusunan dan pengesahan dokumen perencanaan &amp; penganggaran : (RKPD</a:t>
            </a:r>
            <a:r>
              <a:rPr lang="id-ID" sz="1500" b="1" i="1" dirty="0">
                <a:ea typeface="Calibri" panose="020F0502020204030204" pitchFamily="34" charset="0"/>
              </a:rPr>
              <a:t>, KUA-PPAS, APBD dan DPA-SKPD, dokumen tender, penetapan pejabat pengelola anggaran, penyusunan rencana umum pengadaan barang/jasa, pelaksanaan tender pada tahun </a:t>
            </a:r>
            <a:r>
              <a:rPr lang="id-ID" sz="1500" b="1" i="1" dirty="0" smtClean="0">
                <a:ea typeface="Calibri" panose="020F0502020204030204" pitchFamily="34" charset="0"/>
              </a:rPr>
              <a:t>N-1)</a:t>
            </a:r>
            <a:endParaRPr lang="id-ID" sz="1500" b="1" i="1" dirty="0"/>
          </a:p>
        </p:txBody>
      </p:sp>
      <p:sp>
        <p:nvSpPr>
          <p:cNvPr id="8" name="Rectangle 7"/>
          <p:cNvSpPr/>
          <p:nvPr/>
        </p:nvSpPr>
        <p:spPr>
          <a:xfrm>
            <a:off x="287845" y="508406"/>
            <a:ext cx="5735866" cy="523220"/>
          </a:xfrm>
          <a:prstGeom prst="rect">
            <a:avLst/>
          </a:prstGeom>
        </p:spPr>
        <p:txBody>
          <a:bodyPr wrap="none">
            <a:spAutoFit/>
          </a:bodyPr>
          <a:lstStyle/>
          <a:p>
            <a:pPr algn="ctr"/>
            <a:r>
              <a:rPr lang="id-ID" sz="2800" b="1" dirty="0" smtClean="0">
                <a:ea typeface="Calibri" panose="020F0502020204030204" pitchFamily="34" charset="0"/>
              </a:rPr>
              <a:t>TAHAP PERENCANAAN </a:t>
            </a:r>
            <a:r>
              <a:rPr lang="id-ID" sz="2800" b="1" dirty="0">
                <a:ea typeface="Calibri" panose="020F0502020204030204" pitchFamily="34" charset="0"/>
              </a:rPr>
              <a:t>&amp; </a:t>
            </a:r>
            <a:r>
              <a:rPr lang="id-ID" sz="2800" b="1" dirty="0" smtClean="0">
                <a:ea typeface="Calibri" panose="020F0502020204030204" pitchFamily="34" charset="0"/>
              </a:rPr>
              <a:t>PERSIAPAN </a:t>
            </a:r>
            <a:endParaRPr lang="id-ID" sz="2800" b="1" dirty="0"/>
          </a:p>
        </p:txBody>
      </p:sp>
      <p:pic>
        <p:nvPicPr>
          <p:cNvPr id="23" name="Picture 2" descr="Hasil gambar untuk BOX 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87845" y="1781450"/>
            <a:ext cx="6646355" cy="705319"/>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Rectangle 23"/>
          <p:cNvSpPr/>
          <p:nvPr/>
        </p:nvSpPr>
        <p:spPr>
          <a:xfrm>
            <a:off x="952500" y="1977829"/>
            <a:ext cx="5219700" cy="400105"/>
          </a:xfrm>
          <a:prstGeom prst="rect">
            <a:avLst/>
          </a:prstGeom>
        </p:spPr>
        <p:txBody>
          <a:bodyPr wrap="square" lIns="121917" tIns="60958" rIns="121917" bIns="60958">
            <a:spAutoFit/>
          </a:bodyPr>
          <a:lstStyle/>
          <a:p>
            <a:pPr algn="ctr"/>
            <a:r>
              <a:rPr lang="en-US" b="1" dirty="0" smtClean="0">
                <a:solidFill>
                  <a:srgbClr val="FFFF00"/>
                </a:solidFill>
              </a:rPr>
              <a:t>PENYUSUNAN DAN </a:t>
            </a:r>
            <a:r>
              <a:rPr lang="id-ID" b="1" dirty="0" smtClean="0">
                <a:solidFill>
                  <a:srgbClr val="FFFF00"/>
                </a:solidFill>
              </a:rPr>
              <a:t> </a:t>
            </a:r>
            <a:r>
              <a:rPr lang="en-US" b="1" dirty="0" smtClean="0">
                <a:solidFill>
                  <a:srgbClr val="FFFF00"/>
                </a:solidFill>
              </a:rPr>
              <a:t>PENGESAHAN DOKUMEN</a:t>
            </a:r>
            <a:endParaRPr lang="id-ID" b="1" dirty="0">
              <a:solidFill>
                <a:srgbClr val="FFFF00"/>
              </a:solidFill>
            </a:endParaRPr>
          </a:p>
        </p:txBody>
      </p:sp>
      <p:sp>
        <p:nvSpPr>
          <p:cNvPr id="5" name="Rectangle 4"/>
          <p:cNvSpPr/>
          <p:nvPr/>
        </p:nvSpPr>
        <p:spPr>
          <a:xfrm>
            <a:off x="287845" y="2576034"/>
            <a:ext cx="6360606" cy="4093428"/>
          </a:xfrm>
          <a:prstGeom prst="rect">
            <a:avLst/>
          </a:prstGeom>
        </p:spPr>
        <p:txBody>
          <a:bodyPr wrap="square">
            <a:spAutoFit/>
          </a:bodyPr>
          <a:lstStyle/>
          <a:p>
            <a:pPr marL="231775" lvl="0" indent="-231775" algn="just">
              <a:spcBef>
                <a:spcPts val="200"/>
              </a:spcBef>
              <a:spcAft>
                <a:spcPts val="200"/>
              </a:spcAft>
              <a:buFont typeface="+mj-lt"/>
              <a:buAutoNum type="arabicPeriod"/>
            </a:pPr>
            <a:r>
              <a:rPr lang="id-ID" sz="1500" b="1" dirty="0" smtClean="0">
                <a:ea typeface="Calibri" panose="020F0502020204030204" pitchFamily="34" charset="0"/>
                <a:cs typeface="Times New Roman" panose="02020603050405020304" pitchFamily="18" charset="0"/>
              </a:rPr>
              <a:t>Dokumen RKPD tahun N, disusun dan ditetapkan melalui peraturan Kepala Daerah (Gubernur/Bupati/Walikota) paling lambat akhir Mei tahun N-1.</a:t>
            </a:r>
            <a:endParaRPr lang="en-US" sz="1500" b="1" dirty="0" smtClean="0">
              <a:ea typeface="Calibri" panose="020F0502020204030204" pitchFamily="34" charset="0"/>
              <a:cs typeface="Times New Roman" panose="02020603050405020304" pitchFamily="18" charset="0"/>
            </a:endParaRPr>
          </a:p>
          <a:p>
            <a:pPr marL="231775" lvl="0" indent="-231775" algn="just">
              <a:spcBef>
                <a:spcPts val="200"/>
              </a:spcBef>
              <a:spcAft>
                <a:spcPts val="200"/>
              </a:spcAft>
              <a:buFont typeface="+mj-lt"/>
              <a:buAutoNum type="arabicPeriod"/>
            </a:pPr>
            <a:r>
              <a:rPr lang="id-ID" sz="1500" b="1" dirty="0" smtClean="0">
                <a:ea typeface="Calibri" panose="020F0502020204030204" pitchFamily="34" charset="0"/>
                <a:cs typeface="Times New Roman" panose="02020603050405020304" pitchFamily="18" charset="0"/>
              </a:rPr>
              <a:t>Nota Kesepakatan Bersama antara Kepala Daerah dan Pimpinan DPRD tentang KUA-PPAS ditandatangani paling lambat akhir Juli tahun N-1. </a:t>
            </a:r>
            <a:endParaRPr lang="en-US" sz="1500" b="1" dirty="0" smtClean="0">
              <a:ea typeface="Calibri" panose="020F0502020204030204" pitchFamily="34" charset="0"/>
              <a:cs typeface="Times New Roman" panose="02020603050405020304" pitchFamily="18" charset="0"/>
            </a:endParaRPr>
          </a:p>
          <a:p>
            <a:pPr marL="231775" lvl="0" indent="-231775" algn="just">
              <a:spcBef>
                <a:spcPts val="200"/>
              </a:spcBef>
              <a:spcAft>
                <a:spcPts val="200"/>
              </a:spcAft>
              <a:buFont typeface="+mj-lt"/>
              <a:buAutoNum type="arabicPeriod"/>
            </a:pPr>
            <a:r>
              <a:rPr lang="id-ID" sz="1500" b="1" dirty="0" smtClean="0">
                <a:ea typeface="Calibri" panose="020F0502020204030204" pitchFamily="34" charset="0"/>
                <a:cs typeface="Times New Roman" panose="02020603050405020304" pitchFamily="18" charset="0"/>
              </a:rPr>
              <a:t>RAPBD tahun N disusun dan dibahas sesuai ketentuan, diajukan kepada Gubernur dari Kabupaten/Kota paling lambat pertengahan November tahun N-1 untuk dievaluasi, sedangkan Provinsi disampaikan kepada Menteri Dalam Negeri. </a:t>
            </a:r>
            <a:endParaRPr lang="en-US" sz="1500" b="1" dirty="0" smtClean="0">
              <a:ea typeface="Calibri" panose="020F0502020204030204" pitchFamily="34" charset="0"/>
              <a:cs typeface="Times New Roman" panose="02020603050405020304" pitchFamily="18" charset="0"/>
            </a:endParaRPr>
          </a:p>
          <a:p>
            <a:pPr marL="231775" lvl="0" indent="-231775" algn="just">
              <a:spcBef>
                <a:spcPts val="200"/>
              </a:spcBef>
              <a:spcAft>
                <a:spcPts val="200"/>
              </a:spcAft>
              <a:buFont typeface="+mj-lt"/>
              <a:buAutoNum type="arabicPeriod"/>
            </a:pPr>
            <a:r>
              <a:rPr lang="id-ID" sz="1500" b="1" dirty="0" smtClean="0">
                <a:ea typeface="Calibri" panose="020F0502020204030204" pitchFamily="34" charset="0"/>
                <a:cs typeface="Times New Roman" panose="02020603050405020304" pitchFamily="18" charset="0"/>
              </a:rPr>
              <a:t>Seluruh dokumen legal diunggah di website resmi masing-masing Pemda.</a:t>
            </a:r>
            <a:endParaRPr lang="en-US" sz="1500" b="1" dirty="0" smtClean="0">
              <a:ea typeface="Calibri" panose="020F0502020204030204" pitchFamily="34" charset="0"/>
              <a:cs typeface="Times New Roman" panose="02020603050405020304" pitchFamily="18" charset="0"/>
            </a:endParaRPr>
          </a:p>
          <a:p>
            <a:pPr marL="231775" lvl="0" indent="-231775" algn="just">
              <a:spcBef>
                <a:spcPts val="200"/>
              </a:spcBef>
              <a:spcAft>
                <a:spcPts val="200"/>
              </a:spcAft>
              <a:buFont typeface="+mj-lt"/>
              <a:buAutoNum type="arabicPeriod"/>
            </a:pPr>
            <a:r>
              <a:rPr lang="id-ID" sz="1500" b="1" dirty="0" smtClean="0">
                <a:ea typeface="Calibri" panose="020F0502020204030204" pitchFamily="34" charset="0"/>
                <a:cs typeface="Times New Roman" panose="02020603050405020304" pitchFamily="18" charset="0"/>
              </a:rPr>
              <a:t>Penyerahan DPA-SKPD paling lambat minggu ke-3 Desember tahun N-1 dari Kepala Daerah kepada SKPD.</a:t>
            </a:r>
            <a:endParaRPr lang="en-US" sz="1500" b="1" dirty="0" smtClean="0">
              <a:ea typeface="Calibri" panose="020F0502020204030204" pitchFamily="34" charset="0"/>
              <a:cs typeface="Times New Roman" panose="02020603050405020304" pitchFamily="18" charset="0"/>
            </a:endParaRPr>
          </a:p>
          <a:p>
            <a:pPr marL="231775" lvl="0" indent="-231775" algn="just">
              <a:spcBef>
                <a:spcPts val="200"/>
              </a:spcBef>
              <a:spcAft>
                <a:spcPts val="200"/>
              </a:spcAft>
              <a:buFont typeface="+mj-lt"/>
              <a:buAutoNum type="arabicPeriod"/>
            </a:pPr>
            <a:r>
              <a:rPr lang="id-ID" sz="1500" b="1" dirty="0" smtClean="0">
                <a:ea typeface="Calibri" panose="020F0502020204030204" pitchFamily="34" charset="0"/>
                <a:cs typeface="Times New Roman" panose="02020603050405020304" pitchFamily="18" charset="0"/>
              </a:rPr>
              <a:t>Penetapan SK PA, KPA, Bendahara Penerimaan, Bendahara Pengeluaran, Pengurus Barang, Penyimpan Barang melalui keputusan Kepala Daerah paling lambat minggu ke-3 Desember tahun N-1.</a:t>
            </a:r>
            <a:endParaRPr lang="en-US" sz="1500" b="1" dirty="0" smtClean="0">
              <a:ea typeface="Calibri" panose="020F0502020204030204" pitchFamily="34" charset="0"/>
              <a:cs typeface="Times New Roman" panose="02020603050405020304" pitchFamily="18" charset="0"/>
            </a:endParaRPr>
          </a:p>
          <a:p>
            <a:pPr marL="231775" indent="-231775" algn="just">
              <a:spcBef>
                <a:spcPts val="200"/>
              </a:spcBef>
              <a:spcAft>
                <a:spcPts val="200"/>
              </a:spcAft>
              <a:buFont typeface="+mj-lt"/>
              <a:buAutoNum type="arabicPeriod"/>
            </a:pPr>
            <a:r>
              <a:rPr lang="id-ID" sz="1500" b="1" dirty="0" smtClean="0">
                <a:ea typeface="Calibri" panose="020F0502020204030204" pitchFamily="34" charset="0"/>
                <a:cs typeface="Times New Roman" panose="02020603050405020304" pitchFamily="18" charset="0"/>
              </a:rPr>
              <a:t>Penetapan SK PPTK dan Panitia PBJ oleh PA/KPA minggu ke-4 Desember tahun N-1</a:t>
            </a:r>
            <a:endParaRPr lang="en-US" sz="1500" b="1" dirty="0">
              <a:ea typeface="Calibri" panose="020F0502020204030204" pitchFamily="34" charset="0"/>
              <a:cs typeface="Times New Roman" panose="02020603050405020304" pitchFamily="18" charset="0"/>
            </a:endParaRPr>
          </a:p>
        </p:txBody>
      </p:sp>
      <p:pic>
        <p:nvPicPr>
          <p:cNvPr id="26" name="Picture 2" descr="Hasil gambar untuk BOX 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836856" y="1783723"/>
            <a:ext cx="5355144" cy="792312"/>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Rectangle 26"/>
          <p:cNvSpPr/>
          <p:nvPr/>
        </p:nvSpPr>
        <p:spPr>
          <a:xfrm>
            <a:off x="7025260" y="1977829"/>
            <a:ext cx="4952892" cy="400105"/>
          </a:xfrm>
          <a:prstGeom prst="rect">
            <a:avLst/>
          </a:prstGeom>
        </p:spPr>
        <p:txBody>
          <a:bodyPr wrap="square" lIns="121917" tIns="60958" rIns="121917" bIns="60958">
            <a:spAutoFit/>
          </a:bodyPr>
          <a:lstStyle/>
          <a:p>
            <a:pPr algn="ctr"/>
            <a:r>
              <a:rPr lang="en-US" b="1" dirty="0" smtClean="0">
                <a:solidFill>
                  <a:srgbClr val="FFFF00"/>
                </a:solidFill>
              </a:rPr>
              <a:t>PENYUSUNAN DAN PENGESAHAN DOKUMEN</a:t>
            </a:r>
            <a:endParaRPr lang="id-ID" b="1" dirty="0">
              <a:solidFill>
                <a:srgbClr val="FFFF00"/>
              </a:solidFill>
            </a:endParaRPr>
          </a:p>
        </p:txBody>
      </p:sp>
      <p:sp>
        <p:nvSpPr>
          <p:cNvPr id="11" name="Rectangle 10"/>
          <p:cNvSpPr/>
          <p:nvPr/>
        </p:nvSpPr>
        <p:spPr>
          <a:xfrm>
            <a:off x="7025260" y="2576034"/>
            <a:ext cx="4758639" cy="2400657"/>
          </a:xfrm>
          <a:prstGeom prst="rect">
            <a:avLst/>
          </a:prstGeom>
        </p:spPr>
        <p:txBody>
          <a:bodyPr wrap="square">
            <a:spAutoFit/>
          </a:bodyPr>
          <a:lstStyle/>
          <a:p>
            <a:pPr marL="231775" lvl="0" indent="-231775" algn="just">
              <a:buFont typeface="+mj-lt"/>
              <a:buAutoNum type="arabicPeriod"/>
            </a:pPr>
            <a:r>
              <a:rPr lang="id-ID" sz="1500" b="1" dirty="0">
                <a:ea typeface="Calibri" panose="020F0502020204030204" pitchFamily="34" charset="0"/>
                <a:cs typeface="Times New Roman" panose="02020603050405020304" pitchFamily="18" charset="0"/>
              </a:rPr>
              <a:t>PBJP dimulai sejak ditandatanganinya kesepakatan bersama antara Kepala Daerah dan DPRD tentang RAPBD tahun N.</a:t>
            </a:r>
            <a:endParaRPr lang="en-US" sz="1500" b="1" dirty="0">
              <a:ea typeface="Calibri" panose="020F0502020204030204" pitchFamily="34" charset="0"/>
              <a:cs typeface="Times New Roman" panose="02020603050405020304" pitchFamily="18" charset="0"/>
            </a:endParaRPr>
          </a:p>
          <a:p>
            <a:pPr marL="231775" lvl="0" indent="-231775" algn="just">
              <a:buFont typeface="+mj-lt"/>
              <a:buAutoNum type="arabicPeriod"/>
            </a:pPr>
            <a:r>
              <a:rPr lang="id-ID" sz="1500" b="1" dirty="0">
                <a:ea typeface="Calibri" panose="020F0502020204030204" pitchFamily="34" charset="0"/>
                <a:cs typeface="Times New Roman" panose="02020603050405020304" pitchFamily="18" charset="0"/>
              </a:rPr>
              <a:t>Dalam rangka transparansi, seluruh SKPD menyampaikan Rencana Umum Pengadaan secara </a:t>
            </a:r>
            <a:r>
              <a:rPr lang="id-ID" sz="1500" b="1" dirty="0" smtClean="0">
                <a:ea typeface="Calibri" panose="020F0502020204030204" pitchFamily="34" charset="0"/>
                <a:cs typeface="Times New Roman" panose="02020603050405020304" pitchFamily="18" charset="0"/>
              </a:rPr>
              <a:t>online</a:t>
            </a:r>
          </a:p>
          <a:p>
            <a:pPr marL="231775" lvl="0" indent="-231775" algn="just">
              <a:buFont typeface="+mj-lt"/>
              <a:buAutoNum type="arabicPeriod"/>
            </a:pPr>
            <a:r>
              <a:rPr lang="id-ID" sz="1500" b="1" dirty="0" smtClean="0">
                <a:ea typeface="Calibri" panose="020F0502020204030204" pitchFamily="34" charset="0"/>
                <a:cs typeface="Times New Roman" panose="02020603050405020304" pitchFamily="18" charset="0"/>
              </a:rPr>
              <a:t>Akhir </a:t>
            </a:r>
            <a:r>
              <a:rPr lang="id-ID" sz="1500" b="1" dirty="0">
                <a:ea typeface="Calibri" panose="020F0502020204030204" pitchFamily="34" charset="0"/>
                <a:cs typeface="Times New Roman" panose="02020603050405020304" pitchFamily="18" charset="0"/>
              </a:rPr>
              <a:t>dari kegiatan ini adalah penetapan/penunjukan pemenang lelang oleh pejabat berwenang.</a:t>
            </a:r>
            <a:endParaRPr lang="en-US" sz="1500" b="1" dirty="0">
              <a:ea typeface="Calibri" panose="020F0502020204030204" pitchFamily="34" charset="0"/>
              <a:cs typeface="Times New Roman" panose="02020603050405020304" pitchFamily="18" charset="0"/>
            </a:endParaRPr>
          </a:p>
          <a:p>
            <a:pPr marL="231775" lvl="0" indent="-231775" algn="just">
              <a:buFont typeface="+mj-lt"/>
              <a:buAutoNum type="arabicPeriod"/>
            </a:pPr>
            <a:r>
              <a:rPr lang="id-ID" sz="1500" b="1" dirty="0">
                <a:ea typeface="Calibri" panose="020F0502020204030204" pitchFamily="34" charset="0"/>
                <a:cs typeface="Times New Roman" panose="02020603050405020304" pitchFamily="18" charset="0"/>
              </a:rPr>
              <a:t>Seluruh SKPD wajib melaksanakan pelelangan 100% secara elektronik.</a:t>
            </a:r>
            <a:endParaRPr lang="en-US" sz="1500" b="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6888408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4043048" y="2018727"/>
            <a:ext cx="1952661" cy="4573142"/>
          </a:xfrm>
          <a:prstGeom prst="rect">
            <a:avLst/>
          </a:prstGeom>
          <a:solidFill>
            <a:srgbClr val="54823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050301" y="2018727"/>
            <a:ext cx="1952661" cy="4573142"/>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051889" y="1993954"/>
            <a:ext cx="1952661" cy="4573142"/>
          </a:xfrm>
          <a:prstGeom prst="rect">
            <a:avLst/>
          </a:prstGeom>
          <a:solidFill>
            <a:srgbClr val="76717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0072701" y="1993954"/>
            <a:ext cx="1952661" cy="4573142"/>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054253" y="2018727"/>
            <a:ext cx="1952661" cy="4573142"/>
          </a:xfrm>
          <a:prstGeom prst="rect">
            <a:avLst/>
          </a:prstGeom>
          <a:solidFill>
            <a:srgbClr val="C55A1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1" name="Picture 13"/>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xmlns="" val="0"/>
              </a:ext>
            </a:extLst>
          </a:blip>
          <a:srcRect/>
          <a:stretch>
            <a:fillRect/>
          </a:stretch>
        </p:blipFill>
        <p:spPr bwMode="auto">
          <a:xfrm>
            <a:off x="240256" y="2018727"/>
            <a:ext cx="1607592" cy="1607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18"/>
          <p:cNvSpPr/>
          <p:nvPr/>
        </p:nvSpPr>
        <p:spPr>
          <a:xfrm>
            <a:off x="80853" y="2018727"/>
            <a:ext cx="1952661" cy="4573142"/>
          </a:xfrm>
          <a:prstGeom prst="rect">
            <a:avLst/>
          </a:prstGeom>
          <a:solidFill>
            <a:srgbClr val="1F4E7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24248" y="6356350"/>
            <a:ext cx="2743200" cy="365125"/>
          </a:xfrm>
        </p:spPr>
        <p:txBody>
          <a:bodyPr/>
          <a:lstStyle/>
          <a:p>
            <a:fld id="{38C5940F-52BA-4018-B13B-B36621709A35}" type="slidenum">
              <a:rPr lang="id-ID" smtClean="0">
                <a:solidFill>
                  <a:schemeClr val="tx1"/>
                </a:solidFill>
              </a:rPr>
              <a:pPr/>
              <a:t>12</a:t>
            </a:fld>
            <a:endParaRPr lang="id-ID" dirty="0">
              <a:solidFill>
                <a:schemeClr val="tx1"/>
              </a:solidFill>
            </a:endParaRPr>
          </a:p>
        </p:txBody>
      </p:sp>
      <p:sp>
        <p:nvSpPr>
          <p:cNvPr id="7" name="AutoShape 7" descr="Image result for CONSUMER BASIS ICON"/>
          <p:cNvSpPr>
            <a:spLocks noChangeAspect="1" noChangeArrowheads="1"/>
          </p:cNvSpPr>
          <p:nvPr/>
        </p:nvSpPr>
        <p:spPr bwMode="auto">
          <a:xfrm>
            <a:off x="-16955" y="-196222"/>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9" name="Rectangle 58"/>
          <p:cNvSpPr/>
          <p:nvPr/>
        </p:nvSpPr>
        <p:spPr>
          <a:xfrm>
            <a:off x="287846" y="267448"/>
            <a:ext cx="3387006" cy="400105"/>
          </a:xfrm>
          <a:prstGeom prst="rect">
            <a:avLst/>
          </a:prstGeom>
        </p:spPr>
        <p:txBody>
          <a:bodyPr wrap="square" lIns="121917" tIns="60958" rIns="121917" bIns="60958">
            <a:spAutoFit/>
          </a:bodyPr>
          <a:lstStyle/>
          <a:p>
            <a:r>
              <a:rPr lang="id-ID" b="1" dirty="0" smtClean="0">
                <a:solidFill>
                  <a:srgbClr val="C00000"/>
                </a:solidFill>
              </a:rPr>
              <a:t>PERCEPATAN REALISASI APBD (</a:t>
            </a:r>
            <a:r>
              <a:rPr lang="en-US" b="1" dirty="0" smtClean="0">
                <a:solidFill>
                  <a:srgbClr val="C00000"/>
                </a:solidFill>
              </a:rPr>
              <a:t>3</a:t>
            </a:r>
            <a:r>
              <a:rPr lang="id-ID" b="1" dirty="0" smtClean="0">
                <a:solidFill>
                  <a:srgbClr val="C00000"/>
                </a:solidFill>
              </a:rPr>
              <a:t>)</a:t>
            </a:r>
            <a:endParaRPr lang="id-ID" b="1" dirty="0">
              <a:solidFill>
                <a:srgbClr val="C00000"/>
              </a:solidFill>
            </a:endParaRPr>
          </a:p>
        </p:txBody>
      </p:sp>
      <p:pic>
        <p:nvPicPr>
          <p:cNvPr id="21" name="Picture 4" descr="Hasil gambar untuk transparent GLASS 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2189" y="-196222"/>
            <a:ext cx="2472309" cy="235541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339604" y="882624"/>
            <a:ext cx="11392321" cy="784830"/>
          </a:xfrm>
          <a:prstGeom prst="rect">
            <a:avLst/>
          </a:prstGeom>
        </p:spPr>
        <p:txBody>
          <a:bodyPr wrap="square">
            <a:spAutoFit/>
          </a:bodyPr>
          <a:lstStyle/>
          <a:p>
            <a:r>
              <a:rPr lang="id-ID" sz="1500" b="1" i="1" dirty="0" smtClean="0">
                <a:ea typeface="Calibri" panose="020F0502020204030204" pitchFamily="34" charset="0"/>
              </a:rPr>
              <a:t>(Meliputi kegiatan </a:t>
            </a:r>
            <a:r>
              <a:rPr lang="id-ID" sz="1500" b="1" i="1" dirty="0">
                <a:ea typeface="Calibri" panose="020F0502020204030204" pitchFamily="34" charset="0"/>
              </a:rPr>
              <a:t>penetapan Perda APBD tahun N, pelaksanaan penandatanganan kontrak secara kolektif, penetapan target penyerapan anggaran, penyusunan, pengesahan pelaksanaan rencana aksi penyerapan anggaran SKPD sesuai target, pelaksanaan pra rapim dan rapim. Juga termasuk kegiatan pengendalian berupa monitoring, evaluasi  pelaporan dan tindak lanjutnya</a:t>
            </a:r>
            <a:endParaRPr lang="id-ID" sz="1500" b="1" i="1" dirty="0"/>
          </a:p>
        </p:txBody>
      </p:sp>
      <p:sp>
        <p:nvSpPr>
          <p:cNvPr id="8" name="Rectangle 7"/>
          <p:cNvSpPr/>
          <p:nvPr/>
        </p:nvSpPr>
        <p:spPr>
          <a:xfrm>
            <a:off x="292306" y="482515"/>
            <a:ext cx="7450822" cy="954107"/>
          </a:xfrm>
          <a:prstGeom prst="rect">
            <a:avLst/>
          </a:prstGeom>
        </p:spPr>
        <p:txBody>
          <a:bodyPr wrap="none">
            <a:spAutoFit/>
          </a:bodyPr>
          <a:lstStyle/>
          <a:p>
            <a:pPr algn="ctr"/>
            <a:r>
              <a:rPr lang="id-ID" sz="2800" b="1" dirty="0" smtClean="0">
                <a:ea typeface="Calibri" panose="020F0502020204030204" pitchFamily="34" charset="0"/>
              </a:rPr>
              <a:t>TAHAP </a:t>
            </a:r>
            <a:r>
              <a:rPr lang="id-ID" sz="2800" b="1" dirty="0">
                <a:ea typeface="Calibri" panose="020F0502020204030204" pitchFamily="34" charset="0"/>
              </a:rPr>
              <a:t>PELAKSANAAN PENYERAPAN ANGGARAN</a:t>
            </a:r>
          </a:p>
          <a:p>
            <a:pPr algn="ctr"/>
            <a:endParaRPr lang="id-ID" sz="2800" b="1" dirty="0"/>
          </a:p>
        </p:txBody>
      </p:sp>
      <p:sp>
        <p:nvSpPr>
          <p:cNvPr id="3" name="Rectangle 2"/>
          <p:cNvSpPr/>
          <p:nvPr/>
        </p:nvSpPr>
        <p:spPr>
          <a:xfrm>
            <a:off x="22612" y="4767031"/>
            <a:ext cx="2103120" cy="738664"/>
          </a:xfrm>
          <a:prstGeom prst="rect">
            <a:avLst/>
          </a:prstGeom>
        </p:spPr>
        <p:txBody>
          <a:bodyPr wrap="square" anchor="ctr">
            <a:spAutoFit/>
          </a:bodyPr>
          <a:lstStyle/>
          <a:p>
            <a:pPr algn="ctr"/>
            <a:r>
              <a:rPr lang="id-ID" sz="1400" b="1" dirty="0" smtClean="0">
                <a:ea typeface="Calibri" panose="020F0502020204030204" pitchFamily="34" charset="0"/>
                <a:cs typeface="Times New Roman" panose="02020603050405020304" pitchFamily="18" charset="0"/>
              </a:rPr>
              <a:t>Penetapan Perda APBD Tahun N</a:t>
            </a:r>
            <a:r>
              <a:rPr lang="en-US" sz="1400" b="1" dirty="0" smtClean="0">
                <a:ea typeface="Calibri" panose="020F0502020204030204" pitchFamily="34" charset="0"/>
                <a:cs typeface="Times New Roman" panose="02020603050405020304" pitchFamily="18" charset="0"/>
              </a:rPr>
              <a:t> yang </a:t>
            </a:r>
            <a:r>
              <a:rPr lang="en-US" sz="1400" b="1" dirty="0" err="1" smtClean="0">
                <a:ea typeface="Calibri" panose="020F0502020204030204" pitchFamily="34" charset="0"/>
                <a:cs typeface="Times New Roman" panose="02020603050405020304" pitchFamily="18" charset="0"/>
              </a:rPr>
              <a:t>disahkan</a:t>
            </a:r>
            <a:r>
              <a:rPr lang="en-US" sz="1400" b="1" dirty="0" smtClean="0">
                <a:ea typeface="Calibri" panose="020F0502020204030204" pitchFamily="34" charset="0"/>
                <a:cs typeface="Times New Roman" panose="02020603050405020304" pitchFamily="18" charset="0"/>
              </a:rPr>
              <a:t> </a:t>
            </a:r>
            <a:r>
              <a:rPr lang="en-US" sz="1400" b="1" dirty="0" err="1" smtClean="0">
                <a:ea typeface="Calibri" panose="020F0502020204030204" pitchFamily="34" charset="0"/>
                <a:cs typeface="Times New Roman" panose="02020603050405020304" pitchFamily="18" charset="0"/>
              </a:rPr>
              <a:t>pada</a:t>
            </a:r>
            <a:r>
              <a:rPr lang="en-US" sz="1400" b="1" dirty="0" smtClean="0">
                <a:ea typeface="Calibri" panose="020F0502020204030204" pitchFamily="34" charset="0"/>
                <a:cs typeface="Times New Roman" panose="02020603050405020304" pitchFamily="18" charset="0"/>
              </a:rPr>
              <a:t> </a:t>
            </a:r>
            <a:r>
              <a:rPr lang="en-US" sz="1400" b="1" dirty="0" err="1" smtClean="0">
                <a:ea typeface="Calibri" panose="020F0502020204030204" pitchFamily="34" charset="0"/>
                <a:cs typeface="Times New Roman" panose="02020603050405020304" pitchFamily="18" charset="0"/>
              </a:rPr>
              <a:t>tahun</a:t>
            </a:r>
            <a:r>
              <a:rPr lang="en-US" sz="1400" b="1" dirty="0" smtClean="0">
                <a:ea typeface="Calibri" panose="020F0502020204030204" pitchFamily="34" charset="0"/>
                <a:cs typeface="Times New Roman" panose="02020603050405020304" pitchFamily="18" charset="0"/>
              </a:rPr>
              <a:t> N-1</a:t>
            </a:r>
            <a:r>
              <a:rPr lang="id-ID" sz="1400" b="1" dirty="0" smtClean="0">
                <a:ea typeface="Calibri" panose="020F0502020204030204" pitchFamily="34" charset="0"/>
                <a:cs typeface="Times New Roman" panose="02020603050405020304" pitchFamily="18" charset="0"/>
              </a:rPr>
              <a:t> </a:t>
            </a:r>
            <a:endParaRPr lang="en-US" sz="1400" b="1" dirty="0">
              <a:ea typeface="Calibri" panose="020F0502020204030204" pitchFamily="34" charset="0"/>
              <a:cs typeface="Times New Roman" panose="02020603050405020304" pitchFamily="18" charset="0"/>
            </a:endParaRPr>
          </a:p>
        </p:txBody>
      </p:sp>
      <p:sp>
        <p:nvSpPr>
          <p:cNvPr id="5" name="Rectangle 4"/>
          <p:cNvSpPr/>
          <p:nvPr/>
        </p:nvSpPr>
        <p:spPr>
          <a:xfrm>
            <a:off x="1956439" y="4565650"/>
            <a:ext cx="2103120" cy="1077218"/>
          </a:xfrm>
          <a:prstGeom prst="rect">
            <a:avLst/>
          </a:prstGeom>
        </p:spPr>
        <p:txBody>
          <a:bodyPr wrap="square" anchor="ctr">
            <a:spAutoFit/>
          </a:bodyPr>
          <a:lstStyle/>
          <a:p>
            <a:pPr algn="ctr"/>
            <a:r>
              <a:rPr lang="id-ID" sz="1600" b="1" dirty="0" smtClean="0">
                <a:ea typeface="Calibri" panose="020F0502020204030204" pitchFamily="34" charset="0"/>
                <a:cs typeface="Times New Roman" panose="02020603050405020304" pitchFamily="18" charset="0"/>
              </a:rPr>
              <a:t>Penandatanganan kontrak secara kolektif </a:t>
            </a:r>
            <a:r>
              <a:rPr lang="en-US" sz="1600" b="1" dirty="0" smtClean="0">
                <a:ea typeface="Calibri" panose="020F0502020204030204" pitchFamily="34" charset="0"/>
                <a:cs typeface="Times New Roman" panose="02020603050405020304" pitchFamily="18" charset="0"/>
              </a:rPr>
              <a:t> </a:t>
            </a:r>
            <a:r>
              <a:rPr lang="id-ID" sz="1600" b="1" dirty="0" smtClean="0">
                <a:ea typeface="Calibri" panose="020F0502020204030204" pitchFamily="34" charset="0"/>
                <a:cs typeface="Times New Roman" panose="02020603050405020304" pitchFamily="18" charset="0"/>
              </a:rPr>
              <a:t>pada minggu ke-4 Januari tahun N</a:t>
            </a:r>
            <a:endParaRPr lang="en-US" sz="1600" b="1" dirty="0">
              <a:ea typeface="Calibri" panose="020F0502020204030204" pitchFamily="34" charset="0"/>
              <a:cs typeface="Times New Roman" panose="02020603050405020304" pitchFamily="18" charset="0"/>
            </a:endParaRPr>
          </a:p>
        </p:txBody>
      </p:sp>
      <p:sp>
        <p:nvSpPr>
          <p:cNvPr id="6" name="Rectangle 5"/>
          <p:cNvSpPr/>
          <p:nvPr/>
        </p:nvSpPr>
        <p:spPr>
          <a:xfrm>
            <a:off x="3974808" y="4545928"/>
            <a:ext cx="2088107" cy="1015663"/>
          </a:xfrm>
          <a:prstGeom prst="rect">
            <a:avLst/>
          </a:prstGeom>
        </p:spPr>
        <p:txBody>
          <a:bodyPr wrap="square" anchor="b">
            <a:spAutoFit/>
          </a:bodyPr>
          <a:lstStyle/>
          <a:p>
            <a:pPr lvl="0" algn="ctr"/>
            <a:r>
              <a:rPr lang="id-ID" sz="1200" b="1" dirty="0">
                <a:ea typeface="Calibri" panose="020F0502020204030204" pitchFamily="34" charset="0"/>
                <a:cs typeface="Times New Roman" panose="02020603050405020304" pitchFamily="18" charset="0"/>
              </a:rPr>
              <a:t>Penetapan target penyerapan anggaran </a:t>
            </a:r>
            <a:r>
              <a:rPr lang="en-US" sz="1200" b="1" dirty="0">
                <a:ea typeface="Calibri" panose="020F0502020204030204" pitchFamily="34" charset="0"/>
                <a:cs typeface="Times New Roman" panose="02020603050405020304" pitchFamily="18" charset="0"/>
              </a:rPr>
              <a:t>(</a:t>
            </a:r>
            <a:r>
              <a:rPr lang="en-US" sz="1200" b="1" dirty="0" err="1">
                <a:ea typeface="Calibri" panose="020F0502020204030204" pitchFamily="34" charset="0"/>
                <a:cs typeface="Times New Roman" panose="02020603050405020304" pitchFamily="18" charset="0"/>
              </a:rPr>
              <a:t>triwulanan</a:t>
            </a:r>
            <a:r>
              <a:rPr lang="en-US" sz="1200" b="1" dirty="0">
                <a:ea typeface="Calibri" panose="020F0502020204030204" pitchFamily="34" charset="0"/>
                <a:cs typeface="Times New Roman" panose="02020603050405020304" pitchFamily="18" charset="0"/>
              </a:rPr>
              <a:t>) </a:t>
            </a:r>
            <a:r>
              <a:rPr lang="id-ID" sz="1200" b="1" dirty="0">
                <a:ea typeface="Calibri" panose="020F0502020204030204" pitchFamily="34" charset="0"/>
                <a:cs typeface="Times New Roman" panose="02020603050405020304" pitchFamily="18" charset="0"/>
              </a:rPr>
              <a:t>dan penyusunan rencana aksi</a:t>
            </a:r>
            <a:r>
              <a:rPr lang="en-US" sz="1200" b="1" dirty="0">
                <a:ea typeface="Calibri" panose="020F0502020204030204" pitchFamily="34" charset="0"/>
                <a:cs typeface="Times New Roman" panose="02020603050405020304" pitchFamily="18" charset="0"/>
              </a:rPr>
              <a:t> (</a:t>
            </a:r>
            <a:r>
              <a:rPr lang="en-US" sz="1200" b="1" dirty="0" err="1">
                <a:ea typeface="Calibri" panose="020F0502020204030204" pitchFamily="34" charset="0"/>
                <a:cs typeface="Times New Roman" panose="02020603050405020304" pitchFamily="18" charset="0"/>
              </a:rPr>
              <a:t>triwulanan</a:t>
            </a:r>
            <a:r>
              <a:rPr lang="en-US" sz="1200" b="1" dirty="0">
                <a:ea typeface="Calibri" panose="020F0502020204030204" pitchFamily="34" charset="0"/>
                <a:cs typeface="Times New Roman" panose="02020603050405020304" pitchFamily="18" charset="0"/>
              </a:rPr>
              <a:t>, </a:t>
            </a:r>
            <a:r>
              <a:rPr lang="en-US" sz="1200" b="1" dirty="0" err="1">
                <a:ea typeface="Calibri" panose="020F0502020204030204" pitchFamily="34" charset="0"/>
                <a:cs typeface="Times New Roman" panose="02020603050405020304" pitchFamily="18" charset="0"/>
              </a:rPr>
              <a:t>bulanan</a:t>
            </a:r>
            <a:r>
              <a:rPr lang="en-US" sz="1200" b="1" dirty="0">
                <a:ea typeface="Calibri" panose="020F0502020204030204" pitchFamily="34" charset="0"/>
                <a:cs typeface="Times New Roman" panose="02020603050405020304" pitchFamily="18" charset="0"/>
              </a:rPr>
              <a:t>, </a:t>
            </a:r>
            <a:r>
              <a:rPr lang="en-US" sz="1200" b="1" dirty="0" err="1">
                <a:ea typeface="Calibri" panose="020F0502020204030204" pitchFamily="34" charset="0"/>
                <a:cs typeface="Times New Roman" panose="02020603050405020304" pitchFamily="18" charset="0"/>
              </a:rPr>
              <a:t>dan</a:t>
            </a:r>
            <a:r>
              <a:rPr lang="en-US" sz="1200" b="1" dirty="0">
                <a:ea typeface="Calibri" panose="020F0502020204030204" pitchFamily="34" charset="0"/>
                <a:cs typeface="Times New Roman" panose="02020603050405020304" pitchFamily="18" charset="0"/>
              </a:rPr>
              <a:t> </a:t>
            </a:r>
            <a:r>
              <a:rPr lang="en-US" sz="1200" b="1" dirty="0" err="1">
                <a:ea typeface="Calibri" panose="020F0502020204030204" pitchFamily="34" charset="0"/>
                <a:cs typeface="Times New Roman" panose="02020603050405020304" pitchFamily="18" charset="0"/>
              </a:rPr>
              <a:t>mingguan</a:t>
            </a:r>
            <a:r>
              <a:rPr lang="en-US" sz="1200" b="1" dirty="0">
                <a:ea typeface="Calibri" panose="020F0502020204030204" pitchFamily="34" charset="0"/>
                <a:cs typeface="Times New Roman" panose="02020603050405020304" pitchFamily="18" charset="0"/>
              </a:rPr>
              <a:t>)</a:t>
            </a:r>
          </a:p>
        </p:txBody>
      </p:sp>
      <p:sp>
        <p:nvSpPr>
          <p:cNvPr id="9" name="Rectangle 8"/>
          <p:cNvSpPr/>
          <p:nvPr/>
        </p:nvSpPr>
        <p:spPr>
          <a:xfrm>
            <a:off x="5878343" y="3537354"/>
            <a:ext cx="2124619" cy="2939266"/>
          </a:xfrm>
          <a:prstGeom prst="rect">
            <a:avLst/>
          </a:prstGeom>
        </p:spPr>
        <p:txBody>
          <a:bodyPr wrap="square" anchor="b">
            <a:spAutoFit/>
          </a:bodyPr>
          <a:lstStyle/>
          <a:p>
            <a:pPr marL="174625" indent="-87313">
              <a:spcBef>
                <a:spcPts val="600"/>
              </a:spcBef>
              <a:spcAft>
                <a:spcPts val="600"/>
              </a:spcAft>
              <a:buFont typeface="Arial" panose="020B0604020202020204" pitchFamily="34" charset="0"/>
              <a:buChar char="•"/>
            </a:pPr>
            <a:r>
              <a:rPr lang="id-ID" sz="1100" b="1" dirty="0">
                <a:ea typeface="Calibri" panose="020F0502020204030204" pitchFamily="34" charset="0"/>
                <a:cs typeface="Times New Roman" panose="02020603050405020304" pitchFamily="18" charset="0"/>
              </a:rPr>
              <a:t>Pelaksanaan rencana aksi</a:t>
            </a:r>
            <a:r>
              <a:rPr lang="en-US" sz="1100" b="1" dirty="0">
                <a:ea typeface="Calibri" panose="020F0502020204030204" pitchFamily="34" charset="0"/>
                <a:cs typeface="Times New Roman" panose="02020603050405020304" pitchFamily="18" charset="0"/>
              </a:rPr>
              <a:t> </a:t>
            </a:r>
            <a:r>
              <a:rPr lang="en-US" sz="1100" b="1" dirty="0" smtClean="0">
                <a:ea typeface="Calibri" panose="020F0502020204030204" pitchFamily="34" charset="0"/>
                <a:cs typeface="Times New Roman" panose="02020603050405020304" pitchFamily="18" charset="0"/>
              </a:rPr>
              <a:t>(</a:t>
            </a:r>
            <a:r>
              <a:rPr lang="en-US" sz="1100" b="1" dirty="0" err="1" smtClean="0">
                <a:ea typeface="Calibri" panose="020F0502020204030204" pitchFamily="34" charset="0"/>
                <a:cs typeface="Times New Roman" panose="02020603050405020304" pitchFamily="18" charset="0"/>
              </a:rPr>
              <a:t>dievaluasi</a:t>
            </a:r>
            <a:r>
              <a:rPr lang="en-US" sz="1100" b="1" dirty="0" smtClean="0">
                <a:ea typeface="Calibri" panose="020F0502020204030204" pitchFamily="34" charset="0"/>
                <a:cs typeface="Times New Roman" panose="02020603050405020304" pitchFamily="18" charset="0"/>
              </a:rPr>
              <a:t> </a:t>
            </a:r>
            <a:r>
              <a:rPr lang="en-US" sz="1100" b="1" dirty="0" err="1">
                <a:ea typeface="Calibri" panose="020F0502020204030204" pitchFamily="34" charset="0"/>
                <a:cs typeface="Times New Roman" panose="02020603050405020304" pitchFamily="18" charset="0"/>
              </a:rPr>
              <a:t>setiap</a:t>
            </a:r>
            <a:r>
              <a:rPr lang="en-US" sz="1100" b="1" dirty="0">
                <a:ea typeface="Calibri" panose="020F0502020204030204" pitchFamily="34" charset="0"/>
                <a:cs typeface="Times New Roman" panose="02020603050405020304" pitchFamily="18" charset="0"/>
              </a:rPr>
              <a:t> </a:t>
            </a:r>
            <a:r>
              <a:rPr lang="en-US" sz="1100" b="1" dirty="0" err="1">
                <a:ea typeface="Calibri" panose="020F0502020204030204" pitchFamily="34" charset="0"/>
                <a:cs typeface="Times New Roman" panose="02020603050405020304" pitchFamily="18" charset="0"/>
              </a:rPr>
              <a:t>minggu</a:t>
            </a:r>
            <a:endParaRPr lang="en-US" sz="1100" b="1" dirty="0">
              <a:ea typeface="Calibri" panose="020F0502020204030204" pitchFamily="34" charset="0"/>
              <a:cs typeface="Times New Roman" panose="02020603050405020304" pitchFamily="18" charset="0"/>
            </a:endParaRPr>
          </a:p>
          <a:p>
            <a:pPr marL="174625" indent="-87313">
              <a:spcBef>
                <a:spcPts val="600"/>
              </a:spcBef>
              <a:spcAft>
                <a:spcPts val="600"/>
              </a:spcAft>
              <a:buFont typeface="Arial" panose="020B0604020202020204" pitchFamily="34" charset="0"/>
              <a:buChar char="•"/>
            </a:pPr>
            <a:r>
              <a:rPr lang="id-ID" sz="1100" b="1" dirty="0">
                <a:ea typeface="Calibri" panose="020F0502020204030204" pitchFamily="34" charset="0"/>
                <a:cs typeface="Times New Roman" panose="02020603050405020304" pitchFamily="18" charset="0"/>
              </a:rPr>
              <a:t>apabila realisasi penyerapan ≥ rencana aksi, maka </a:t>
            </a:r>
            <a:r>
              <a:rPr lang="id-ID" sz="1100" b="1" dirty="0" smtClean="0">
                <a:ea typeface="Calibri" panose="020F0502020204030204" pitchFamily="34" charset="0"/>
                <a:cs typeface="Times New Roman" panose="02020603050405020304" pitchFamily="18" charset="0"/>
              </a:rPr>
              <a:t>harus </a:t>
            </a:r>
            <a:r>
              <a:rPr lang="id-ID" sz="1100" b="1" dirty="0">
                <a:ea typeface="Calibri" panose="020F0502020204030204" pitchFamily="34" charset="0"/>
                <a:cs typeface="Times New Roman" panose="02020603050405020304" pitchFamily="18" charset="0"/>
              </a:rPr>
              <a:t>dipertahankan atau di tingkatkan</a:t>
            </a:r>
            <a:r>
              <a:rPr lang="en-US" sz="1100" b="1" dirty="0">
                <a:ea typeface="Calibri" panose="020F0502020204030204" pitchFamily="34" charset="0"/>
                <a:cs typeface="Times New Roman" panose="02020603050405020304" pitchFamily="18" charset="0"/>
              </a:rPr>
              <a:t>.</a:t>
            </a:r>
          </a:p>
          <a:p>
            <a:pPr marL="174625" indent="-87313">
              <a:spcBef>
                <a:spcPts val="600"/>
              </a:spcBef>
              <a:spcAft>
                <a:spcPts val="600"/>
              </a:spcAft>
              <a:buFont typeface="Arial" panose="020B0604020202020204" pitchFamily="34" charset="0"/>
              <a:buChar char="•"/>
            </a:pPr>
            <a:r>
              <a:rPr lang="id-ID" sz="1100" b="1" dirty="0">
                <a:ea typeface="Calibri" panose="020F0502020204030204" pitchFamily="34" charset="0"/>
                <a:cs typeface="Times New Roman" panose="02020603050405020304" pitchFamily="18" charset="0"/>
              </a:rPr>
              <a:t>jika terdapat satu/beberapa SKPD tidak mampu merealisasikan target, otomatis target provinsi tidak akan terealisasi, dan SKPD tersebut harus merevisi target pada minggu berikutnya dengan carry over target yang tidak </a:t>
            </a:r>
            <a:r>
              <a:rPr lang="id-ID" sz="1100" b="1" dirty="0" smtClean="0">
                <a:ea typeface="Calibri" panose="020F0502020204030204" pitchFamily="34" charset="0"/>
                <a:cs typeface="Times New Roman" panose="02020603050405020304" pitchFamily="18" charset="0"/>
              </a:rPr>
              <a:t>tercapai</a:t>
            </a:r>
            <a:r>
              <a:rPr lang="en-US" sz="1100" b="1" dirty="0">
                <a:ea typeface="Calibri" panose="020F0502020204030204" pitchFamily="34" charset="0"/>
                <a:cs typeface="Times New Roman" panose="02020603050405020304" pitchFamily="18" charset="0"/>
              </a:rPr>
              <a:t>)</a:t>
            </a:r>
          </a:p>
        </p:txBody>
      </p:sp>
      <p:sp>
        <p:nvSpPr>
          <p:cNvPr id="10" name="Rectangle 9"/>
          <p:cNvSpPr/>
          <p:nvPr/>
        </p:nvSpPr>
        <p:spPr>
          <a:xfrm>
            <a:off x="7957298" y="3770904"/>
            <a:ext cx="2088107" cy="2677656"/>
          </a:xfrm>
          <a:prstGeom prst="rect">
            <a:avLst/>
          </a:prstGeom>
        </p:spPr>
        <p:txBody>
          <a:bodyPr wrap="square" anchor="b">
            <a:spAutoFit/>
          </a:bodyPr>
          <a:lstStyle/>
          <a:p>
            <a:pPr algn="ctr"/>
            <a:r>
              <a:rPr lang="id-ID" sz="1200" b="1" dirty="0">
                <a:ea typeface="Calibri" panose="020F0502020204030204" pitchFamily="34" charset="0"/>
                <a:cs typeface="Times New Roman" panose="02020603050405020304" pitchFamily="18" charset="0"/>
              </a:rPr>
              <a:t>Pra Rapat Pimpinan </a:t>
            </a:r>
            <a:r>
              <a:rPr lang="en-US" sz="1200" b="1" dirty="0" err="1">
                <a:ea typeface="Calibri" panose="020F0502020204030204" pitchFamily="34" charset="0"/>
                <a:cs typeface="Times New Roman" panose="02020603050405020304" pitchFamily="18" charset="0"/>
              </a:rPr>
              <a:t>untuk</a:t>
            </a:r>
            <a:r>
              <a:rPr lang="en-US" sz="1200" b="1" dirty="0">
                <a:ea typeface="Calibri" panose="020F0502020204030204" pitchFamily="34" charset="0"/>
                <a:cs typeface="Times New Roman" panose="02020603050405020304" pitchFamily="18" charset="0"/>
              </a:rPr>
              <a:t> </a:t>
            </a:r>
            <a:r>
              <a:rPr lang="id-ID" sz="1200" b="1" dirty="0">
                <a:ea typeface="Calibri" panose="020F0502020204030204" pitchFamily="34" charset="0"/>
                <a:cs typeface="Times New Roman" panose="02020603050405020304" pitchFamily="18" charset="0"/>
              </a:rPr>
              <a:t>mengumpulkan/sinkronisasi data penyerapan anggaran bulan sebelumnya yang dilaksanakan sebelum pelaksanaan rapim. </a:t>
            </a:r>
            <a:endParaRPr lang="en-US" sz="1200" b="1" dirty="0">
              <a:ea typeface="Calibri" panose="020F0502020204030204" pitchFamily="34" charset="0"/>
              <a:cs typeface="Times New Roman" panose="02020603050405020304" pitchFamily="18" charset="0"/>
            </a:endParaRPr>
          </a:p>
          <a:p>
            <a:pPr algn="ctr"/>
            <a:r>
              <a:rPr lang="id-ID" sz="1200" b="1" dirty="0">
                <a:ea typeface="Calibri" panose="020F0502020204030204" pitchFamily="34" charset="0"/>
                <a:cs typeface="Times New Roman" panose="02020603050405020304" pitchFamily="18" charset="0"/>
              </a:rPr>
              <a:t>Prarapim lingkup provinsi dihadiri pejabat eselon III yang membidangi pengendalian setiap SKPD, sedangkan untuk lingkup kabupaten/kota dihadiri pejabat penghubung kabupaten/kota </a:t>
            </a:r>
            <a:endParaRPr lang="en-US" sz="1200" b="1" dirty="0">
              <a:ea typeface="Calibri" panose="020F0502020204030204" pitchFamily="34" charset="0"/>
              <a:cs typeface="Times New Roman" panose="02020603050405020304" pitchFamily="18" charset="0"/>
            </a:endParaRPr>
          </a:p>
        </p:txBody>
      </p:sp>
      <p:sp>
        <p:nvSpPr>
          <p:cNvPr id="11" name="Rectangle 10"/>
          <p:cNvSpPr/>
          <p:nvPr/>
        </p:nvSpPr>
        <p:spPr>
          <a:xfrm>
            <a:off x="9990814" y="4299427"/>
            <a:ext cx="2088107" cy="1384995"/>
          </a:xfrm>
          <a:prstGeom prst="rect">
            <a:avLst/>
          </a:prstGeom>
        </p:spPr>
        <p:txBody>
          <a:bodyPr wrap="square" anchor="b">
            <a:spAutoFit/>
          </a:bodyPr>
          <a:lstStyle/>
          <a:p>
            <a:pPr algn="ctr"/>
            <a:r>
              <a:rPr lang="id-ID" sz="1200" b="1" dirty="0">
                <a:ea typeface="Calibri" panose="020F0502020204030204" pitchFamily="34" charset="0"/>
                <a:cs typeface="Times New Roman" panose="02020603050405020304" pitchFamily="18" charset="0"/>
              </a:rPr>
              <a:t>Rapat Pimpinan bulanan bertujuan melihat dan mengevaluasi pencapaian realisasi penyerapan anggaran SKPD bulan sebelumnya sesuai target, yang dipimpin Gubernur</a:t>
            </a:r>
            <a:endParaRPr lang="en-US" sz="1200" b="1" dirty="0">
              <a:ea typeface="Calibri" panose="020F0502020204030204" pitchFamily="34" charset="0"/>
              <a:cs typeface="Times New Roman" panose="02020603050405020304" pitchFamily="18" charset="0"/>
            </a:endParaRPr>
          </a:p>
        </p:txBody>
      </p:sp>
      <p:sp>
        <p:nvSpPr>
          <p:cNvPr id="13" name="AutoShape 2" descr="Image result for penetapan per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Image result for penetapan per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6" descr="Image result for penetapan perd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8" descr="Image result for penetapan perda"/>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0" descr="Image result for penetapan perda"/>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AutoShape 12" descr="Image result for penetapan perda"/>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3" name="Picture 15" descr="Image result for pe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222294" y="1939362"/>
            <a:ext cx="1779810" cy="2154966"/>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AutoShape 17" descr="Image result for goal settin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6" name="Picture 1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042758" y="2018727"/>
            <a:ext cx="1921024" cy="17030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67" name="Picture 19"/>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6050301" y="2032286"/>
            <a:ext cx="1952661" cy="15636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68" name="Picture 20"/>
          <p:cNvPicPr>
            <a:picLocks noChangeAspect="1" noChangeArrowheads="1"/>
          </p:cNvPicPr>
          <p:nvPr/>
        </p:nvPicPr>
        <p:blipFill rotWithShape="1">
          <a:blip r:embed="rId8">
            <a:extLst>
              <a:ext uri="{28A0092B-C50C-407E-A947-70E740481C1C}">
                <a14:useLocalDpi xmlns:a14="http://schemas.microsoft.com/office/drawing/2010/main" xmlns="" val="0"/>
              </a:ext>
            </a:extLst>
          </a:blip>
          <a:srcRect b="9111"/>
          <a:stretch/>
        </p:blipFill>
        <p:spPr bwMode="auto">
          <a:xfrm>
            <a:off x="8051889" y="2018727"/>
            <a:ext cx="1952661" cy="1625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70" name="Picture 22" descr="Image result for evaluate"/>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0072701" y="2024680"/>
            <a:ext cx="1956577" cy="1619272"/>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12" descr="Image result for checklist"/>
          <p:cNvPicPr>
            <a:picLocks noChangeAspect="1" noChangeArrowheads="1"/>
          </p:cNvPicPr>
          <p:nvPr/>
        </p:nvPicPr>
        <p:blipFill>
          <a:blip r:embed="rId10" cstate="print">
            <a:clrChange>
              <a:clrFrom>
                <a:srgbClr val="FFFFFF"/>
              </a:clrFrom>
              <a:clrTo>
                <a:srgbClr val="FFFFFF">
                  <a:alpha val="0"/>
                </a:srgbClr>
              </a:clrTo>
            </a:clrChange>
            <a:duotone>
              <a:prstClr val="black"/>
              <a:srgbClr val="FF0000">
                <a:tint val="45000"/>
                <a:satMod val="400000"/>
              </a:srgbClr>
            </a:duotone>
            <a:extLst>
              <a:ext uri="{BEBA8EAE-BF5A-486C-A8C5-ECC9F3942E4B}">
                <a14:imgProps xmlns:a14="http://schemas.microsoft.com/office/drawing/2010/main" xmlns="">
                  <a14:imgLayer r:embed="rId11">
                    <a14:imgEffect>
                      <a14:brightnessContrast bright="40000" contrast="-40000"/>
                    </a14:imgEffect>
                  </a14:imgLayer>
                </a14:imgProps>
              </a:ext>
              <a:ext uri="{28A0092B-C50C-407E-A947-70E740481C1C}">
                <a14:useLocalDpi xmlns:a14="http://schemas.microsoft.com/office/drawing/2010/main" xmlns="" val="0"/>
              </a:ext>
            </a:extLst>
          </a:blip>
          <a:srcRect/>
          <a:stretch>
            <a:fillRect/>
          </a:stretch>
        </p:blipFill>
        <p:spPr bwMode="auto">
          <a:xfrm>
            <a:off x="-16955" y="1851262"/>
            <a:ext cx="617635" cy="615855"/>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12" descr="Image result for checklist"/>
          <p:cNvPicPr>
            <a:picLocks noChangeAspect="1" noChangeArrowheads="1"/>
          </p:cNvPicPr>
          <p:nvPr/>
        </p:nvPicPr>
        <p:blipFill>
          <a:blip r:embed="rId10" cstate="print">
            <a:clrChange>
              <a:clrFrom>
                <a:srgbClr val="FFFFFF"/>
              </a:clrFrom>
              <a:clrTo>
                <a:srgbClr val="FFFFFF">
                  <a:alpha val="0"/>
                </a:srgbClr>
              </a:clrTo>
            </a:clrChange>
            <a:duotone>
              <a:prstClr val="black"/>
              <a:srgbClr val="FF0000">
                <a:tint val="45000"/>
                <a:satMod val="400000"/>
              </a:srgbClr>
            </a:duotone>
            <a:extLst>
              <a:ext uri="{BEBA8EAE-BF5A-486C-A8C5-ECC9F3942E4B}">
                <a14:imgProps xmlns:a14="http://schemas.microsoft.com/office/drawing/2010/main" xmlns="">
                  <a14:imgLayer r:embed="rId11">
                    <a14:imgEffect>
                      <a14:brightnessContrast bright="40000" contrast="-40000"/>
                    </a14:imgEffect>
                  </a14:imgLayer>
                </a14:imgProps>
              </a:ext>
              <a:ext uri="{28A0092B-C50C-407E-A947-70E740481C1C}">
                <a14:useLocalDpi xmlns:a14="http://schemas.microsoft.com/office/drawing/2010/main" xmlns="" val="0"/>
              </a:ext>
            </a:extLst>
          </a:blip>
          <a:srcRect/>
          <a:stretch>
            <a:fillRect/>
          </a:stretch>
        </p:blipFill>
        <p:spPr bwMode="auto">
          <a:xfrm>
            <a:off x="1966438" y="1840458"/>
            <a:ext cx="617635" cy="615855"/>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12" descr="Image result for checklist"/>
          <p:cNvPicPr>
            <a:picLocks noChangeAspect="1" noChangeArrowheads="1"/>
          </p:cNvPicPr>
          <p:nvPr/>
        </p:nvPicPr>
        <p:blipFill>
          <a:blip r:embed="rId10" cstate="print">
            <a:clrChange>
              <a:clrFrom>
                <a:srgbClr val="FFFFFF"/>
              </a:clrFrom>
              <a:clrTo>
                <a:srgbClr val="FFFFFF">
                  <a:alpha val="0"/>
                </a:srgbClr>
              </a:clrTo>
            </a:clrChange>
            <a:duotone>
              <a:prstClr val="black"/>
              <a:srgbClr val="FF0000">
                <a:tint val="45000"/>
                <a:satMod val="400000"/>
              </a:srgbClr>
            </a:duotone>
            <a:extLst>
              <a:ext uri="{BEBA8EAE-BF5A-486C-A8C5-ECC9F3942E4B}">
                <a14:imgProps xmlns:a14="http://schemas.microsoft.com/office/drawing/2010/main" xmlns="">
                  <a14:imgLayer r:embed="rId11">
                    <a14:imgEffect>
                      <a14:brightnessContrast bright="40000" contrast="-40000"/>
                    </a14:imgEffect>
                  </a14:imgLayer>
                </a14:imgProps>
              </a:ext>
              <a:ext uri="{28A0092B-C50C-407E-A947-70E740481C1C}">
                <a14:useLocalDpi xmlns:a14="http://schemas.microsoft.com/office/drawing/2010/main" xmlns="" val="0"/>
              </a:ext>
            </a:extLst>
          </a:blip>
          <a:srcRect/>
          <a:stretch>
            <a:fillRect/>
          </a:stretch>
        </p:blipFill>
        <p:spPr bwMode="auto">
          <a:xfrm>
            <a:off x="3974808" y="1840457"/>
            <a:ext cx="617635" cy="615855"/>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12" descr="Image result for checklist"/>
          <p:cNvPicPr>
            <a:picLocks noChangeAspect="1" noChangeArrowheads="1"/>
          </p:cNvPicPr>
          <p:nvPr/>
        </p:nvPicPr>
        <p:blipFill>
          <a:blip r:embed="rId10" cstate="print">
            <a:clrChange>
              <a:clrFrom>
                <a:srgbClr val="FFFFFF"/>
              </a:clrFrom>
              <a:clrTo>
                <a:srgbClr val="FFFFFF">
                  <a:alpha val="0"/>
                </a:srgbClr>
              </a:clrTo>
            </a:clrChange>
            <a:duotone>
              <a:prstClr val="black"/>
              <a:srgbClr val="FF0000">
                <a:tint val="45000"/>
                <a:satMod val="400000"/>
              </a:srgbClr>
            </a:duotone>
            <a:extLst>
              <a:ext uri="{BEBA8EAE-BF5A-486C-A8C5-ECC9F3942E4B}">
                <a14:imgProps xmlns:a14="http://schemas.microsoft.com/office/drawing/2010/main" xmlns="">
                  <a14:imgLayer r:embed="rId11">
                    <a14:imgEffect>
                      <a14:brightnessContrast bright="40000" contrast="-40000"/>
                    </a14:imgEffect>
                  </a14:imgLayer>
                </a14:imgProps>
              </a:ext>
              <a:ext uri="{28A0092B-C50C-407E-A947-70E740481C1C}">
                <a14:useLocalDpi xmlns:a14="http://schemas.microsoft.com/office/drawing/2010/main" xmlns="" val="0"/>
              </a:ext>
            </a:extLst>
          </a:blip>
          <a:srcRect/>
          <a:stretch>
            <a:fillRect/>
          </a:stretch>
        </p:blipFill>
        <p:spPr bwMode="auto">
          <a:xfrm>
            <a:off x="6035764" y="1851262"/>
            <a:ext cx="617635" cy="615855"/>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12" descr="Image result for checklist"/>
          <p:cNvPicPr>
            <a:picLocks noChangeAspect="1" noChangeArrowheads="1"/>
          </p:cNvPicPr>
          <p:nvPr/>
        </p:nvPicPr>
        <p:blipFill>
          <a:blip r:embed="rId10" cstate="print">
            <a:clrChange>
              <a:clrFrom>
                <a:srgbClr val="FFFFFF"/>
              </a:clrFrom>
              <a:clrTo>
                <a:srgbClr val="FFFFFF">
                  <a:alpha val="0"/>
                </a:srgbClr>
              </a:clrTo>
            </a:clrChange>
            <a:duotone>
              <a:prstClr val="black"/>
              <a:srgbClr val="FF0000">
                <a:tint val="45000"/>
                <a:satMod val="400000"/>
              </a:srgbClr>
            </a:duotone>
            <a:extLst>
              <a:ext uri="{BEBA8EAE-BF5A-486C-A8C5-ECC9F3942E4B}">
                <a14:imgProps xmlns:a14="http://schemas.microsoft.com/office/drawing/2010/main" xmlns="">
                  <a14:imgLayer r:embed="rId11">
                    <a14:imgEffect>
                      <a14:brightnessContrast bright="40000" contrast="-40000"/>
                    </a14:imgEffect>
                  </a14:imgLayer>
                </a14:imgProps>
              </a:ext>
              <a:ext uri="{28A0092B-C50C-407E-A947-70E740481C1C}">
                <a14:useLocalDpi xmlns:a14="http://schemas.microsoft.com/office/drawing/2010/main" xmlns="" val="0"/>
              </a:ext>
            </a:extLst>
          </a:blip>
          <a:srcRect/>
          <a:stretch>
            <a:fillRect/>
          </a:stretch>
        </p:blipFill>
        <p:spPr bwMode="auto">
          <a:xfrm>
            <a:off x="9954953" y="1840456"/>
            <a:ext cx="617635" cy="615855"/>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12" descr="Image result for checklist"/>
          <p:cNvPicPr>
            <a:picLocks noChangeAspect="1" noChangeArrowheads="1"/>
          </p:cNvPicPr>
          <p:nvPr/>
        </p:nvPicPr>
        <p:blipFill>
          <a:blip r:embed="rId10" cstate="print">
            <a:clrChange>
              <a:clrFrom>
                <a:srgbClr val="FFFFFF"/>
              </a:clrFrom>
              <a:clrTo>
                <a:srgbClr val="FFFFFF">
                  <a:alpha val="0"/>
                </a:srgbClr>
              </a:clrTo>
            </a:clrChange>
            <a:duotone>
              <a:prstClr val="black"/>
              <a:srgbClr val="FF0000">
                <a:tint val="45000"/>
                <a:satMod val="400000"/>
              </a:srgbClr>
            </a:duotone>
            <a:extLst>
              <a:ext uri="{BEBA8EAE-BF5A-486C-A8C5-ECC9F3942E4B}">
                <a14:imgProps xmlns:a14="http://schemas.microsoft.com/office/drawing/2010/main" xmlns="">
                  <a14:imgLayer r:embed="rId11">
                    <a14:imgEffect>
                      <a14:brightnessContrast bright="40000" contrast="-40000"/>
                    </a14:imgEffect>
                  </a14:imgLayer>
                </a14:imgProps>
              </a:ext>
              <a:ext uri="{28A0092B-C50C-407E-A947-70E740481C1C}">
                <a14:useLocalDpi xmlns:a14="http://schemas.microsoft.com/office/drawing/2010/main" xmlns="" val="0"/>
              </a:ext>
            </a:extLst>
          </a:blip>
          <a:srcRect/>
          <a:stretch>
            <a:fillRect/>
          </a:stretch>
        </p:blipFill>
        <p:spPr bwMode="auto">
          <a:xfrm>
            <a:off x="7957298" y="1808571"/>
            <a:ext cx="617635" cy="61585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647722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8C5940F-52BA-4018-B13B-B36621709A35}" type="slidenum">
              <a:rPr lang="id-ID" smtClean="0">
                <a:solidFill>
                  <a:schemeClr val="tx1"/>
                </a:solidFill>
              </a:rPr>
              <a:pPr/>
              <a:t>13</a:t>
            </a:fld>
            <a:endParaRPr lang="id-ID" dirty="0">
              <a:solidFill>
                <a:schemeClr val="tx1"/>
              </a:solidFill>
            </a:endParaRP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Rectangle 22"/>
          <p:cNvSpPr/>
          <p:nvPr/>
        </p:nvSpPr>
        <p:spPr>
          <a:xfrm>
            <a:off x="307975" y="488103"/>
            <a:ext cx="11835087" cy="658642"/>
          </a:xfrm>
          <a:prstGeom prst="rect">
            <a:avLst/>
          </a:prstGeom>
        </p:spPr>
        <p:txBody>
          <a:bodyPr wrap="square">
            <a:spAutoFit/>
          </a:bodyPr>
          <a:lstStyle/>
          <a:p>
            <a:pPr>
              <a:lnSpc>
                <a:spcPct val="80000"/>
              </a:lnSpc>
            </a:pPr>
            <a:r>
              <a:rPr lang="id-ID" sz="2300" b="1" dirty="0"/>
              <a:t>PEMERINTAH DAERAH</a:t>
            </a:r>
            <a:r>
              <a:rPr lang="id-ID" sz="2300" dirty="0"/>
              <a:t> </a:t>
            </a:r>
            <a:r>
              <a:rPr lang="id-ID" sz="2300" b="1" dirty="0"/>
              <a:t>AGAR MERUMUSKAN</a:t>
            </a:r>
            <a:r>
              <a:rPr lang="en-US" sz="2300" b="1" dirty="0"/>
              <a:t> TEROBOSAN KEBIJAKAN</a:t>
            </a:r>
            <a:r>
              <a:rPr lang="id-ID" sz="2300" b="1" dirty="0"/>
              <a:t> YG DIPERLUKAN UNTUK MENDUKUNG PENGENDALIAN HARGA DISERTA ALOKASI ANGGARAN YANG MEMADAI</a:t>
            </a:r>
          </a:p>
        </p:txBody>
      </p:sp>
      <p:sp>
        <p:nvSpPr>
          <p:cNvPr id="20" name="Rectangle 19"/>
          <p:cNvSpPr/>
          <p:nvPr/>
        </p:nvSpPr>
        <p:spPr>
          <a:xfrm>
            <a:off x="307975" y="167972"/>
            <a:ext cx="10026171" cy="369332"/>
          </a:xfrm>
          <a:prstGeom prst="rect">
            <a:avLst/>
          </a:prstGeom>
        </p:spPr>
        <p:txBody>
          <a:bodyPr wrap="square">
            <a:spAutoFit/>
          </a:bodyPr>
          <a:lstStyle/>
          <a:p>
            <a:r>
              <a:rPr lang="id-ID" b="1" dirty="0">
                <a:solidFill>
                  <a:srgbClr val="C00000"/>
                </a:solidFill>
                <a:latin typeface="Agency FB" panose="020B0503020202020204" pitchFamily="34" charset="0"/>
              </a:rPr>
              <a:t>ARAHAN </a:t>
            </a:r>
            <a:r>
              <a:rPr lang="id-ID" b="1" dirty="0" smtClean="0">
                <a:solidFill>
                  <a:srgbClr val="C00000"/>
                </a:solidFill>
                <a:latin typeface="Agency FB" panose="020B0503020202020204" pitchFamily="34" charset="0"/>
              </a:rPr>
              <a:t>III</a:t>
            </a:r>
            <a:endParaRPr lang="id-ID" sz="1200" b="1" dirty="0">
              <a:solidFill>
                <a:srgbClr val="C00000"/>
              </a:solidFill>
              <a:latin typeface="Agency FB" panose="020B0503020202020204" pitchFamily="34" charset="0"/>
            </a:endParaRPr>
          </a:p>
        </p:txBody>
      </p:sp>
      <p:pic>
        <p:nvPicPr>
          <p:cNvPr id="21"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225" y="-125741"/>
            <a:ext cx="1928814" cy="183761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Hasil gambar untuk BOX 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138598" y="2952071"/>
            <a:ext cx="2944003" cy="96558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Hasil gambar untuk BOX 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677763" y="2941671"/>
            <a:ext cx="2944003"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9"/>
          <p:cNvSpPr/>
          <p:nvPr/>
        </p:nvSpPr>
        <p:spPr>
          <a:xfrm>
            <a:off x="1850589" y="3239794"/>
            <a:ext cx="2598351" cy="369332"/>
          </a:xfrm>
          <a:prstGeom prst="rect">
            <a:avLst/>
          </a:prstGeom>
        </p:spPr>
        <p:txBody>
          <a:bodyPr wrap="square" lIns="121917" tIns="60958" rIns="121917" bIns="60958">
            <a:spAutoFit/>
          </a:bodyPr>
          <a:lstStyle/>
          <a:p>
            <a:pPr algn="ctr"/>
            <a:r>
              <a:rPr lang="id-ID" sz="1600" b="1" dirty="0">
                <a:solidFill>
                  <a:srgbClr val="FFFF00"/>
                </a:solidFill>
              </a:rPr>
              <a:t>PROGRAM / KEBIJAKAN </a:t>
            </a:r>
          </a:p>
        </p:txBody>
      </p:sp>
      <p:sp>
        <p:nvSpPr>
          <p:cNvPr id="11" name="Rectangle 10"/>
          <p:cNvSpPr/>
          <p:nvPr/>
        </p:nvSpPr>
        <p:spPr>
          <a:xfrm>
            <a:off x="1093857" y="3850978"/>
            <a:ext cx="3855879" cy="630938"/>
          </a:xfrm>
          <a:prstGeom prst="rect">
            <a:avLst/>
          </a:prstGeom>
        </p:spPr>
        <p:txBody>
          <a:bodyPr wrap="square" lIns="121917" tIns="60958" rIns="121917" bIns="60958">
            <a:spAutoFit/>
          </a:bodyPr>
          <a:lstStyle/>
          <a:p>
            <a:pPr algn="ctr"/>
            <a:r>
              <a:rPr lang="id-ID" sz="1100" b="1" i="1" dirty="0" smtClean="0"/>
              <a:t>TEPAT </a:t>
            </a:r>
            <a:r>
              <a:rPr lang="id-ID" sz="1100" b="1" i="1" dirty="0"/>
              <a:t>SASARAN, </a:t>
            </a:r>
            <a:r>
              <a:rPr lang="id-ID" sz="1100" b="1" i="1" dirty="0" smtClean="0"/>
              <a:t> TERSTRUKTUR, MENGEDEPANKAN ASPEK PREVENTIF DAN ANTISIPATIF</a:t>
            </a:r>
            <a:r>
              <a:rPr lang="id-ID" sz="1100" b="1" i="1" dirty="0"/>
              <a:t>, BERKESINAMBUNGAN, LINTAS SKPD, </a:t>
            </a:r>
            <a:r>
              <a:rPr lang="id-ID" sz="1100" b="1" i="1" dirty="0" smtClean="0"/>
              <a:t>ADA MEKANISME </a:t>
            </a:r>
            <a:r>
              <a:rPr lang="id-ID" sz="1100" b="1" i="1" dirty="0"/>
              <a:t>PENGUKURAN KINERJA</a:t>
            </a:r>
          </a:p>
        </p:txBody>
      </p:sp>
      <p:sp>
        <p:nvSpPr>
          <p:cNvPr id="12" name="Rectangle 11"/>
          <p:cNvSpPr/>
          <p:nvPr/>
        </p:nvSpPr>
        <p:spPr>
          <a:xfrm>
            <a:off x="6789457" y="3873316"/>
            <a:ext cx="3851213" cy="461661"/>
          </a:xfrm>
          <a:prstGeom prst="rect">
            <a:avLst/>
          </a:prstGeom>
        </p:spPr>
        <p:txBody>
          <a:bodyPr wrap="square" lIns="121917" tIns="60958" rIns="121917" bIns="60958">
            <a:spAutoFit/>
          </a:bodyPr>
          <a:lstStyle/>
          <a:p>
            <a:pPr algn="ctr"/>
            <a:r>
              <a:rPr lang="id-ID" sz="1100" b="1" i="1" dirty="0"/>
              <a:t>SWASEMBADA PANGAN, PEMBANGUNAN INFRASTRUKTUR, SUBSIDI, CADANGAN PANGAN, </a:t>
            </a:r>
            <a:r>
              <a:rPr lang="id-ID" sz="1100" b="1" i="1" dirty="0" smtClean="0"/>
              <a:t>STABILISASI HARGA,DLL</a:t>
            </a:r>
            <a:endParaRPr lang="id-ID" sz="1100" b="1" i="1" dirty="0"/>
          </a:p>
        </p:txBody>
      </p:sp>
      <p:pic>
        <p:nvPicPr>
          <p:cNvPr id="13" name="Picture 2" descr="Hasil gambar untuk BOX PNG"/>
          <p:cNvPicPr>
            <a:picLocks noChangeAspect="1" noChangeArrowheads="1"/>
          </p:cNvPicPr>
          <p:nvPr/>
        </p:nvPicPr>
        <p:blipFill>
          <a:blip r:embed="rId5">
            <a:duotone>
              <a:prstClr val="black"/>
              <a:srgbClr val="D9C3A5">
                <a:tint val="50000"/>
                <a:satMod val="180000"/>
              </a:srgbClr>
            </a:duotone>
            <a:extLst>
              <a:ext uri="{BEBA8EAE-BF5A-486C-A8C5-ECC9F3942E4B}">
                <a14:imgProps xmlns:a14="http://schemas.microsoft.com/office/drawing/2010/main" xmlns="">
                  <a14:imgLayer r:embed="rId6">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4797" y="5085995"/>
            <a:ext cx="11783598" cy="616468"/>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ctangle 13"/>
          <p:cNvSpPr/>
          <p:nvPr/>
        </p:nvSpPr>
        <p:spPr>
          <a:xfrm>
            <a:off x="2964557" y="5220057"/>
            <a:ext cx="6035781" cy="369332"/>
          </a:xfrm>
          <a:prstGeom prst="rect">
            <a:avLst/>
          </a:prstGeom>
        </p:spPr>
        <p:txBody>
          <a:bodyPr wrap="square" lIns="121917" tIns="60958" rIns="121917" bIns="60958">
            <a:spAutoFit/>
          </a:bodyPr>
          <a:lstStyle/>
          <a:p>
            <a:pPr algn="ctr"/>
            <a:r>
              <a:rPr lang="id-ID" sz="1600" b="1" dirty="0">
                <a:solidFill>
                  <a:schemeClr val="bg1"/>
                </a:solidFill>
              </a:rPr>
              <a:t>PROGRAM KERJA DAN ALOKASI ANGGARAN YANG MEMADAI</a:t>
            </a:r>
          </a:p>
        </p:txBody>
      </p:sp>
      <p:pic>
        <p:nvPicPr>
          <p:cNvPr id="15" name="Picture 2" descr="Hasil gambar untuk BOX PNG"/>
          <p:cNvPicPr>
            <a:picLocks noChangeAspect="1" noChangeArrowheads="1"/>
          </p:cNvPicPr>
          <p:nvPr/>
        </p:nvPicPr>
        <p:blipFill>
          <a:blip r:embed="rId7">
            <a:duotone>
              <a:prstClr val="black"/>
              <a:schemeClr val="accent2">
                <a:tint val="45000"/>
                <a:satMod val="400000"/>
              </a:schemeClr>
            </a:duotone>
            <a:extLst>
              <a:ext uri="{BEBA8EAE-BF5A-486C-A8C5-ECC9F3942E4B}">
                <a14:imgProps xmlns:a14="http://schemas.microsoft.com/office/drawing/2010/main" xmlns="">
                  <a14:imgLayer r:embed="rId6">
                    <a14:imgEffect>
                      <a14:brightnessContrast bright="40000" contrast="40000"/>
                    </a14:imgEffect>
                  </a14:imgLayer>
                </a14:imgProps>
              </a:ext>
              <a:ext uri="{28A0092B-C50C-407E-A947-70E740481C1C}">
                <a14:useLocalDpi xmlns:a14="http://schemas.microsoft.com/office/drawing/2010/main" xmlns="" val="0"/>
              </a:ext>
            </a:extLst>
          </a:blip>
          <a:srcRect/>
          <a:stretch>
            <a:fillRect/>
          </a:stretch>
        </p:blipFill>
        <p:spPr bwMode="auto">
          <a:xfrm>
            <a:off x="8085197" y="5763146"/>
            <a:ext cx="3360373" cy="515633"/>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 descr="Hasil gambar untuk BOX PNG"/>
          <p:cNvPicPr>
            <a:picLocks noChangeAspect="1" noChangeArrowheads="1"/>
          </p:cNvPicPr>
          <p:nvPr/>
        </p:nvPicPr>
        <p:blipFill>
          <a:blip r:embed="rId7">
            <a:duotone>
              <a:prstClr val="black"/>
              <a:schemeClr val="accent2">
                <a:tint val="45000"/>
                <a:satMod val="400000"/>
              </a:schemeClr>
            </a:duotone>
            <a:extLst>
              <a:ext uri="{BEBA8EAE-BF5A-486C-A8C5-ECC9F3942E4B}">
                <a14:imgProps xmlns:a14="http://schemas.microsoft.com/office/drawing/2010/main" xmlns="">
                  <a14:imgLayer r:embed="rId6">
                    <a14:imgEffect>
                      <a14:brightnessContrast bright="40000" contrast="40000"/>
                    </a14:imgEffect>
                  </a14:imgLayer>
                </a14:imgProps>
              </a:ext>
              <a:ext uri="{28A0092B-C50C-407E-A947-70E740481C1C}">
                <a14:useLocalDpi xmlns:a14="http://schemas.microsoft.com/office/drawing/2010/main" xmlns="" val="0"/>
              </a:ext>
            </a:extLst>
          </a:blip>
          <a:srcRect/>
          <a:stretch>
            <a:fillRect/>
          </a:stretch>
        </p:blipFill>
        <p:spPr bwMode="auto">
          <a:xfrm>
            <a:off x="472157" y="5774913"/>
            <a:ext cx="3360373" cy="515633"/>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ectangle 16"/>
          <p:cNvSpPr/>
          <p:nvPr/>
        </p:nvSpPr>
        <p:spPr>
          <a:xfrm>
            <a:off x="1086340" y="5888869"/>
            <a:ext cx="2154443" cy="353939"/>
          </a:xfrm>
          <a:prstGeom prst="rect">
            <a:avLst/>
          </a:prstGeom>
        </p:spPr>
        <p:txBody>
          <a:bodyPr wrap="square" lIns="121917" tIns="60958" rIns="121917" bIns="60958">
            <a:spAutoFit/>
          </a:bodyPr>
          <a:lstStyle/>
          <a:p>
            <a:pPr algn="ctr"/>
            <a:r>
              <a:rPr lang="id-ID" sz="1500" b="1" dirty="0"/>
              <a:t>JANGKA PENDEK</a:t>
            </a:r>
          </a:p>
        </p:txBody>
      </p:sp>
      <p:pic>
        <p:nvPicPr>
          <p:cNvPr id="18" name="Picture 2" descr="Hasil gambar untuk BOX PNG"/>
          <p:cNvPicPr>
            <a:picLocks noChangeAspect="1" noChangeArrowheads="1"/>
          </p:cNvPicPr>
          <p:nvPr/>
        </p:nvPicPr>
        <p:blipFill>
          <a:blip r:embed="rId7">
            <a:duotone>
              <a:prstClr val="black"/>
              <a:schemeClr val="accent2">
                <a:tint val="45000"/>
                <a:satMod val="400000"/>
              </a:schemeClr>
            </a:duotone>
            <a:extLst>
              <a:ext uri="{BEBA8EAE-BF5A-486C-A8C5-ECC9F3942E4B}">
                <a14:imgProps xmlns:a14="http://schemas.microsoft.com/office/drawing/2010/main" xmlns="">
                  <a14:imgLayer r:embed="rId6">
                    <a14:imgEffect>
                      <a14:brightnessContrast bright="40000" contrast="40000"/>
                    </a14:imgEffect>
                  </a14:imgLayer>
                </a14:imgProps>
              </a:ext>
              <a:ext uri="{28A0092B-C50C-407E-A947-70E740481C1C}">
                <a14:useLocalDpi xmlns:a14="http://schemas.microsoft.com/office/drawing/2010/main" xmlns="" val="0"/>
              </a:ext>
            </a:extLst>
          </a:blip>
          <a:srcRect/>
          <a:stretch>
            <a:fillRect/>
          </a:stretch>
        </p:blipFill>
        <p:spPr bwMode="auto">
          <a:xfrm>
            <a:off x="4326289" y="5789232"/>
            <a:ext cx="3360373" cy="515633"/>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Rectangle 18"/>
          <p:cNvSpPr/>
          <p:nvPr/>
        </p:nvSpPr>
        <p:spPr>
          <a:xfrm>
            <a:off x="4899375" y="5903188"/>
            <a:ext cx="2154443" cy="353939"/>
          </a:xfrm>
          <a:prstGeom prst="rect">
            <a:avLst/>
          </a:prstGeom>
        </p:spPr>
        <p:txBody>
          <a:bodyPr wrap="square" lIns="121917" tIns="60958" rIns="121917" bIns="60958">
            <a:spAutoFit/>
          </a:bodyPr>
          <a:lstStyle/>
          <a:p>
            <a:pPr algn="ctr"/>
            <a:r>
              <a:rPr lang="id-ID" sz="1500" b="1" dirty="0"/>
              <a:t>JANGKA MENENGAH</a:t>
            </a:r>
          </a:p>
        </p:txBody>
      </p:sp>
      <p:sp>
        <p:nvSpPr>
          <p:cNvPr id="22" name="Rectangle 21"/>
          <p:cNvSpPr/>
          <p:nvPr/>
        </p:nvSpPr>
        <p:spPr>
          <a:xfrm>
            <a:off x="8715064" y="5871691"/>
            <a:ext cx="2154443" cy="353939"/>
          </a:xfrm>
          <a:prstGeom prst="rect">
            <a:avLst/>
          </a:prstGeom>
        </p:spPr>
        <p:txBody>
          <a:bodyPr wrap="square" lIns="121917" tIns="60958" rIns="121917" bIns="60958">
            <a:spAutoFit/>
          </a:bodyPr>
          <a:lstStyle/>
          <a:p>
            <a:pPr algn="ctr"/>
            <a:r>
              <a:rPr lang="id-ID" sz="1500" b="1" dirty="0"/>
              <a:t>JANGKA PANJANG</a:t>
            </a:r>
          </a:p>
        </p:txBody>
      </p:sp>
      <p:sp>
        <p:nvSpPr>
          <p:cNvPr id="24" name="Rectangle 23"/>
          <p:cNvSpPr/>
          <p:nvPr/>
        </p:nvSpPr>
        <p:spPr>
          <a:xfrm>
            <a:off x="7472571" y="3127084"/>
            <a:ext cx="2276056" cy="615553"/>
          </a:xfrm>
          <a:prstGeom prst="rect">
            <a:avLst/>
          </a:prstGeom>
        </p:spPr>
        <p:txBody>
          <a:bodyPr wrap="square" lIns="121917" tIns="60958" rIns="121917" bIns="60958">
            <a:spAutoFit/>
          </a:bodyPr>
          <a:lstStyle/>
          <a:p>
            <a:pPr algn="ctr"/>
            <a:r>
              <a:rPr lang="id-ID" sz="1600" b="1" dirty="0">
                <a:solidFill>
                  <a:srgbClr val="FFFF00"/>
                </a:solidFill>
              </a:rPr>
              <a:t>PENGGUNAAN </a:t>
            </a:r>
          </a:p>
          <a:p>
            <a:pPr algn="ctr"/>
            <a:r>
              <a:rPr lang="id-ID" sz="1600" b="1" dirty="0">
                <a:solidFill>
                  <a:srgbClr val="FFFF00"/>
                </a:solidFill>
              </a:rPr>
              <a:t>ANGGARAN DAERAH</a:t>
            </a:r>
          </a:p>
        </p:txBody>
      </p:sp>
      <p:pic>
        <p:nvPicPr>
          <p:cNvPr id="25" name="Picture 2" descr="Hasil gambar untuk BOX 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114785" y="1373018"/>
            <a:ext cx="3835197"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Rectangle 25"/>
          <p:cNvSpPr/>
          <p:nvPr/>
        </p:nvSpPr>
        <p:spPr>
          <a:xfrm>
            <a:off x="4287610" y="1571633"/>
            <a:ext cx="3384911" cy="615553"/>
          </a:xfrm>
          <a:prstGeom prst="rect">
            <a:avLst/>
          </a:prstGeom>
        </p:spPr>
        <p:txBody>
          <a:bodyPr wrap="square" lIns="121917" tIns="60958" rIns="121917" bIns="60958">
            <a:spAutoFit/>
          </a:bodyPr>
          <a:lstStyle/>
          <a:p>
            <a:pPr algn="ctr"/>
            <a:r>
              <a:rPr lang="id-ID" sz="1600" b="1" dirty="0">
                <a:solidFill>
                  <a:srgbClr val="FFFF00"/>
                </a:solidFill>
              </a:rPr>
              <a:t>ASSESMENT FAKTOR-FAKTOR</a:t>
            </a:r>
          </a:p>
          <a:p>
            <a:pPr algn="ctr"/>
            <a:r>
              <a:rPr lang="id-ID" sz="1600" b="1" dirty="0">
                <a:solidFill>
                  <a:srgbClr val="FFFF00"/>
                </a:solidFill>
              </a:rPr>
              <a:t>PENYUMBANG INFLASI</a:t>
            </a:r>
          </a:p>
        </p:txBody>
      </p:sp>
      <p:pic>
        <p:nvPicPr>
          <p:cNvPr id="27" name="Picture 2" descr="Hasil gambar untuk arrow PNG"/>
          <p:cNvPicPr>
            <a:picLocks noChangeAspect="1" noChangeArrowheads="1"/>
          </p:cNvPicPr>
          <p:nvPr/>
        </p:nvPicPr>
        <p:blipFill>
          <a:blip r:embed="rId8" cstate="print">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rot="5400000" flipH="1" flipV="1">
            <a:off x="8280861" y="4310254"/>
            <a:ext cx="659478" cy="861011"/>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 descr="Hasil gambar untuk arrow PNG"/>
          <p:cNvPicPr>
            <a:picLocks noChangeAspect="1" noChangeArrowheads="1"/>
          </p:cNvPicPr>
          <p:nvPr/>
        </p:nvPicPr>
        <p:blipFill>
          <a:blip r:embed="rId9" cstate="print">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rot="7826815" flipH="1" flipV="1">
            <a:off x="3517798" y="2085978"/>
            <a:ext cx="984702" cy="984703"/>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2" descr="Hasil gambar untuk arrow PNG"/>
          <p:cNvPicPr>
            <a:picLocks noChangeAspect="1" noChangeArrowheads="1"/>
          </p:cNvPicPr>
          <p:nvPr/>
        </p:nvPicPr>
        <p:blipFill>
          <a:blip r:embed="rId9" cstate="print">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rot="13773185" flipV="1">
            <a:off x="7470187" y="2091687"/>
            <a:ext cx="984702" cy="984703"/>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 descr="Hasil gambar untuk arrow PNG"/>
          <p:cNvPicPr>
            <a:picLocks noChangeAspect="1" noChangeArrowheads="1"/>
          </p:cNvPicPr>
          <p:nvPr/>
        </p:nvPicPr>
        <p:blipFill>
          <a:blip r:embed="rId8" cstate="print">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rot="5400000" flipH="1" flipV="1">
            <a:off x="2726178" y="4311951"/>
            <a:ext cx="659478" cy="8610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2039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2000"/>
                                        <p:tgtEl>
                                          <p:spTgt spid="28"/>
                                        </p:tgtEl>
                                      </p:cBhvr>
                                    </p:animEffect>
                                  </p:childTnLst>
                                </p:cTn>
                              </p:par>
                              <p:par>
                                <p:cTn id="8" presetID="22" presetClass="entr" presetSubtype="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up)">
                                      <p:cBhvr>
                                        <p:cTn id="10" dur="2000"/>
                                        <p:tgtEl>
                                          <p:spTgt spid="29"/>
                                        </p:tgtEl>
                                      </p:cBhvr>
                                    </p:animEffect>
                                  </p:childTnLst>
                                </p:cTn>
                              </p:par>
                            </p:childTnLst>
                          </p:cTn>
                        </p:par>
                        <p:par>
                          <p:cTn id="11" fill="hold">
                            <p:stCondLst>
                              <p:cond delay="2000"/>
                            </p:stCondLst>
                            <p:childTnLst>
                              <p:par>
                                <p:cTn id="12" presetID="22" presetClass="entr" presetSubtype="1"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up)">
                                      <p:cBhvr>
                                        <p:cTn id="14" dur="2000"/>
                                        <p:tgtEl>
                                          <p:spTgt spid="27"/>
                                        </p:tgtEl>
                                      </p:cBhvr>
                                    </p:animEffect>
                                  </p:childTnLst>
                                </p:cTn>
                              </p:par>
                              <p:par>
                                <p:cTn id="15" presetID="22" presetClass="entr" presetSubtype="1"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10431" y="362075"/>
            <a:ext cx="10396015" cy="510909"/>
          </a:xfrm>
          <a:prstGeom prst="rect">
            <a:avLst/>
          </a:prstGeom>
          <a:noFill/>
        </p:spPr>
        <p:txBody>
          <a:bodyPr wrap="square" lIns="121917" tIns="60958" rIns="121917" bIns="60958">
            <a:spAutoFit/>
          </a:bodyPr>
          <a:lstStyle/>
          <a:p>
            <a:r>
              <a:rPr lang="id-ID" sz="2500" b="1" dirty="0">
                <a:effectLst/>
                <a:latin typeface="Agency FB" pitchFamily="34" charset="0"/>
              </a:rPr>
              <a:t>GAMBARAN PROGRAM UNGGULAN TPID TERBAIK, BERPRESTASI DAN INOVATIF TAHUN 2016</a:t>
            </a:r>
          </a:p>
        </p:txBody>
      </p:sp>
      <p:graphicFrame>
        <p:nvGraphicFramePr>
          <p:cNvPr id="3" name="Table 2"/>
          <p:cNvGraphicFramePr>
            <a:graphicFrameLocks noGrp="1"/>
          </p:cNvGraphicFramePr>
          <p:nvPr>
            <p:extLst>
              <p:ext uri="{D42A27DB-BD31-4B8C-83A1-F6EECF244321}">
                <p14:modId xmlns:p14="http://schemas.microsoft.com/office/powerpoint/2010/main" xmlns="" val="1768586153"/>
              </p:ext>
            </p:extLst>
          </p:nvPr>
        </p:nvGraphicFramePr>
        <p:xfrm>
          <a:off x="264076" y="944880"/>
          <a:ext cx="11717717" cy="5684520"/>
        </p:xfrm>
        <a:graphic>
          <a:graphicData uri="http://schemas.openxmlformats.org/drawingml/2006/table">
            <a:tbl>
              <a:tblPr firstRow="1" bandRow="1">
                <a:tableStyleId>{5C22544A-7EE6-4342-B048-85BDC9FD1C3A}</a:tableStyleId>
              </a:tblPr>
              <a:tblGrid>
                <a:gridCol w="321194"/>
                <a:gridCol w="158145"/>
                <a:gridCol w="1743636"/>
                <a:gridCol w="9494742"/>
              </a:tblGrid>
              <a:tr h="265253">
                <a:tc gridSpan="4">
                  <a:txBody>
                    <a:bodyPr/>
                    <a:lstStyle/>
                    <a:p>
                      <a:pPr algn="ctr"/>
                      <a:r>
                        <a:rPr lang="en-US" sz="1400" b="1" dirty="0" smtClean="0">
                          <a:solidFill>
                            <a:srgbClr val="FFFF00"/>
                          </a:solidFill>
                          <a:latin typeface="+mn-lt"/>
                        </a:rPr>
                        <a:t>TPID</a:t>
                      </a:r>
                      <a:r>
                        <a:rPr lang="en-US" sz="1400" b="1" baseline="0" dirty="0" smtClean="0">
                          <a:solidFill>
                            <a:srgbClr val="FFFF00"/>
                          </a:solidFill>
                          <a:latin typeface="+mn-lt"/>
                        </a:rPr>
                        <a:t> TERBAIK TINGKAT PROVINSI</a:t>
                      </a:r>
                      <a:endParaRPr lang="en-US" sz="1400" b="1" dirty="0">
                        <a:solidFill>
                          <a:srgbClr val="FFFF00"/>
                        </a:solidFill>
                        <a:latin typeface="+mn-lt"/>
                      </a:endParaRPr>
                    </a:p>
                  </a:txBody>
                  <a:tcPr marL="109728" marR="109728" marT="54864" marB="54864">
                    <a:solidFill>
                      <a:schemeClr val="tx2">
                        <a:lumMod val="75000"/>
                      </a:schemeClr>
                    </a:solidFill>
                  </a:tcPr>
                </a:tc>
                <a:tc hMerge="1">
                  <a:txBody>
                    <a:bodyPr/>
                    <a:lstStyle/>
                    <a:p>
                      <a:endParaRPr lang="id-ID"/>
                    </a:p>
                  </a:txBody>
                  <a:tcPr/>
                </a:tc>
                <a:tc hMerge="1">
                  <a:txBody>
                    <a:bodyPr/>
                    <a:lstStyle/>
                    <a:p>
                      <a:endParaRPr lang="en-US" sz="1000" dirty="0">
                        <a:latin typeface="Agency FB" pitchFamily="34" charset="0"/>
                      </a:endParaRPr>
                    </a:p>
                  </a:txBody>
                  <a:tcPr/>
                </a:tc>
                <a:tc hMerge="1">
                  <a:txBody>
                    <a:bodyPr/>
                    <a:lstStyle/>
                    <a:p>
                      <a:endParaRPr lang="id-ID"/>
                    </a:p>
                  </a:txBody>
                  <a:tcPr/>
                </a:tc>
              </a:tr>
              <a:tr h="177568">
                <a:tc>
                  <a:txBody>
                    <a:bodyPr/>
                    <a:lstStyle/>
                    <a:p>
                      <a:pPr algn="ctr"/>
                      <a:r>
                        <a:rPr lang="en-US" sz="1100" b="1" dirty="0" smtClean="0">
                          <a:latin typeface="+mn-lt"/>
                        </a:rPr>
                        <a:t>1</a:t>
                      </a:r>
                      <a:endParaRPr lang="en-US" sz="1100" b="1" dirty="0">
                        <a:latin typeface="+mn-lt"/>
                      </a:endParaRPr>
                    </a:p>
                  </a:txBody>
                  <a:tcPr marL="109728" marR="109728" marT="54864" marB="54864"/>
                </a:tc>
                <a:tc gridSpan="2">
                  <a:txBody>
                    <a:bodyPr/>
                    <a:lstStyle/>
                    <a:p>
                      <a:r>
                        <a:rPr lang="en-US" sz="1100" b="1" dirty="0" smtClean="0">
                          <a:latin typeface="+mn-lt"/>
                        </a:rPr>
                        <a:t>SUMATERA UTARA</a:t>
                      </a:r>
                      <a:endParaRPr lang="en-US" sz="1100" b="1" dirty="0">
                        <a:latin typeface="+mn-lt"/>
                      </a:endParaRPr>
                    </a:p>
                  </a:txBody>
                  <a:tcPr marL="109728" marR="109728" marT="54864" marB="54864"/>
                </a:tc>
                <a:tc hMerge="1">
                  <a:txBody>
                    <a:bodyPr/>
                    <a:lstStyle/>
                    <a:p>
                      <a:endParaRPr lang="en-US" sz="1000" b="1" dirty="0">
                        <a:latin typeface="+mn-lt"/>
                      </a:endParaRPr>
                    </a:p>
                  </a:txBody>
                  <a:tcPr/>
                </a:tc>
                <a:tc>
                  <a:txBody>
                    <a:bodyPr/>
                    <a:lstStyle/>
                    <a:p>
                      <a:r>
                        <a:rPr lang="en-US" sz="1100" b="1" dirty="0" smtClean="0">
                          <a:latin typeface="+mn-lt"/>
                        </a:rPr>
                        <a:t>KEPEMIMPINAN DLM KERJASAMA LINTAS INSTANSI UNTUK STABILISASI HARGA MELALUI PERBAIKAN TATA NIAGA CABE MERAH</a:t>
                      </a:r>
                      <a:endParaRPr lang="en-US" sz="1100" b="1" dirty="0">
                        <a:latin typeface="+mn-lt"/>
                      </a:endParaRPr>
                    </a:p>
                  </a:txBody>
                  <a:tcPr marL="109728" marR="109728" marT="54864" marB="54864"/>
                </a:tc>
              </a:tr>
              <a:tr h="251933">
                <a:tc>
                  <a:txBody>
                    <a:bodyPr/>
                    <a:lstStyle/>
                    <a:p>
                      <a:pPr algn="ctr"/>
                      <a:r>
                        <a:rPr lang="en-US" sz="1100" b="1" dirty="0" smtClean="0">
                          <a:latin typeface="+mn-lt"/>
                        </a:rPr>
                        <a:t>2</a:t>
                      </a:r>
                      <a:endParaRPr lang="en-US" sz="1100" b="1" dirty="0">
                        <a:latin typeface="+mn-lt"/>
                      </a:endParaRPr>
                    </a:p>
                  </a:txBody>
                  <a:tcPr marL="109728" marR="109728" marT="54864" marB="54864"/>
                </a:tc>
                <a:tc gridSpan="2">
                  <a:txBody>
                    <a:bodyPr/>
                    <a:lstStyle/>
                    <a:p>
                      <a:r>
                        <a:rPr lang="en-US" sz="1100" b="1" dirty="0" smtClean="0">
                          <a:latin typeface="+mn-lt"/>
                        </a:rPr>
                        <a:t>JAWA TENGAH</a:t>
                      </a:r>
                      <a:endParaRPr lang="en-US" sz="1100" b="1" dirty="0">
                        <a:latin typeface="+mn-lt"/>
                      </a:endParaRPr>
                    </a:p>
                  </a:txBody>
                  <a:tcPr marL="109728" marR="109728" marT="54864" marB="54864"/>
                </a:tc>
                <a:tc hMerge="1">
                  <a:txBody>
                    <a:bodyPr/>
                    <a:lstStyle/>
                    <a:p>
                      <a:endParaRPr lang="en-US" sz="1000" b="1"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rPr>
                        <a:t>PEMANFAATAN SISTEM INFORMASI UNTUK EARLY WARNING INDICATOR</a:t>
                      </a:r>
                      <a:r>
                        <a:rPr lang="en-US" sz="1100" b="1" baseline="0" dirty="0" smtClean="0">
                          <a:latin typeface="+mn-lt"/>
                        </a:rPr>
                        <a:t> </a:t>
                      </a:r>
                      <a:r>
                        <a:rPr lang="en-US" sz="1100" b="1" dirty="0" smtClean="0">
                          <a:latin typeface="+mn-lt"/>
                        </a:rPr>
                        <a:t>HARGA DAN KOORDINASI LINTAS SKPD SC</a:t>
                      </a:r>
                      <a:r>
                        <a:rPr lang="id-ID" sz="1100" b="1" dirty="0" smtClean="0">
                          <a:latin typeface="+mn-lt"/>
                        </a:rPr>
                        <a:t>R</a:t>
                      </a:r>
                      <a:r>
                        <a:rPr lang="en-US" sz="1100" b="1" dirty="0" smtClean="0">
                          <a:latin typeface="+mn-lt"/>
                        </a:rPr>
                        <a:t> VIRTUAL.</a:t>
                      </a:r>
                      <a:endParaRPr lang="en-US" sz="1100" b="1" dirty="0">
                        <a:latin typeface="+mn-lt"/>
                      </a:endParaRPr>
                    </a:p>
                  </a:txBody>
                  <a:tcPr marL="109728" marR="109728" marT="54864" marB="54864"/>
                </a:tc>
              </a:tr>
              <a:tr h="242579">
                <a:tc>
                  <a:txBody>
                    <a:bodyPr/>
                    <a:lstStyle/>
                    <a:p>
                      <a:pPr algn="ctr"/>
                      <a:r>
                        <a:rPr lang="en-US" sz="1100" b="1" dirty="0" smtClean="0">
                          <a:latin typeface="+mn-lt"/>
                        </a:rPr>
                        <a:t>3</a:t>
                      </a:r>
                      <a:endParaRPr lang="en-US" sz="1100" b="1" dirty="0">
                        <a:latin typeface="+mn-lt"/>
                      </a:endParaRPr>
                    </a:p>
                  </a:txBody>
                  <a:tcPr marL="109728" marR="109728" marT="54864" marB="54864"/>
                </a:tc>
                <a:tc gridSpan="2">
                  <a:txBody>
                    <a:bodyPr/>
                    <a:lstStyle/>
                    <a:p>
                      <a:r>
                        <a:rPr lang="en-US" sz="1100" b="1" dirty="0" smtClean="0">
                          <a:latin typeface="+mn-lt"/>
                        </a:rPr>
                        <a:t>BALI</a:t>
                      </a:r>
                      <a:endParaRPr lang="en-US" sz="1100" b="1" dirty="0">
                        <a:latin typeface="+mn-lt"/>
                      </a:endParaRPr>
                    </a:p>
                  </a:txBody>
                  <a:tcPr marL="109728" marR="109728" marT="54864" marB="54864"/>
                </a:tc>
                <a:tc hMerge="1">
                  <a:txBody>
                    <a:bodyPr/>
                    <a:lstStyle/>
                    <a:p>
                      <a:endParaRPr lang="en-US" sz="1000" b="1" dirty="0">
                        <a:latin typeface="+mn-lt"/>
                      </a:endParaRPr>
                    </a:p>
                  </a:txBody>
                  <a:tcPr/>
                </a:tc>
                <a:tc>
                  <a:txBody>
                    <a:bodyPr/>
                    <a:lstStyle/>
                    <a:p>
                      <a:r>
                        <a:rPr lang="en-US" sz="1100" b="1" dirty="0" smtClean="0">
                          <a:latin typeface="+mn-lt"/>
                        </a:rPr>
                        <a:t>PERCEPATAN PEMBANGUNAN INFRASTRUKTUR PEDESAAN UNTUK MENDUKUNG DISTRIBUSI PRODUK PERTANIAN MELALUI PROGRAM “GERBANG SADU”</a:t>
                      </a:r>
                      <a:endParaRPr lang="en-US" sz="1100" b="1" dirty="0">
                        <a:latin typeface="+mn-lt"/>
                      </a:endParaRPr>
                    </a:p>
                  </a:txBody>
                  <a:tcPr marL="109728" marR="109728" marT="54864" marB="54864"/>
                </a:tc>
              </a:tr>
              <a:tr h="216776">
                <a:tc gridSpan="4">
                  <a:txBody>
                    <a:bodyPr/>
                    <a:lstStyle/>
                    <a:p>
                      <a:pPr algn="ctr"/>
                      <a:r>
                        <a:rPr lang="en-US" sz="1200" b="1" dirty="0" smtClean="0">
                          <a:solidFill>
                            <a:srgbClr val="FFFF00"/>
                          </a:solidFill>
                          <a:latin typeface="+mn-lt"/>
                        </a:rPr>
                        <a:t>TPID TERBAIK</a:t>
                      </a:r>
                      <a:r>
                        <a:rPr lang="en-US" sz="1200" b="1" baseline="0" dirty="0" smtClean="0">
                          <a:solidFill>
                            <a:srgbClr val="FFFF00"/>
                          </a:solidFill>
                          <a:latin typeface="+mn-lt"/>
                        </a:rPr>
                        <a:t> TINGKAT KAB/KOTA</a:t>
                      </a:r>
                      <a:endParaRPr lang="en-US" sz="1200" b="1" dirty="0">
                        <a:solidFill>
                          <a:srgbClr val="FFFF00"/>
                        </a:solidFill>
                        <a:latin typeface="+mn-lt"/>
                      </a:endParaRPr>
                    </a:p>
                  </a:txBody>
                  <a:tcPr marL="109728" marR="109728" marT="54864" marB="54864">
                    <a:solidFill>
                      <a:schemeClr val="tx2">
                        <a:lumMod val="75000"/>
                      </a:schemeClr>
                    </a:solidFill>
                  </a:tcPr>
                </a:tc>
                <a:tc hMerge="1">
                  <a:txBody>
                    <a:bodyPr/>
                    <a:lstStyle/>
                    <a:p>
                      <a:endParaRPr lang="id-ID"/>
                    </a:p>
                  </a:txBody>
                  <a:tcPr/>
                </a:tc>
                <a:tc hMerge="1">
                  <a:txBody>
                    <a:bodyPr/>
                    <a:lstStyle/>
                    <a:p>
                      <a:endParaRPr lang="en-US"/>
                    </a:p>
                  </a:txBody>
                  <a:tcPr/>
                </a:tc>
                <a:tc hMerge="1">
                  <a:txBody>
                    <a:bodyPr/>
                    <a:lstStyle/>
                    <a:p>
                      <a:endParaRPr lang="id-ID"/>
                    </a:p>
                  </a:txBody>
                  <a:tcPr/>
                </a:tc>
              </a:tr>
              <a:tr h="310896">
                <a:tc>
                  <a:txBody>
                    <a:bodyPr/>
                    <a:lstStyle/>
                    <a:p>
                      <a:pPr marL="0" algn="l" defTabSz="914400" rtl="0" eaLnBrk="1" latinLnBrk="0" hangingPunct="1"/>
                      <a:r>
                        <a:rPr lang="en-US" sz="1100" b="1" kern="1200" dirty="0" smtClean="0">
                          <a:solidFill>
                            <a:schemeClr val="dk1"/>
                          </a:solidFill>
                          <a:latin typeface="+mn-lt"/>
                          <a:ea typeface="+mn-ea"/>
                          <a:cs typeface="+mn-cs"/>
                        </a:rPr>
                        <a:t>1</a:t>
                      </a:r>
                      <a:endParaRPr lang="en-US" sz="1100" b="1" kern="1200" dirty="0">
                        <a:solidFill>
                          <a:schemeClr val="dk1"/>
                        </a:solidFill>
                        <a:latin typeface="+mn-lt"/>
                        <a:ea typeface="+mn-ea"/>
                        <a:cs typeface="+mn-cs"/>
                      </a:endParaRPr>
                    </a:p>
                  </a:txBody>
                  <a:tcPr marL="109728" marR="109728" marT="54864" marB="54864"/>
                </a:tc>
                <a:tc gridSpan="2">
                  <a:txBody>
                    <a:bodyPr/>
                    <a:lstStyle/>
                    <a:p>
                      <a:pPr marL="0" algn="l" defTabSz="914400" rtl="0" eaLnBrk="1" latinLnBrk="0" hangingPunct="1"/>
                      <a:r>
                        <a:rPr lang="en-US" sz="1100" b="1" kern="1200" dirty="0" smtClean="0">
                          <a:solidFill>
                            <a:schemeClr val="dk1"/>
                          </a:solidFill>
                          <a:latin typeface="+mn-lt"/>
                          <a:ea typeface="+mn-ea"/>
                          <a:cs typeface="+mn-cs"/>
                        </a:rPr>
                        <a:t>KOTA PADANG</a:t>
                      </a:r>
                      <a:endParaRPr lang="en-US" sz="1100" b="1" kern="1200" dirty="0">
                        <a:solidFill>
                          <a:schemeClr val="dk1"/>
                        </a:solidFill>
                        <a:latin typeface="+mn-lt"/>
                        <a:ea typeface="+mn-ea"/>
                        <a:cs typeface="+mn-cs"/>
                      </a:endParaRPr>
                    </a:p>
                  </a:txBody>
                  <a:tcPr marL="109728" marR="109728" marT="54864" marB="54864"/>
                </a:tc>
                <a:tc hMerge="1">
                  <a:txBody>
                    <a:bodyPr/>
                    <a:lstStyle/>
                    <a:p>
                      <a:pPr marL="0" algn="l" defTabSz="914400" rtl="0" eaLnBrk="1" latinLnBrk="0" hangingPunct="1"/>
                      <a:endParaRPr lang="en-US" sz="900" b="1" kern="1200" dirty="0">
                        <a:solidFill>
                          <a:schemeClr val="dk1"/>
                        </a:solidFill>
                        <a:latin typeface="+mn-lt"/>
                        <a:ea typeface="+mn-ea"/>
                        <a:cs typeface="+mn-cs"/>
                      </a:endParaRPr>
                    </a:p>
                  </a:txBody>
                  <a:tcPr/>
                </a:tc>
                <a:tc>
                  <a:txBody>
                    <a:bodyPr/>
                    <a:lstStyle/>
                    <a:p>
                      <a:pPr marL="0" algn="l" defTabSz="914400" rtl="0" eaLnBrk="1" latinLnBrk="0" hangingPunct="1"/>
                      <a:r>
                        <a:rPr lang="sv-SE" sz="1100" b="1" kern="1200" dirty="0" smtClean="0">
                          <a:solidFill>
                            <a:schemeClr val="dk1"/>
                          </a:solidFill>
                          <a:latin typeface="+mn-lt"/>
                          <a:ea typeface="+mn-ea"/>
                          <a:cs typeface="+mn-cs"/>
                        </a:rPr>
                        <a:t>PENGUATAN KERJASAMA ANTAR DAERAH UNTUK MEMENUHI KONSUMSI </a:t>
                      </a:r>
                      <a:r>
                        <a:rPr lang="id-ID" sz="1100" b="1" kern="1200" dirty="0" smtClean="0">
                          <a:solidFill>
                            <a:schemeClr val="dk1"/>
                          </a:solidFill>
                          <a:latin typeface="+mn-lt"/>
                          <a:ea typeface="+mn-ea"/>
                          <a:cs typeface="+mn-cs"/>
                        </a:rPr>
                        <a:t>&amp; </a:t>
                      </a:r>
                      <a:r>
                        <a:rPr lang="sv-SE" sz="1100" b="1" kern="1200" dirty="0" smtClean="0">
                          <a:solidFill>
                            <a:schemeClr val="dk1"/>
                          </a:solidFill>
                          <a:latin typeface="+mn-lt"/>
                          <a:ea typeface="+mn-ea"/>
                          <a:cs typeface="+mn-cs"/>
                        </a:rPr>
                        <a:t>PENANAMAN CABE SKALA RUMAH TANGGA</a:t>
                      </a:r>
                      <a:endParaRPr lang="en-US" sz="1100" b="1" kern="1200" dirty="0">
                        <a:solidFill>
                          <a:schemeClr val="dk1"/>
                        </a:solidFill>
                        <a:latin typeface="+mn-lt"/>
                        <a:ea typeface="+mn-ea"/>
                        <a:cs typeface="+mn-cs"/>
                      </a:endParaRPr>
                    </a:p>
                  </a:txBody>
                  <a:tcPr marL="109728" marR="109728" marT="54864" marB="54864"/>
                </a:tc>
              </a:tr>
              <a:tr h="181514">
                <a:tc>
                  <a:txBody>
                    <a:bodyPr/>
                    <a:lstStyle/>
                    <a:p>
                      <a:pPr marL="0" algn="l" defTabSz="914400" rtl="0" eaLnBrk="1" latinLnBrk="0" hangingPunct="1"/>
                      <a:r>
                        <a:rPr lang="en-US" sz="1100" b="1" kern="1200" dirty="0" smtClean="0">
                          <a:solidFill>
                            <a:schemeClr val="dk1"/>
                          </a:solidFill>
                          <a:latin typeface="+mn-lt"/>
                          <a:ea typeface="+mn-ea"/>
                          <a:cs typeface="+mn-cs"/>
                        </a:rPr>
                        <a:t>2</a:t>
                      </a:r>
                      <a:endParaRPr lang="en-US" sz="1100" b="1" kern="1200" dirty="0">
                        <a:solidFill>
                          <a:schemeClr val="dk1"/>
                        </a:solidFill>
                        <a:latin typeface="+mn-lt"/>
                        <a:ea typeface="+mn-ea"/>
                        <a:cs typeface="+mn-cs"/>
                      </a:endParaRPr>
                    </a:p>
                  </a:txBody>
                  <a:tcPr marL="109728" marR="109728" marT="54864" marB="54864"/>
                </a:tc>
                <a:tc gridSpan="2">
                  <a:txBody>
                    <a:bodyPr/>
                    <a:lstStyle/>
                    <a:p>
                      <a:pPr marL="0" algn="l" defTabSz="914400" rtl="0" eaLnBrk="1" latinLnBrk="0" hangingPunct="1"/>
                      <a:r>
                        <a:rPr lang="en-US" sz="1100" b="1" kern="1200" dirty="0" smtClean="0">
                          <a:solidFill>
                            <a:schemeClr val="dk1"/>
                          </a:solidFill>
                          <a:latin typeface="+mn-lt"/>
                          <a:ea typeface="+mn-ea"/>
                          <a:cs typeface="+mn-cs"/>
                        </a:rPr>
                        <a:t>KAB. JEMBER</a:t>
                      </a:r>
                      <a:endParaRPr lang="en-US" sz="1100" b="1" kern="1200" dirty="0">
                        <a:solidFill>
                          <a:schemeClr val="dk1"/>
                        </a:solidFill>
                        <a:latin typeface="+mn-lt"/>
                        <a:ea typeface="+mn-ea"/>
                        <a:cs typeface="+mn-cs"/>
                      </a:endParaRPr>
                    </a:p>
                  </a:txBody>
                  <a:tcPr marL="109728" marR="109728" marT="54864" marB="54864"/>
                </a:tc>
                <a:tc hMerge="1">
                  <a:txBody>
                    <a:bodyPr/>
                    <a:lstStyle/>
                    <a:p>
                      <a:pPr marL="0" algn="l" defTabSz="914400" rtl="0" eaLnBrk="1" latinLnBrk="0" hangingPunct="1"/>
                      <a:endParaRPr lang="en-US" sz="900" b="1" kern="1200" dirty="0">
                        <a:solidFill>
                          <a:schemeClr val="dk1"/>
                        </a:solidFill>
                        <a:latin typeface="+mn-lt"/>
                        <a:ea typeface="+mn-ea"/>
                        <a:cs typeface="+mn-cs"/>
                      </a:endParaRPr>
                    </a:p>
                  </a:txBody>
                  <a:tcPr/>
                </a:tc>
                <a:tc>
                  <a:txBody>
                    <a:bodyPr/>
                    <a:lstStyle/>
                    <a:p>
                      <a:pPr marL="0" algn="l" defTabSz="914400" rtl="0" eaLnBrk="1" latinLnBrk="0" hangingPunct="1"/>
                      <a:r>
                        <a:rPr lang="en-US" sz="1100" b="1" kern="1200" dirty="0" smtClean="0">
                          <a:solidFill>
                            <a:schemeClr val="dk1"/>
                          </a:solidFill>
                          <a:latin typeface="+mn-lt"/>
                          <a:ea typeface="+mn-ea"/>
                          <a:cs typeface="+mn-cs"/>
                        </a:rPr>
                        <a:t>PENGUATAN KERJASAMA ANTAR DAERAH UNTUK PENGATURAN POLA TANAM CABE</a:t>
                      </a:r>
                      <a:endParaRPr lang="en-US" sz="1100" b="1" kern="1200" dirty="0">
                        <a:solidFill>
                          <a:schemeClr val="dk1"/>
                        </a:solidFill>
                        <a:latin typeface="+mn-lt"/>
                        <a:ea typeface="+mn-ea"/>
                        <a:cs typeface="+mn-cs"/>
                      </a:endParaRPr>
                    </a:p>
                  </a:txBody>
                  <a:tcPr marL="109728" marR="109728" marT="54864" marB="54864"/>
                </a:tc>
              </a:tr>
              <a:tr h="292608">
                <a:tc>
                  <a:txBody>
                    <a:bodyPr/>
                    <a:lstStyle/>
                    <a:p>
                      <a:pPr marL="0" algn="l" defTabSz="914400" rtl="0" eaLnBrk="1" latinLnBrk="0" hangingPunct="1"/>
                      <a:r>
                        <a:rPr lang="en-US" sz="1100" b="1" kern="1200" dirty="0" smtClean="0">
                          <a:solidFill>
                            <a:schemeClr val="dk1"/>
                          </a:solidFill>
                          <a:latin typeface="+mn-lt"/>
                          <a:ea typeface="+mn-ea"/>
                          <a:cs typeface="+mn-cs"/>
                        </a:rPr>
                        <a:t>3</a:t>
                      </a:r>
                      <a:endParaRPr lang="en-US" sz="1100" b="1" kern="1200" dirty="0">
                        <a:solidFill>
                          <a:schemeClr val="dk1"/>
                        </a:solidFill>
                        <a:latin typeface="+mn-lt"/>
                        <a:ea typeface="+mn-ea"/>
                        <a:cs typeface="+mn-cs"/>
                      </a:endParaRPr>
                    </a:p>
                  </a:txBody>
                  <a:tcPr marL="109728" marR="109728" marT="54864" marB="54864"/>
                </a:tc>
                <a:tc gridSpan="2">
                  <a:txBody>
                    <a:bodyPr/>
                    <a:lstStyle/>
                    <a:p>
                      <a:pPr marL="0" algn="l" defTabSz="914400" rtl="0" eaLnBrk="1" latinLnBrk="0" hangingPunct="1"/>
                      <a:r>
                        <a:rPr lang="en-US" sz="1100" b="1" kern="1200" dirty="0" smtClean="0">
                          <a:solidFill>
                            <a:schemeClr val="dk1"/>
                          </a:solidFill>
                          <a:latin typeface="+mn-lt"/>
                          <a:ea typeface="+mn-ea"/>
                          <a:cs typeface="+mn-cs"/>
                        </a:rPr>
                        <a:t>KOTA SAMARINDA</a:t>
                      </a:r>
                      <a:endParaRPr lang="en-US" sz="1100" b="1" kern="1200" dirty="0">
                        <a:solidFill>
                          <a:schemeClr val="dk1"/>
                        </a:solidFill>
                        <a:latin typeface="+mn-lt"/>
                        <a:ea typeface="+mn-ea"/>
                        <a:cs typeface="+mn-cs"/>
                      </a:endParaRPr>
                    </a:p>
                  </a:txBody>
                  <a:tcPr marL="109728" marR="109728" marT="54864" marB="54864"/>
                </a:tc>
                <a:tc hMerge="1">
                  <a:txBody>
                    <a:bodyPr/>
                    <a:lstStyle/>
                    <a:p>
                      <a:pPr marL="0" algn="l" defTabSz="914400" rtl="0" eaLnBrk="1" latinLnBrk="0" hangingPunct="1"/>
                      <a:endParaRPr lang="en-US" sz="900" b="1" kern="1200" dirty="0">
                        <a:solidFill>
                          <a:schemeClr val="dk1"/>
                        </a:solidFill>
                        <a:latin typeface="+mn-lt"/>
                        <a:ea typeface="+mn-ea"/>
                        <a:cs typeface="+mn-cs"/>
                      </a:endParaRPr>
                    </a:p>
                  </a:txBody>
                  <a:tcPr/>
                </a:tc>
                <a:tc>
                  <a:txBody>
                    <a:bodyPr/>
                    <a:lstStyle/>
                    <a:p>
                      <a:pPr marL="0" algn="l" defTabSz="914400" rtl="0" eaLnBrk="1" latinLnBrk="0" hangingPunct="1"/>
                      <a:r>
                        <a:rPr lang="en-US" sz="1100" b="1" kern="1200" dirty="0" smtClean="0">
                          <a:solidFill>
                            <a:schemeClr val="dk1"/>
                          </a:solidFill>
                          <a:latin typeface="+mn-lt"/>
                          <a:ea typeface="+mn-ea"/>
                          <a:cs typeface="+mn-cs"/>
                        </a:rPr>
                        <a:t>PENINGKATAN PRODUKSI HORTIKULTURA MELALUI PENGEMBANGAN KAWASAN PRODUKSI ANEKA CABE.</a:t>
                      </a:r>
                      <a:endParaRPr lang="en-US" sz="1100" b="1" kern="1200" dirty="0">
                        <a:solidFill>
                          <a:schemeClr val="dk1"/>
                        </a:solidFill>
                        <a:latin typeface="+mn-lt"/>
                        <a:ea typeface="+mn-ea"/>
                        <a:cs typeface="+mn-cs"/>
                      </a:endParaRPr>
                    </a:p>
                  </a:txBody>
                  <a:tcPr marL="109728" marR="109728" marT="54864" marB="54864"/>
                </a:tc>
              </a:tr>
              <a:tr h="202261">
                <a:tc gridSpan="4">
                  <a:txBody>
                    <a:bodyPr/>
                    <a:lstStyle/>
                    <a:p>
                      <a:pPr marL="0" algn="ctr" defTabSz="914400" rtl="0" eaLnBrk="1" latinLnBrk="0" hangingPunct="1"/>
                      <a:r>
                        <a:rPr lang="en-US" sz="1200" b="1" kern="1200" dirty="0" smtClean="0">
                          <a:solidFill>
                            <a:srgbClr val="FFFF00"/>
                          </a:solidFill>
                          <a:latin typeface="+mn-lt"/>
                          <a:ea typeface="+mn-ea"/>
                          <a:cs typeface="+mn-cs"/>
                        </a:rPr>
                        <a:t>TPID</a:t>
                      </a:r>
                      <a:r>
                        <a:rPr lang="en-US" sz="1200" b="1" kern="1200" baseline="0" dirty="0" smtClean="0">
                          <a:solidFill>
                            <a:srgbClr val="FFFF00"/>
                          </a:solidFill>
                          <a:latin typeface="+mn-lt"/>
                          <a:ea typeface="+mn-ea"/>
                          <a:cs typeface="+mn-cs"/>
                        </a:rPr>
                        <a:t> BERPRESTASI</a:t>
                      </a:r>
                      <a:endParaRPr lang="en-US" sz="1200" b="1" kern="1200" dirty="0">
                        <a:solidFill>
                          <a:srgbClr val="FFFF00"/>
                        </a:solidFill>
                        <a:latin typeface="+mn-lt"/>
                        <a:ea typeface="+mn-ea"/>
                        <a:cs typeface="+mn-cs"/>
                      </a:endParaRPr>
                    </a:p>
                  </a:txBody>
                  <a:tcPr marL="109728" marR="109728" marT="54864" marB="54864">
                    <a:solidFill>
                      <a:schemeClr val="tx2">
                        <a:lumMod val="75000"/>
                      </a:schemeClr>
                    </a:solidFill>
                  </a:tcPr>
                </a:tc>
                <a:tc hMerge="1">
                  <a:txBody>
                    <a:bodyPr/>
                    <a:lstStyle/>
                    <a:p>
                      <a:endParaRPr lang="id-ID"/>
                    </a:p>
                  </a:txBody>
                  <a:tcPr/>
                </a:tc>
                <a:tc hMerge="1">
                  <a:txBody>
                    <a:bodyPr/>
                    <a:lstStyle/>
                    <a:p>
                      <a:pPr marL="0" algn="l" defTabSz="914400" rtl="0" eaLnBrk="1" latinLnBrk="0" hangingPunct="1"/>
                      <a:endParaRPr lang="en-US" sz="1000" kern="1200" dirty="0">
                        <a:solidFill>
                          <a:schemeClr val="dk1"/>
                        </a:solidFill>
                        <a:latin typeface="Agency FB" pitchFamily="34" charset="0"/>
                        <a:ea typeface="+mn-ea"/>
                        <a:cs typeface="+mn-cs"/>
                      </a:endParaRPr>
                    </a:p>
                  </a:txBody>
                  <a:tcPr/>
                </a:tc>
                <a:tc hMerge="1">
                  <a:txBody>
                    <a:bodyPr/>
                    <a:lstStyle/>
                    <a:p>
                      <a:endParaRPr lang="id-ID"/>
                    </a:p>
                  </a:txBody>
                  <a:tcPr/>
                </a:tc>
              </a:tr>
              <a:tr h="292608">
                <a:tc>
                  <a:txBody>
                    <a:bodyPr/>
                    <a:lstStyle/>
                    <a:p>
                      <a:pPr marL="0" algn="l" defTabSz="914400" rtl="0" eaLnBrk="1" latinLnBrk="0" hangingPunct="1"/>
                      <a:r>
                        <a:rPr lang="en-US" sz="1100" b="1" kern="1200" dirty="0" smtClean="0">
                          <a:solidFill>
                            <a:schemeClr val="dk1"/>
                          </a:solidFill>
                          <a:latin typeface="+mn-lt"/>
                          <a:ea typeface="+mn-ea"/>
                          <a:cs typeface="+mn-cs"/>
                        </a:rPr>
                        <a:t>1</a:t>
                      </a:r>
                      <a:endParaRPr lang="en-US" sz="1100" b="1" kern="1200" dirty="0">
                        <a:solidFill>
                          <a:schemeClr val="dk1"/>
                        </a:solidFill>
                        <a:latin typeface="+mn-lt"/>
                        <a:ea typeface="+mn-ea"/>
                        <a:cs typeface="+mn-cs"/>
                      </a:endParaRPr>
                    </a:p>
                  </a:txBody>
                  <a:tcPr marL="109728" marR="109728" marT="54864" marB="54864"/>
                </a:tc>
                <a:tc gridSpan="2">
                  <a:txBody>
                    <a:bodyPr/>
                    <a:lstStyle/>
                    <a:p>
                      <a:pPr marL="0" algn="l" defTabSz="914400" rtl="0" eaLnBrk="1" latinLnBrk="0" hangingPunct="1"/>
                      <a:r>
                        <a:rPr lang="en-US" sz="1100" b="1" kern="1200" dirty="0" smtClean="0">
                          <a:solidFill>
                            <a:schemeClr val="dk1"/>
                          </a:solidFill>
                          <a:latin typeface="+mn-lt"/>
                          <a:ea typeface="+mn-ea"/>
                          <a:cs typeface="+mn-cs"/>
                        </a:rPr>
                        <a:t>KOTA TEBING TINGGI</a:t>
                      </a:r>
                      <a:endParaRPr lang="en-US" sz="1100" b="1" kern="1200" dirty="0">
                        <a:solidFill>
                          <a:schemeClr val="dk1"/>
                        </a:solidFill>
                        <a:latin typeface="+mn-lt"/>
                        <a:ea typeface="+mn-ea"/>
                        <a:cs typeface="+mn-cs"/>
                      </a:endParaRPr>
                    </a:p>
                  </a:txBody>
                  <a:tcPr marL="109728" marR="109728" marT="54864" marB="54864"/>
                </a:tc>
                <a:tc hMerge="1">
                  <a:txBody>
                    <a:bodyPr/>
                    <a:lstStyle/>
                    <a:p>
                      <a:pPr marL="0" algn="l" defTabSz="914400" rtl="0" eaLnBrk="1" latinLnBrk="0" hangingPunct="1"/>
                      <a:endParaRPr lang="en-US" sz="900" b="1" kern="1200" dirty="0">
                        <a:solidFill>
                          <a:schemeClr val="dk1"/>
                        </a:solidFill>
                        <a:latin typeface="+mn-lt"/>
                        <a:ea typeface="+mn-ea"/>
                        <a:cs typeface="+mn-cs"/>
                      </a:endParaRPr>
                    </a:p>
                  </a:txBody>
                  <a:tcPr/>
                </a:tc>
                <a:tc>
                  <a:txBody>
                    <a:bodyPr/>
                    <a:lstStyle/>
                    <a:p>
                      <a:pPr marL="0" algn="l" defTabSz="914400" rtl="0" eaLnBrk="1" latinLnBrk="0" hangingPunct="1"/>
                      <a:r>
                        <a:rPr lang="en-US" sz="1100" b="1" kern="1200" dirty="0" smtClean="0">
                          <a:solidFill>
                            <a:schemeClr val="dk1"/>
                          </a:solidFill>
                          <a:latin typeface="+mn-lt"/>
                          <a:ea typeface="+mn-ea"/>
                          <a:cs typeface="+mn-cs"/>
                        </a:rPr>
                        <a:t>PEMBERIAN IJIN KHUSUS BAGI ANGKUTAN PANGAN PADA SIANG HARI UNTUK MENDUKUNG STABILISASI HARGA</a:t>
                      </a:r>
                      <a:endParaRPr lang="en-US" sz="1100" b="1" kern="1200" dirty="0">
                        <a:solidFill>
                          <a:schemeClr val="dk1"/>
                        </a:solidFill>
                        <a:latin typeface="+mn-lt"/>
                        <a:ea typeface="+mn-ea"/>
                        <a:cs typeface="+mn-cs"/>
                      </a:endParaRPr>
                    </a:p>
                  </a:txBody>
                  <a:tcPr marL="109728" marR="109728" marT="54864" marB="54864"/>
                </a:tc>
              </a:tr>
              <a:tr h="256032">
                <a:tc>
                  <a:txBody>
                    <a:bodyPr/>
                    <a:lstStyle/>
                    <a:p>
                      <a:pPr marL="0" algn="l" defTabSz="914400" rtl="0" eaLnBrk="1" latinLnBrk="0" hangingPunct="1"/>
                      <a:r>
                        <a:rPr lang="en-US" sz="1100" b="1" kern="1200" dirty="0" smtClean="0">
                          <a:solidFill>
                            <a:schemeClr val="dk1"/>
                          </a:solidFill>
                          <a:latin typeface="+mn-lt"/>
                          <a:ea typeface="+mn-ea"/>
                          <a:cs typeface="+mn-cs"/>
                        </a:rPr>
                        <a:t>2</a:t>
                      </a:r>
                      <a:endParaRPr lang="en-US" sz="1100" b="1" kern="1200" dirty="0">
                        <a:solidFill>
                          <a:schemeClr val="dk1"/>
                        </a:solidFill>
                        <a:latin typeface="+mn-lt"/>
                        <a:ea typeface="+mn-ea"/>
                        <a:cs typeface="+mn-cs"/>
                      </a:endParaRPr>
                    </a:p>
                  </a:txBody>
                  <a:tcPr marL="109728" marR="109728" marT="54864" marB="54864"/>
                </a:tc>
                <a:tc gridSpan="2">
                  <a:txBody>
                    <a:bodyPr/>
                    <a:lstStyle/>
                    <a:p>
                      <a:pPr marL="0" algn="l" defTabSz="914400" rtl="0" eaLnBrk="1" latinLnBrk="0" hangingPunct="1"/>
                      <a:r>
                        <a:rPr lang="en-US" sz="1100" b="1" kern="1200" dirty="0" smtClean="0">
                          <a:solidFill>
                            <a:schemeClr val="dk1"/>
                          </a:solidFill>
                          <a:latin typeface="+mn-lt"/>
                          <a:ea typeface="+mn-ea"/>
                          <a:cs typeface="+mn-cs"/>
                        </a:rPr>
                        <a:t>KAB. LUMAJANG</a:t>
                      </a:r>
                      <a:endParaRPr lang="en-US" sz="1100" b="1" kern="1200" dirty="0">
                        <a:solidFill>
                          <a:schemeClr val="dk1"/>
                        </a:solidFill>
                        <a:latin typeface="+mn-lt"/>
                        <a:ea typeface="+mn-ea"/>
                        <a:cs typeface="+mn-cs"/>
                      </a:endParaRPr>
                    </a:p>
                  </a:txBody>
                  <a:tcPr marL="109728" marR="109728" marT="54864" marB="54864"/>
                </a:tc>
                <a:tc hMerge="1">
                  <a:txBody>
                    <a:bodyPr/>
                    <a:lstStyle/>
                    <a:p>
                      <a:pPr marL="0" algn="l" defTabSz="914400" rtl="0" eaLnBrk="1" latinLnBrk="0" hangingPunct="1"/>
                      <a:endParaRPr lang="en-US" sz="900" b="1" kern="1200" dirty="0">
                        <a:solidFill>
                          <a:schemeClr val="dk1"/>
                        </a:solidFill>
                        <a:latin typeface="+mn-lt"/>
                        <a:ea typeface="+mn-ea"/>
                        <a:cs typeface="+mn-cs"/>
                      </a:endParaRPr>
                    </a:p>
                  </a:txBody>
                  <a:tcPr/>
                </a:tc>
                <a:tc>
                  <a:txBody>
                    <a:bodyPr/>
                    <a:lstStyle/>
                    <a:p>
                      <a:pPr marL="0" algn="l" defTabSz="914400" rtl="0" eaLnBrk="1" latinLnBrk="0" hangingPunct="1"/>
                      <a:r>
                        <a:rPr lang="en-US" sz="1100" b="1" kern="1200" dirty="0" smtClean="0">
                          <a:solidFill>
                            <a:schemeClr val="dk1"/>
                          </a:solidFill>
                          <a:latin typeface="+mn-lt"/>
                          <a:ea typeface="+mn-ea"/>
                          <a:cs typeface="+mn-cs"/>
                        </a:rPr>
                        <a:t>GERAKAN AKSI PENGGUNAAN BIBIT UNGGUL BERSERTIFIKAT “SIGARPUN BULAT”, AKSI KEMBALI KE PANGAN LOKAL “SIGEMPAL”</a:t>
                      </a:r>
                      <a:endParaRPr lang="en-US" sz="1100" b="1" kern="1200" dirty="0">
                        <a:solidFill>
                          <a:schemeClr val="dk1"/>
                        </a:solidFill>
                        <a:latin typeface="+mn-lt"/>
                        <a:ea typeface="+mn-ea"/>
                        <a:cs typeface="+mn-cs"/>
                      </a:endParaRPr>
                    </a:p>
                  </a:txBody>
                  <a:tcPr marL="109728" marR="109728" marT="54864" marB="54864"/>
                </a:tc>
              </a:tr>
              <a:tr h="475488">
                <a:tc>
                  <a:txBody>
                    <a:bodyPr/>
                    <a:lstStyle/>
                    <a:p>
                      <a:pPr marL="0" algn="l" defTabSz="914400" rtl="0" eaLnBrk="1" latinLnBrk="0" hangingPunct="1"/>
                      <a:r>
                        <a:rPr lang="en-US" sz="1100" b="1" kern="1200" dirty="0" smtClean="0">
                          <a:solidFill>
                            <a:schemeClr val="dk1"/>
                          </a:solidFill>
                          <a:latin typeface="+mn-lt"/>
                          <a:ea typeface="+mn-ea"/>
                          <a:cs typeface="+mn-cs"/>
                        </a:rPr>
                        <a:t>3</a:t>
                      </a:r>
                      <a:endParaRPr lang="en-US" sz="1100" b="1" kern="1200" dirty="0">
                        <a:solidFill>
                          <a:schemeClr val="dk1"/>
                        </a:solidFill>
                        <a:latin typeface="+mn-lt"/>
                        <a:ea typeface="+mn-ea"/>
                        <a:cs typeface="+mn-cs"/>
                      </a:endParaRPr>
                    </a:p>
                  </a:txBody>
                  <a:tcPr marL="109728" marR="109728" marT="54864" marB="54864"/>
                </a:tc>
                <a:tc gridSpan="2">
                  <a:txBody>
                    <a:bodyPr/>
                    <a:lstStyle/>
                    <a:p>
                      <a:pPr marL="0" algn="l" defTabSz="914400" rtl="0" eaLnBrk="1" latinLnBrk="0" hangingPunct="1"/>
                      <a:r>
                        <a:rPr lang="en-US" sz="1100" b="1" kern="1200" dirty="0" smtClean="0">
                          <a:solidFill>
                            <a:schemeClr val="dk1"/>
                          </a:solidFill>
                          <a:latin typeface="+mn-lt"/>
                          <a:ea typeface="+mn-ea"/>
                          <a:cs typeface="+mn-cs"/>
                        </a:rPr>
                        <a:t>KAB. POLEWALI MANDAR</a:t>
                      </a:r>
                      <a:endParaRPr lang="en-US" sz="1100" b="1" kern="1200" dirty="0">
                        <a:solidFill>
                          <a:schemeClr val="dk1"/>
                        </a:solidFill>
                        <a:latin typeface="+mn-lt"/>
                        <a:ea typeface="+mn-ea"/>
                        <a:cs typeface="+mn-cs"/>
                      </a:endParaRPr>
                    </a:p>
                  </a:txBody>
                  <a:tcPr marL="109728" marR="109728" marT="54864" marB="54864"/>
                </a:tc>
                <a:tc hMerge="1">
                  <a:txBody>
                    <a:bodyPr/>
                    <a:lstStyle/>
                    <a:p>
                      <a:pPr marL="0" algn="l" defTabSz="914400" rtl="0" eaLnBrk="1" latinLnBrk="0" hangingPunct="1"/>
                      <a:endParaRPr lang="en-US" sz="900" b="1" kern="1200" dirty="0">
                        <a:solidFill>
                          <a:schemeClr val="dk1"/>
                        </a:solidFill>
                        <a:latin typeface="+mn-lt"/>
                        <a:ea typeface="+mn-ea"/>
                        <a:cs typeface="+mn-cs"/>
                      </a:endParaRPr>
                    </a:p>
                  </a:txBody>
                  <a:tcPr/>
                </a:tc>
                <a:tc>
                  <a:txBody>
                    <a:bodyPr/>
                    <a:lstStyle/>
                    <a:p>
                      <a:pPr marL="0" algn="l" defTabSz="914400" rtl="0" eaLnBrk="1" latinLnBrk="0" hangingPunct="1"/>
                      <a:r>
                        <a:rPr lang="sv-SE" sz="1100" b="1" kern="1200" dirty="0" smtClean="0">
                          <a:solidFill>
                            <a:schemeClr val="dk1"/>
                          </a:solidFill>
                          <a:latin typeface="+mn-lt"/>
                          <a:ea typeface="+mn-ea"/>
                          <a:cs typeface="+mn-cs"/>
                        </a:rPr>
                        <a:t>PENGEMBANGAN TANAMAN PEKARANGAN UNTUK HORTIKULTURA DAN PALAWIJA MELALUI GERAKAN “AYO SIPAMANDAQ” DAN KERJASAMA PENGEMBANGAN DATA INFLASI SECARA MANDIRI</a:t>
                      </a:r>
                      <a:endParaRPr lang="en-US" sz="1100" b="1" kern="1200" dirty="0">
                        <a:solidFill>
                          <a:schemeClr val="dk1"/>
                        </a:solidFill>
                        <a:latin typeface="+mn-lt"/>
                        <a:ea typeface="+mn-ea"/>
                        <a:cs typeface="+mn-cs"/>
                      </a:endParaRPr>
                    </a:p>
                  </a:txBody>
                  <a:tcPr marL="109728" marR="109728" marT="54864" marB="54864"/>
                </a:tc>
              </a:tr>
              <a:tr h="197326">
                <a:tc gridSpan="4">
                  <a:txBody>
                    <a:bodyPr/>
                    <a:lstStyle/>
                    <a:p>
                      <a:pPr marL="0" algn="ctr" defTabSz="914400" rtl="0" eaLnBrk="1" latinLnBrk="0" hangingPunct="1"/>
                      <a:r>
                        <a:rPr lang="en-US" sz="1200" b="1" kern="1200" dirty="0" smtClean="0">
                          <a:solidFill>
                            <a:srgbClr val="FFFF00"/>
                          </a:solidFill>
                          <a:latin typeface="+mn-lt"/>
                          <a:ea typeface="+mn-ea"/>
                          <a:cs typeface="+mn-cs"/>
                        </a:rPr>
                        <a:t>TPID INOVATIF</a:t>
                      </a:r>
                      <a:endParaRPr lang="en-US" sz="1200" b="1" kern="1200" dirty="0">
                        <a:solidFill>
                          <a:srgbClr val="FFFF00"/>
                        </a:solidFill>
                        <a:latin typeface="+mn-lt"/>
                        <a:ea typeface="+mn-ea"/>
                        <a:cs typeface="+mn-cs"/>
                      </a:endParaRPr>
                    </a:p>
                  </a:txBody>
                  <a:tcPr marL="109728" marR="109728" marT="54864" marB="54864">
                    <a:solidFill>
                      <a:schemeClr val="tx2">
                        <a:lumMod val="75000"/>
                      </a:schemeClr>
                    </a:solidFill>
                  </a:tcPr>
                </a:tc>
                <a:tc hMerge="1">
                  <a:txBody>
                    <a:bodyPr/>
                    <a:lstStyle/>
                    <a:p>
                      <a:endParaRPr lang="id-ID"/>
                    </a:p>
                  </a:txBody>
                  <a:tcPr/>
                </a:tc>
                <a:tc hMerge="1">
                  <a:txBody>
                    <a:bodyPr/>
                    <a:lstStyle/>
                    <a:p>
                      <a:pPr marL="0" algn="l" defTabSz="914400" rtl="0" eaLnBrk="1" latinLnBrk="0" hangingPunct="1"/>
                      <a:endParaRPr lang="en-US" sz="1000" kern="1200" dirty="0">
                        <a:solidFill>
                          <a:schemeClr val="dk1"/>
                        </a:solidFill>
                        <a:latin typeface="Agency FB" pitchFamily="34" charset="0"/>
                        <a:ea typeface="+mn-ea"/>
                        <a:cs typeface="+mn-cs"/>
                      </a:endParaRPr>
                    </a:p>
                  </a:txBody>
                  <a:tcPr/>
                </a:tc>
                <a:tc hMerge="1">
                  <a:txBody>
                    <a:bodyPr/>
                    <a:lstStyle/>
                    <a:p>
                      <a:endParaRPr lang="id-ID"/>
                    </a:p>
                  </a:txBody>
                  <a:tcPr/>
                </a:tc>
              </a:tr>
              <a:tr h="292608">
                <a:tc gridSpan="2">
                  <a:txBody>
                    <a:bodyPr/>
                    <a:lstStyle/>
                    <a:p>
                      <a:pPr marL="0" algn="l" defTabSz="914400" rtl="0" eaLnBrk="1" latinLnBrk="0" hangingPunct="1"/>
                      <a:r>
                        <a:rPr lang="en-US" sz="1100" b="1" kern="1200" dirty="0" smtClean="0">
                          <a:solidFill>
                            <a:schemeClr val="dk1"/>
                          </a:solidFill>
                          <a:latin typeface="+mn-lt"/>
                          <a:ea typeface="+mn-ea"/>
                          <a:cs typeface="+mn-cs"/>
                        </a:rPr>
                        <a:t>1</a:t>
                      </a:r>
                      <a:endParaRPr lang="en-US" sz="1100" b="1" kern="1200" dirty="0">
                        <a:solidFill>
                          <a:schemeClr val="dk1"/>
                        </a:solidFill>
                        <a:latin typeface="+mn-lt"/>
                        <a:ea typeface="+mn-ea"/>
                        <a:cs typeface="+mn-cs"/>
                      </a:endParaRPr>
                    </a:p>
                  </a:txBody>
                  <a:tcPr marL="109728" marR="109728" marT="54864" marB="54864"/>
                </a:tc>
                <a:tc hMerge="1">
                  <a:txBody>
                    <a:bodyPr/>
                    <a:lstStyle/>
                    <a:p>
                      <a:endParaRPr lang="id-ID"/>
                    </a:p>
                  </a:txBody>
                  <a:tcPr/>
                </a:tc>
                <a:tc>
                  <a:txBody>
                    <a:bodyPr/>
                    <a:lstStyle/>
                    <a:p>
                      <a:pPr marL="0" algn="l" defTabSz="914400" rtl="0" eaLnBrk="1" latinLnBrk="0" hangingPunct="1"/>
                      <a:r>
                        <a:rPr lang="en-US" sz="1100" b="1" kern="1200" dirty="0" smtClean="0">
                          <a:solidFill>
                            <a:schemeClr val="dk1"/>
                          </a:solidFill>
                          <a:latin typeface="+mn-lt"/>
                          <a:ea typeface="+mn-ea"/>
                          <a:cs typeface="+mn-cs"/>
                        </a:rPr>
                        <a:t>PROVINSI</a:t>
                      </a:r>
                      <a:r>
                        <a:rPr lang="en-US" sz="1100" b="1" kern="1200" baseline="0" dirty="0" smtClean="0">
                          <a:solidFill>
                            <a:schemeClr val="dk1"/>
                          </a:solidFill>
                          <a:latin typeface="+mn-lt"/>
                          <a:ea typeface="+mn-ea"/>
                          <a:cs typeface="+mn-cs"/>
                        </a:rPr>
                        <a:t> ACEH</a:t>
                      </a:r>
                      <a:endParaRPr lang="en-US" sz="1100" b="1" kern="1200" dirty="0">
                        <a:solidFill>
                          <a:schemeClr val="dk1"/>
                        </a:solidFill>
                        <a:latin typeface="+mn-lt"/>
                        <a:ea typeface="+mn-ea"/>
                        <a:cs typeface="+mn-cs"/>
                      </a:endParaRPr>
                    </a:p>
                  </a:txBody>
                  <a:tcPr marL="109728" marR="109728" marT="54864" marB="54864"/>
                </a:tc>
                <a:tc>
                  <a:txBody>
                    <a:bodyPr/>
                    <a:lstStyle/>
                    <a:p>
                      <a:pPr marL="0" algn="l" defTabSz="914400" rtl="0" eaLnBrk="1" latinLnBrk="0" hangingPunct="1"/>
                      <a:r>
                        <a:rPr lang="en-US" sz="1100" b="1" kern="1200" dirty="0" smtClean="0">
                          <a:solidFill>
                            <a:schemeClr val="dk1"/>
                          </a:solidFill>
                          <a:latin typeface="+mn-lt"/>
                          <a:ea typeface="+mn-ea"/>
                          <a:cs typeface="+mn-cs"/>
                        </a:rPr>
                        <a:t>OPTIMALISASI TEMPAT PELELANGAN IKAN DAN AKTIVASI COLD STORAGE</a:t>
                      </a:r>
                      <a:endParaRPr lang="en-US" sz="1100" b="1" kern="1200" dirty="0">
                        <a:solidFill>
                          <a:schemeClr val="dk1"/>
                        </a:solidFill>
                        <a:latin typeface="+mn-lt"/>
                        <a:ea typeface="+mn-ea"/>
                        <a:cs typeface="+mn-cs"/>
                      </a:endParaRPr>
                    </a:p>
                  </a:txBody>
                  <a:tcPr marL="109728" marR="109728" marT="54864" marB="54864"/>
                </a:tc>
              </a:tr>
              <a:tr h="0">
                <a:tc gridSpan="2">
                  <a:txBody>
                    <a:bodyPr/>
                    <a:lstStyle/>
                    <a:p>
                      <a:pPr marL="0" algn="l" defTabSz="914400" rtl="0" eaLnBrk="1" latinLnBrk="0" hangingPunct="1"/>
                      <a:r>
                        <a:rPr lang="en-US" sz="1100" b="1" kern="1200" dirty="0" smtClean="0">
                          <a:solidFill>
                            <a:schemeClr val="dk1"/>
                          </a:solidFill>
                          <a:latin typeface="+mn-lt"/>
                          <a:ea typeface="+mn-ea"/>
                          <a:cs typeface="+mn-cs"/>
                        </a:rPr>
                        <a:t>2</a:t>
                      </a:r>
                      <a:endParaRPr lang="en-US" sz="1100" b="1" kern="1200" dirty="0">
                        <a:solidFill>
                          <a:schemeClr val="dk1"/>
                        </a:solidFill>
                        <a:latin typeface="+mn-lt"/>
                        <a:ea typeface="+mn-ea"/>
                        <a:cs typeface="+mn-cs"/>
                      </a:endParaRPr>
                    </a:p>
                  </a:txBody>
                  <a:tcPr marL="109728" marR="109728" marT="54864" marB="54864"/>
                </a:tc>
                <a:tc hMerge="1">
                  <a:txBody>
                    <a:bodyPr/>
                    <a:lstStyle/>
                    <a:p>
                      <a:endParaRPr lang="id-ID"/>
                    </a:p>
                  </a:txBody>
                  <a:tcPr/>
                </a:tc>
                <a:tc>
                  <a:txBody>
                    <a:bodyPr/>
                    <a:lstStyle/>
                    <a:p>
                      <a:pPr marL="0" algn="l" defTabSz="914400" rtl="0" eaLnBrk="1" latinLnBrk="0" hangingPunct="1"/>
                      <a:r>
                        <a:rPr lang="en-US" sz="1100" b="1" kern="1200" dirty="0" smtClean="0">
                          <a:solidFill>
                            <a:schemeClr val="dk1"/>
                          </a:solidFill>
                          <a:latin typeface="+mn-lt"/>
                          <a:ea typeface="+mn-ea"/>
                          <a:cs typeface="+mn-cs"/>
                        </a:rPr>
                        <a:t>KOTA MEDAN</a:t>
                      </a:r>
                      <a:endParaRPr lang="en-US" sz="1100" b="1" kern="1200" dirty="0">
                        <a:solidFill>
                          <a:schemeClr val="dk1"/>
                        </a:solidFill>
                        <a:latin typeface="+mn-lt"/>
                        <a:ea typeface="+mn-ea"/>
                        <a:cs typeface="+mn-cs"/>
                      </a:endParaRPr>
                    </a:p>
                  </a:txBody>
                  <a:tcPr marL="109728" marR="109728" marT="54864" marB="54864"/>
                </a:tc>
                <a:tc>
                  <a:txBody>
                    <a:bodyPr/>
                    <a:lstStyle/>
                    <a:p>
                      <a:pPr marL="0" algn="l" defTabSz="914400" rtl="0" eaLnBrk="1" latinLnBrk="0" hangingPunct="1"/>
                      <a:r>
                        <a:rPr lang="en-US" sz="1100" b="1" kern="1200" dirty="0" smtClean="0">
                          <a:solidFill>
                            <a:schemeClr val="dk1"/>
                          </a:solidFill>
                          <a:latin typeface="+mn-lt"/>
                          <a:ea typeface="+mn-ea"/>
                          <a:cs typeface="+mn-cs"/>
                        </a:rPr>
                        <a:t>PENGUATAN</a:t>
                      </a:r>
                      <a:r>
                        <a:rPr lang="id-ID" sz="1100" b="1" kern="1200" dirty="0" smtClean="0">
                          <a:solidFill>
                            <a:schemeClr val="dk1"/>
                          </a:solidFill>
                          <a:latin typeface="+mn-lt"/>
                          <a:ea typeface="+mn-ea"/>
                          <a:cs typeface="+mn-cs"/>
                        </a:rPr>
                        <a:t> </a:t>
                      </a:r>
                      <a:r>
                        <a:rPr lang="en-US" sz="1100" b="1" kern="1200" dirty="0" smtClean="0">
                          <a:solidFill>
                            <a:schemeClr val="dk1"/>
                          </a:solidFill>
                          <a:latin typeface="+mn-lt"/>
                          <a:ea typeface="+mn-ea"/>
                          <a:cs typeface="+mn-cs"/>
                        </a:rPr>
                        <a:t>KETAHANAN PANGAN DAN PENINGKATAN SARANA PRASARANA PERDAGANGAN KOTA MEDAN</a:t>
                      </a:r>
                      <a:endParaRPr lang="en-US" sz="1100" b="1" kern="1200" dirty="0">
                        <a:solidFill>
                          <a:schemeClr val="dk1"/>
                        </a:solidFill>
                        <a:latin typeface="+mn-lt"/>
                        <a:ea typeface="+mn-ea"/>
                        <a:cs typeface="+mn-cs"/>
                      </a:endParaRPr>
                    </a:p>
                  </a:txBody>
                  <a:tcPr marL="109728" marR="109728" marT="54864" marB="54864"/>
                </a:tc>
              </a:tr>
              <a:tr h="292608">
                <a:tc gridSpan="2">
                  <a:txBody>
                    <a:bodyPr/>
                    <a:lstStyle/>
                    <a:p>
                      <a:pPr marL="0" algn="l" defTabSz="914400" rtl="0" eaLnBrk="1" latinLnBrk="0" hangingPunct="1"/>
                      <a:r>
                        <a:rPr lang="en-US" sz="1100" b="1" kern="1200" dirty="0" smtClean="0">
                          <a:solidFill>
                            <a:schemeClr val="dk1"/>
                          </a:solidFill>
                          <a:latin typeface="+mn-lt"/>
                          <a:ea typeface="+mn-ea"/>
                          <a:cs typeface="+mn-cs"/>
                        </a:rPr>
                        <a:t>3</a:t>
                      </a:r>
                      <a:endParaRPr lang="en-US" sz="1100" b="1" kern="1200" dirty="0">
                        <a:solidFill>
                          <a:schemeClr val="dk1"/>
                        </a:solidFill>
                        <a:latin typeface="+mn-lt"/>
                        <a:ea typeface="+mn-ea"/>
                        <a:cs typeface="+mn-cs"/>
                      </a:endParaRPr>
                    </a:p>
                  </a:txBody>
                  <a:tcPr marL="109728" marR="109728" marT="54864" marB="54864"/>
                </a:tc>
                <a:tc hMerge="1">
                  <a:txBody>
                    <a:bodyPr/>
                    <a:lstStyle/>
                    <a:p>
                      <a:endParaRPr lang="id-ID"/>
                    </a:p>
                  </a:txBody>
                  <a:tcPr/>
                </a:tc>
                <a:tc>
                  <a:txBody>
                    <a:bodyPr/>
                    <a:lstStyle/>
                    <a:p>
                      <a:pPr marL="0" algn="l" defTabSz="914400" rtl="0" eaLnBrk="1" latinLnBrk="0" hangingPunct="1"/>
                      <a:r>
                        <a:rPr lang="en-US" sz="1100" b="1" kern="1200" dirty="0" smtClean="0">
                          <a:solidFill>
                            <a:schemeClr val="dk1"/>
                          </a:solidFill>
                          <a:latin typeface="+mn-lt"/>
                          <a:ea typeface="+mn-ea"/>
                          <a:cs typeface="+mn-cs"/>
                        </a:rPr>
                        <a:t>PROVJAWA TIMUR</a:t>
                      </a:r>
                      <a:endParaRPr lang="en-US" sz="1100" b="1" kern="1200" dirty="0">
                        <a:solidFill>
                          <a:schemeClr val="dk1"/>
                        </a:solidFill>
                        <a:latin typeface="+mn-lt"/>
                        <a:ea typeface="+mn-ea"/>
                        <a:cs typeface="+mn-cs"/>
                      </a:endParaRPr>
                    </a:p>
                  </a:txBody>
                  <a:tcPr marL="109728" marR="109728" marT="54864" marB="54864"/>
                </a:tc>
                <a:tc>
                  <a:txBody>
                    <a:bodyPr/>
                    <a:lstStyle/>
                    <a:p>
                      <a:pPr marL="0" algn="l" defTabSz="914400" rtl="0" eaLnBrk="1" latinLnBrk="0" hangingPunct="1"/>
                      <a:r>
                        <a:rPr lang="en-US" sz="1100" b="1" kern="1200" dirty="0" smtClean="0">
                          <a:solidFill>
                            <a:schemeClr val="dk1"/>
                          </a:solidFill>
                          <a:latin typeface="+mn-lt"/>
                          <a:ea typeface="+mn-ea"/>
                          <a:cs typeface="+mn-cs"/>
                        </a:rPr>
                        <a:t>PROGRAM JATIM SIAGA EL NINO UNTUK PENINGKATAN PRODUKSI PANGAN STRATEGIS (JAGANI PARI)</a:t>
                      </a:r>
                      <a:endParaRPr lang="en-US" sz="1100" b="1" kern="1200" dirty="0">
                        <a:solidFill>
                          <a:schemeClr val="dk1"/>
                        </a:solidFill>
                        <a:latin typeface="+mn-lt"/>
                        <a:ea typeface="+mn-ea"/>
                        <a:cs typeface="+mn-cs"/>
                      </a:endParaRPr>
                    </a:p>
                  </a:txBody>
                  <a:tcPr marL="109728" marR="109728" marT="54864" marB="54864"/>
                </a:tc>
              </a:tr>
              <a:tr h="292608">
                <a:tc gridSpan="2">
                  <a:txBody>
                    <a:bodyPr/>
                    <a:lstStyle/>
                    <a:p>
                      <a:pPr marL="0" algn="l" defTabSz="914400" rtl="0" eaLnBrk="1" latinLnBrk="0" hangingPunct="1"/>
                      <a:r>
                        <a:rPr lang="en-US" sz="1100" b="1" kern="1200" dirty="0" smtClean="0">
                          <a:solidFill>
                            <a:schemeClr val="dk1"/>
                          </a:solidFill>
                          <a:latin typeface="+mn-lt"/>
                          <a:ea typeface="+mn-ea"/>
                          <a:cs typeface="+mn-cs"/>
                        </a:rPr>
                        <a:t>4</a:t>
                      </a:r>
                      <a:endParaRPr lang="en-US" sz="1100" b="1" kern="1200" dirty="0">
                        <a:solidFill>
                          <a:schemeClr val="dk1"/>
                        </a:solidFill>
                        <a:latin typeface="+mn-lt"/>
                        <a:ea typeface="+mn-ea"/>
                        <a:cs typeface="+mn-cs"/>
                      </a:endParaRPr>
                    </a:p>
                  </a:txBody>
                  <a:tcPr marL="109728" marR="109728" marT="54864" marB="54864"/>
                </a:tc>
                <a:tc hMerge="1">
                  <a:txBody>
                    <a:bodyPr/>
                    <a:lstStyle/>
                    <a:p>
                      <a:endParaRPr lang="id-ID"/>
                    </a:p>
                  </a:txBody>
                  <a:tcPr/>
                </a:tc>
                <a:tc>
                  <a:txBody>
                    <a:bodyPr/>
                    <a:lstStyle/>
                    <a:p>
                      <a:pPr marL="0" algn="l" defTabSz="914400" rtl="0" eaLnBrk="1" latinLnBrk="0" hangingPunct="1"/>
                      <a:r>
                        <a:rPr lang="en-US" sz="1100" b="1" kern="1200" dirty="0" smtClean="0">
                          <a:solidFill>
                            <a:schemeClr val="dk1"/>
                          </a:solidFill>
                          <a:latin typeface="+mn-lt"/>
                          <a:ea typeface="+mn-ea"/>
                          <a:cs typeface="+mn-cs"/>
                        </a:rPr>
                        <a:t>KOTA SURAKARTA</a:t>
                      </a:r>
                      <a:endParaRPr lang="en-US" sz="1100" b="1" kern="1200" dirty="0">
                        <a:solidFill>
                          <a:schemeClr val="dk1"/>
                        </a:solidFill>
                        <a:latin typeface="+mn-lt"/>
                        <a:ea typeface="+mn-ea"/>
                        <a:cs typeface="+mn-cs"/>
                      </a:endParaRPr>
                    </a:p>
                  </a:txBody>
                  <a:tcPr marL="109728" marR="109728" marT="54864" marB="54864"/>
                </a:tc>
                <a:tc>
                  <a:txBody>
                    <a:bodyPr/>
                    <a:lstStyle/>
                    <a:p>
                      <a:pPr marL="0" algn="l" defTabSz="914400" rtl="0" eaLnBrk="1" latinLnBrk="0" hangingPunct="1"/>
                      <a:r>
                        <a:rPr lang="it-IT" sz="1100" b="1" kern="1200" dirty="0" smtClean="0">
                          <a:solidFill>
                            <a:schemeClr val="dk1"/>
                          </a:solidFill>
                          <a:latin typeface="+mn-lt"/>
                          <a:ea typeface="+mn-ea"/>
                          <a:cs typeface="+mn-cs"/>
                        </a:rPr>
                        <a:t>SINERGI PROGRAM RASKINDA &amp; INTEGRASI PIHPS DALAM SOLO DESTINATION</a:t>
                      </a:r>
                      <a:endParaRPr lang="en-US" sz="1100" b="1" kern="1200" dirty="0">
                        <a:solidFill>
                          <a:schemeClr val="dk1"/>
                        </a:solidFill>
                        <a:latin typeface="+mn-lt"/>
                        <a:ea typeface="+mn-ea"/>
                        <a:cs typeface="+mn-cs"/>
                      </a:endParaRPr>
                    </a:p>
                  </a:txBody>
                  <a:tcPr marL="109728" marR="109728" marT="54864" marB="54864"/>
                </a:tc>
              </a:tr>
              <a:tr h="292608">
                <a:tc gridSpan="2">
                  <a:txBody>
                    <a:bodyPr/>
                    <a:lstStyle/>
                    <a:p>
                      <a:pPr marL="0" algn="l" defTabSz="914400" rtl="0" eaLnBrk="1" latinLnBrk="0" hangingPunct="1"/>
                      <a:r>
                        <a:rPr lang="en-US" sz="1100" b="1" kern="1200" dirty="0" smtClean="0">
                          <a:solidFill>
                            <a:schemeClr val="dk1"/>
                          </a:solidFill>
                          <a:latin typeface="+mn-lt"/>
                          <a:ea typeface="+mn-ea"/>
                          <a:cs typeface="+mn-cs"/>
                        </a:rPr>
                        <a:t>5</a:t>
                      </a:r>
                      <a:endParaRPr lang="en-US" sz="1100" b="1" kern="1200" dirty="0">
                        <a:solidFill>
                          <a:schemeClr val="dk1"/>
                        </a:solidFill>
                        <a:latin typeface="+mn-lt"/>
                        <a:ea typeface="+mn-ea"/>
                        <a:cs typeface="+mn-cs"/>
                      </a:endParaRPr>
                    </a:p>
                  </a:txBody>
                  <a:tcPr marL="109728" marR="109728" marT="54864" marB="54864"/>
                </a:tc>
                <a:tc hMerge="1">
                  <a:txBody>
                    <a:bodyPr/>
                    <a:lstStyle/>
                    <a:p>
                      <a:endParaRPr lang="id-ID"/>
                    </a:p>
                  </a:txBody>
                  <a:tcPr/>
                </a:tc>
                <a:tc>
                  <a:txBody>
                    <a:bodyPr/>
                    <a:lstStyle/>
                    <a:p>
                      <a:pPr marL="0" algn="l" defTabSz="914400" rtl="0" eaLnBrk="1" latinLnBrk="0" hangingPunct="1"/>
                      <a:r>
                        <a:rPr lang="en-US" sz="1100" b="1" kern="1200" dirty="0" smtClean="0">
                          <a:solidFill>
                            <a:schemeClr val="dk1"/>
                          </a:solidFill>
                          <a:latin typeface="+mn-lt"/>
                          <a:ea typeface="+mn-ea"/>
                          <a:cs typeface="+mn-cs"/>
                        </a:rPr>
                        <a:t>PROV. GORONTALO</a:t>
                      </a:r>
                      <a:endParaRPr lang="en-US" sz="1100" b="1" kern="1200" dirty="0">
                        <a:solidFill>
                          <a:schemeClr val="dk1"/>
                        </a:solidFill>
                        <a:latin typeface="+mn-lt"/>
                        <a:ea typeface="+mn-ea"/>
                        <a:cs typeface="+mn-cs"/>
                      </a:endParaRPr>
                    </a:p>
                  </a:txBody>
                  <a:tcPr marL="109728" marR="109728" marT="54864" marB="54864"/>
                </a:tc>
                <a:tc>
                  <a:txBody>
                    <a:bodyPr/>
                    <a:lstStyle/>
                    <a:p>
                      <a:pPr marL="0" algn="l" defTabSz="914400" rtl="0" eaLnBrk="1" latinLnBrk="0" hangingPunct="1"/>
                      <a:r>
                        <a:rPr lang="en-US" sz="1100" b="1" kern="1200" dirty="0" smtClean="0">
                          <a:solidFill>
                            <a:schemeClr val="dk1"/>
                          </a:solidFill>
                          <a:latin typeface="+mn-lt"/>
                          <a:ea typeface="+mn-ea"/>
                          <a:cs typeface="+mn-cs"/>
                        </a:rPr>
                        <a:t>STABILISASI HARGA DITENGAH KEMARAU PANJANG MELALUI PROGRAM GORONTALO SIGAP</a:t>
                      </a:r>
                      <a:endParaRPr lang="en-US" sz="1100" b="1" kern="1200" dirty="0">
                        <a:solidFill>
                          <a:schemeClr val="dk1"/>
                        </a:solidFill>
                        <a:latin typeface="+mn-lt"/>
                        <a:ea typeface="+mn-ea"/>
                        <a:cs typeface="+mn-cs"/>
                      </a:endParaRPr>
                    </a:p>
                  </a:txBody>
                  <a:tcPr marL="109728" marR="109728" marT="54864" marB="54864"/>
                </a:tc>
              </a:tr>
              <a:tr h="0">
                <a:tc gridSpan="2">
                  <a:txBody>
                    <a:bodyPr/>
                    <a:lstStyle/>
                    <a:p>
                      <a:pPr marL="0" algn="l" defTabSz="914400" rtl="0" eaLnBrk="1" latinLnBrk="0" hangingPunct="1"/>
                      <a:r>
                        <a:rPr lang="en-US" sz="1100" b="1" kern="1200" dirty="0" smtClean="0">
                          <a:solidFill>
                            <a:schemeClr val="dk1"/>
                          </a:solidFill>
                          <a:latin typeface="+mn-lt"/>
                          <a:ea typeface="+mn-ea"/>
                          <a:cs typeface="+mn-cs"/>
                        </a:rPr>
                        <a:t>6</a:t>
                      </a:r>
                      <a:endParaRPr lang="en-US" sz="1100" b="1" kern="1200" dirty="0">
                        <a:solidFill>
                          <a:schemeClr val="dk1"/>
                        </a:solidFill>
                        <a:latin typeface="+mn-lt"/>
                        <a:ea typeface="+mn-ea"/>
                        <a:cs typeface="+mn-cs"/>
                      </a:endParaRPr>
                    </a:p>
                  </a:txBody>
                  <a:tcPr marL="109728" marR="109728" marT="54864" marB="54864"/>
                </a:tc>
                <a:tc hMerge="1">
                  <a:txBody>
                    <a:bodyPr/>
                    <a:lstStyle/>
                    <a:p>
                      <a:endParaRPr lang="id-ID"/>
                    </a:p>
                  </a:txBody>
                  <a:tcPr/>
                </a:tc>
                <a:tc>
                  <a:txBody>
                    <a:bodyPr/>
                    <a:lstStyle/>
                    <a:p>
                      <a:pPr marL="0" algn="l" defTabSz="914400" rtl="0" eaLnBrk="1" latinLnBrk="0" hangingPunct="1"/>
                      <a:r>
                        <a:rPr lang="en-US" sz="1100" b="1" kern="1200" dirty="0" smtClean="0">
                          <a:solidFill>
                            <a:schemeClr val="dk1"/>
                          </a:solidFill>
                          <a:latin typeface="+mn-lt"/>
                          <a:ea typeface="+mn-ea"/>
                          <a:cs typeface="+mn-cs"/>
                        </a:rPr>
                        <a:t>KOTA BALIKPAPAN</a:t>
                      </a:r>
                      <a:endParaRPr lang="en-US" sz="1100" b="1" kern="1200" dirty="0">
                        <a:solidFill>
                          <a:schemeClr val="dk1"/>
                        </a:solidFill>
                        <a:latin typeface="+mn-lt"/>
                        <a:ea typeface="+mn-ea"/>
                        <a:cs typeface="+mn-cs"/>
                      </a:endParaRPr>
                    </a:p>
                  </a:txBody>
                  <a:tcPr marL="109728" marR="109728" marT="54864" marB="54864"/>
                </a:tc>
                <a:tc>
                  <a:txBody>
                    <a:bodyPr/>
                    <a:lstStyle/>
                    <a:p>
                      <a:pPr marL="0" algn="l" defTabSz="914400" rtl="0" eaLnBrk="1" latinLnBrk="0" hangingPunct="1"/>
                      <a:r>
                        <a:rPr lang="en-US" sz="1100" b="1" kern="1200" dirty="0" smtClean="0">
                          <a:solidFill>
                            <a:schemeClr val="dk1"/>
                          </a:solidFill>
                          <a:latin typeface="+mn-lt"/>
                          <a:ea typeface="+mn-ea"/>
                          <a:cs typeface="+mn-cs"/>
                        </a:rPr>
                        <a:t>SEKOLAH PEDULI INFLASI TINGKAT SLTA SERTA PENDAMPINGAN INTENSIF BAGI SEKOLAH MELIBATKAN ASOSIASI PETANI</a:t>
                      </a:r>
                      <a:endParaRPr lang="en-US" sz="1100" b="1" kern="1200" dirty="0">
                        <a:solidFill>
                          <a:schemeClr val="dk1"/>
                        </a:solidFill>
                        <a:latin typeface="+mn-lt"/>
                        <a:ea typeface="+mn-ea"/>
                        <a:cs typeface="+mn-cs"/>
                      </a:endParaRPr>
                    </a:p>
                  </a:txBody>
                  <a:tcPr marL="109728" marR="109728" marT="54864" marB="54864"/>
                </a:tc>
              </a:tr>
            </a:tbl>
          </a:graphicData>
        </a:graphic>
      </p:graphicFrame>
      <p:sp>
        <p:nvSpPr>
          <p:cNvPr id="2" name="Slide Number Placeholder 1"/>
          <p:cNvSpPr>
            <a:spLocks noGrp="1"/>
          </p:cNvSpPr>
          <p:nvPr>
            <p:ph type="sldNum" sz="quarter" idx="12"/>
          </p:nvPr>
        </p:nvSpPr>
        <p:spPr/>
        <p:txBody>
          <a:bodyPr/>
          <a:lstStyle/>
          <a:p>
            <a:fld id="{38C5940F-52BA-4018-B13B-B36621709A35}" type="slidenum">
              <a:rPr lang="id-ID" smtClean="0"/>
              <a:pPr/>
              <a:t>14</a:t>
            </a:fld>
            <a:endParaRPr lang="id-ID"/>
          </a:p>
        </p:txBody>
      </p:sp>
      <p:sp>
        <p:nvSpPr>
          <p:cNvPr id="5" name="Rectangle 4"/>
          <p:cNvSpPr/>
          <p:nvPr/>
        </p:nvSpPr>
        <p:spPr>
          <a:xfrm>
            <a:off x="276519" y="177409"/>
            <a:ext cx="10026171" cy="369332"/>
          </a:xfrm>
          <a:prstGeom prst="rect">
            <a:avLst/>
          </a:prstGeom>
        </p:spPr>
        <p:txBody>
          <a:bodyPr wrap="square">
            <a:spAutoFit/>
          </a:bodyPr>
          <a:lstStyle/>
          <a:p>
            <a:r>
              <a:rPr lang="id-ID" b="1" dirty="0">
                <a:solidFill>
                  <a:srgbClr val="C00000"/>
                </a:solidFill>
                <a:latin typeface="Agency FB" panose="020B0503020202020204" pitchFamily="34" charset="0"/>
              </a:rPr>
              <a:t>ARAHAN </a:t>
            </a:r>
            <a:r>
              <a:rPr lang="id-ID" b="1" dirty="0" smtClean="0">
                <a:solidFill>
                  <a:srgbClr val="C00000"/>
                </a:solidFill>
                <a:latin typeface="Agency FB" panose="020B0503020202020204" pitchFamily="34" charset="0"/>
              </a:rPr>
              <a:t>III</a:t>
            </a:r>
            <a:endParaRPr lang="id-ID" sz="1200" b="1" dirty="0">
              <a:solidFill>
                <a:srgbClr val="C00000"/>
              </a:solidFill>
              <a:latin typeface="Agency FB" panose="020B0503020202020204" pitchFamily="34" charset="0"/>
            </a:endParaRPr>
          </a:p>
        </p:txBody>
      </p:sp>
      <p:pic>
        <p:nvPicPr>
          <p:cNvPr id="6"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224" y="-125739"/>
            <a:ext cx="1312114" cy="12500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063005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6761" y="1686409"/>
            <a:ext cx="3523209" cy="4678204"/>
          </a:xfrm>
          <a:prstGeom prst="rect">
            <a:avLst/>
          </a:prstGeom>
          <a:noFill/>
        </p:spPr>
        <p:txBody>
          <a:bodyPr wrap="square" rtlCol="0">
            <a:spAutoFit/>
          </a:bodyPr>
          <a:lstStyle/>
          <a:p>
            <a:pPr algn="ctr"/>
            <a:r>
              <a:rPr lang="id-ID" sz="2400" b="1" dirty="0" smtClean="0">
                <a:solidFill>
                  <a:srgbClr val="1E10D4"/>
                </a:solidFill>
              </a:rPr>
              <a:t>P</a:t>
            </a:r>
            <a:r>
              <a:rPr lang="en-US" sz="2400" b="1" dirty="0" err="1" smtClean="0">
                <a:solidFill>
                  <a:srgbClr val="1E10D4"/>
                </a:solidFill>
              </a:rPr>
              <a:t>rogram</a:t>
            </a:r>
            <a:r>
              <a:rPr lang="en-US" sz="2400" b="1" dirty="0" smtClean="0">
                <a:solidFill>
                  <a:srgbClr val="1E10D4"/>
                </a:solidFill>
              </a:rPr>
              <a:t> </a:t>
            </a:r>
            <a:r>
              <a:rPr lang="id-ID" sz="2400" b="1" dirty="0">
                <a:solidFill>
                  <a:srgbClr val="1E10D4"/>
                </a:solidFill>
              </a:rPr>
              <a:t>kerja </a:t>
            </a:r>
            <a:r>
              <a:rPr lang="en-US" sz="2400" b="1" dirty="0">
                <a:solidFill>
                  <a:srgbClr val="1E10D4"/>
                </a:solidFill>
              </a:rPr>
              <a:t>TPID </a:t>
            </a:r>
            <a:r>
              <a:rPr lang="en-US" sz="2400" b="1" dirty="0" err="1" smtClean="0">
                <a:solidFill>
                  <a:srgbClr val="1E10D4"/>
                </a:solidFill>
              </a:rPr>
              <a:t>Jawa</a:t>
            </a:r>
            <a:r>
              <a:rPr lang="en-US" sz="2400" b="1" dirty="0" smtClean="0">
                <a:solidFill>
                  <a:srgbClr val="1E10D4"/>
                </a:solidFill>
              </a:rPr>
              <a:t> Tengah </a:t>
            </a:r>
            <a:r>
              <a:rPr lang="en-US" sz="2400" b="1" dirty="0" err="1" smtClean="0">
                <a:solidFill>
                  <a:srgbClr val="1E10D4"/>
                </a:solidFill>
              </a:rPr>
              <a:t>tahun</a:t>
            </a:r>
            <a:r>
              <a:rPr lang="en-US" sz="2400" b="1" dirty="0" smtClean="0">
                <a:solidFill>
                  <a:srgbClr val="1E10D4"/>
                </a:solidFill>
              </a:rPr>
              <a:t> 2015</a:t>
            </a:r>
            <a:r>
              <a:rPr lang="id-ID" sz="2400" b="1" dirty="0" smtClean="0">
                <a:solidFill>
                  <a:srgbClr val="1E10D4"/>
                </a:solidFill>
              </a:rPr>
              <a:t> :</a:t>
            </a:r>
            <a:endParaRPr lang="en-US" sz="2400" b="1" dirty="0" smtClean="0">
              <a:solidFill>
                <a:srgbClr val="1E10D4"/>
              </a:solidFill>
            </a:endParaRPr>
          </a:p>
          <a:p>
            <a:pPr algn="ctr"/>
            <a:endParaRPr lang="id-ID" sz="1050" dirty="0">
              <a:solidFill>
                <a:srgbClr val="1E10D4"/>
              </a:solidFill>
            </a:endParaRPr>
          </a:p>
          <a:p>
            <a:pPr marL="341313" lvl="0" indent="-285750" algn="just">
              <a:buBlip>
                <a:blip r:embed="rId2"/>
              </a:buBlip>
            </a:pPr>
            <a:r>
              <a:rPr lang="en-US" dirty="0" err="1" smtClean="0"/>
              <a:t>Pencapaian</a:t>
            </a:r>
            <a:r>
              <a:rPr lang="en-US" dirty="0" smtClean="0"/>
              <a:t> </a:t>
            </a:r>
            <a:r>
              <a:rPr lang="en-US" dirty="0" err="1" smtClean="0"/>
              <a:t>swasembada</a:t>
            </a:r>
            <a:r>
              <a:rPr lang="en-US" dirty="0" smtClean="0"/>
              <a:t> </a:t>
            </a:r>
            <a:r>
              <a:rPr lang="en-US" dirty="0" err="1" smtClean="0"/>
              <a:t>berkelanjutan</a:t>
            </a:r>
            <a:r>
              <a:rPr lang="en-US" dirty="0" smtClean="0"/>
              <a:t> </a:t>
            </a:r>
            <a:r>
              <a:rPr lang="en-US" dirty="0" err="1" smtClean="0"/>
              <a:t>produksi</a:t>
            </a:r>
            <a:r>
              <a:rPr lang="en-US" dirty="0" smtClean="0"/>
              <a:t> </a:t>
            </a:r>
            <a:r>
              <a:rPr lang="en-US" dirty="0" err="1" smtClean="0"/>
              <a:t>padi</a:t>
            </a:r>
            <a:r>
              <a:rPr lang="en-US" dirty="0" smtClean="0"/>
              <a:t> </a:t>
            </a:r>
            <a:r>
              <a:rPr lang="en-US" dirty="0" err="1" smtClean="0"/>
              <a:t>dan</a:t>
            </a:r>
            <a:r>
              <a:rPr lang="en-US" dirty="0" smtClean="0"/>
              <a:t> </a:t>
            </a:r>
            <a:r>
              <a:rPr lang="en-US" dirty="0" err="1" smtClean="0"/>
              <a:t>jagung</a:t>
            </a:r>
            <a:r>
              <a:rPr lang="en-US" dirty="0" smtClean="0"/>
              <a:t> di </a:t>
            </a:r>
            <a:r>
              <a:rPr lang="en-US" dirty="0" err="1" smtClean="0"/>
              <a:t>Jawa</a:t>
            </a:r>
            <a:r>
              <a:rPr lang="en-US" dirty="0" smtClean="0"/>
              <a:t> Tengah</a:t>
            </a:r>
            <a:endParaRPr lang="id-ID" dirty="0" smtClean="0"/>
          </a:p>
          <a:p>
            <a:pPr marL="341313" lvl="0" indent="-285750" algn="just">
              <a:buBlip>
                <a:blip r:embed="rId2"/>
              </a:buBlip>
            </a:pPr>
            <a:r>
              <a:rPr lang="en-US" dirty="0" err="1" smtClean="0"/>
              <a:t>Stabilisasi</a:t>
            </a:r>
            <a:r>
              <a:rPr lang="en-US" dirty="0" smtClean="0"/>
              <a:t> </a:t>
            </a:r>
            <a:r>
              <a:rPr lang="en-US" dirty="0" err="1" smtClean="0"/>
              <a:t>harga</a:t>
            </a:r>
            <a:r>
              <a:rPr lang="en-US" dirty="0" smtClean="0"/>
              <a:t> </a:t>
            </a:r>
            <a:r>
              <a:rPr lang="en-US" dirty="0" err="1" smtClean="0"/>
              <a:t>beras</a:t>
            </a:r>
            <a:r>
              <a:rPr lang="en-US" dirty="0" smtClean="0"/>
              <a:t> </a:t>
            </a:r>
            <a:r>
              <a:rPr lang="en-US" dirty="0" err="1" smtClean="0"/>
              <a:t>melalui</a:t>
            </a:r>
            <a:r>
              <a:rPr lang="en-US" dirty="0" smtClean="0"/>
              <a:t> </a:t>
            </a:r>
            <a:r>
              <a:rPr lang="en-US" dirty="0" err="1" smtClean="0"/>
              <a:t>optimalisasi</a:t>
            </a:r>
            <a:r>
              <a:rPr lang="en-US" dirty="0" smtClean="0"/>
              <a:t> </a:t>
            </a:r>
            <a:r>
              <a:rPr lang="en-US" dirty="0" err="1" smtClean="0"/>
              <a:t>penyaluran</a:t>
            </a:r>
            <a:r>
              <a:rPr lang="en-US" dirty="0" smtClean="0"/>
              <a:t> </a:t>
            </a:r>
            <a:r>
              <a:rPr lang="en-US" dirty="0" err="1" smtClean="0"/>
              <a:t>Raskin</a:t>
            </a:r>
            <a:r>
              <a:rPr lang="en-US" dirty="0" smtClean="0"/>
              <a:t> </a:t>
            </a:r>
            <a:r>
              <a:rPr lang="en-US" dirty="0" err="1" smtClean="0"/>
              <a:t>provinsi</a:t>
            </a:r>
            <a:r>
              <a:rPr lang="en-US" dirty="0" smtClean="0"/>
              <a:t> </a:t>
            </a:r>
            <a:r>
              <a:rPr lang="en-US" dirty="0" err="1" smtClean="0"/>
              <a:t>Jawa</a:t>
            </a:r>
            <a:r>
              <a:rPr lang="en-US" dirty="0" smtClean="0"/>
              <a:t> Tengah</a:t>
            </a:r>
            <a:endParaRPr lang="id-ID" dirty="0" smtClean="0"/>
          </a:p>
          <a:p>
            <a:pPr marL="341313" lvl="0" indent="-285750" algn="just">
              <a:buBlip>
                <a:blip r:embed="rId2"/>
              </a:buBlip>
            </a:pPr>
            <a:r>
              <a:rPr lang="en-US" dirty="0" err="1" smtClean="0"/>
              <a:t>Optimalisasi</a:t>
            </a:r>
            <a:r>
              <a:rPr lang="en-US" dirty="0" smtClean="0"/>
              <a:t> </a:t>
            </a:r>
            <a:r>
              <a:rPr lang="en-US" dirty="0"/>
              <a:t>Sub Terminal </a:t>
            </a:r>
            <a:r>
              <a:rPr lang="en-US" dirty="0" err="1"/>
              <a:t>Agribisnis</a:t>
            </a:r>
            <a:r>
              <a:rPr lang="en-US" dirty="0"/>
              <a:t> (STA) </a:t>
            </a:r>
            <a:r>
              <a:rPr lang="en-US" dirty="0" err="1"/>
              <a:t>Dalam</a:t>
            </a:r>
            <a:r>
              <a:rPr lang="en-US" dirty="0"/>
              <a:t> </a:t>
            </a:r>
            <a:r>
              <a:rPr lang="en-US" dirty="0" err="1" smtClean="0"/>
              <a:t>memotong</a:t>
            </a:r>
            <a:r>
              <a:rPr lang="en-US" dirty="0" smtClean="0"/>
              <a:t> </a:t>
            </a:r>
            <a:r>
              <a:rPr lang="en-US" dirty="0" err="1" smtClean="0"/>
              <a:t>rantai</a:t>
            </a:r>
            <a:r>
              <a:rPr lang="en-US" dirty="0" smtClean="0"/>
              <a:t> </a:t>
            </a:r>
            <a:r>
              <a:rPr lang="en-US" dirty="0" err="1" smtClean="0"/>
              <a:t>pemasaran</a:t>
            </a:r>
            <a:endParaRPr lang="id-ID" dirty="0"/>
          </a:p>
          <a:p>
            <a:pPr marL="341313" lvl="0" indent="-285750" algn="just">
              <a:buBlip>
                <a:blip r:embed="rId2"/>
              </a:buBlip>
            </a:pPr>
            <a:r>
              <a:rPr lang="id-ID" dirty="0"/>
              <a:t>Intensitas </a:t>
            </a:r>
            <a:r>
              <a:rPr lang="en-AU" dirty="0" smtClean="0"/>
              <a:t>k</a:t>
            </a:r>
            <a:r>
              <a:rPr lang="id-ID" dirty="0" smtClean="0"/>
              <a:t>egiatan </a:t>
            </a:r>
            <a:r>
              <a:rPr lang="en-AU" dirty="0" smtClean="0"/>
              <a:t>p</a:t>
            </a:r>
            <a:r>
              <a:rPr lang="id-ID" dirty="0" smtClean="0"/>
              <a:t>engelolaan </a:t>
            </a:r>
            <a:r>
              <a:rPr lang="en-AU" dirty="0" smtClean="0"/>
              <a:t>e</a:t>
            </a:r>
            <a:r>
              <a:rPr lang="id-ID" dirty="0" smtClean="0"/>
              <a:t>kspektasi </a:t>
            </a:r>
          </a:p>
          <a:p>
            <a:pPr marL="341313" lvl="0" indent="-285750" algn="just">
              <a:buBlip>
                <a:blip r:embed="rId2"/>
              </a:buBlip>
            </a:pPr>
            <a:r>
              <a:rPr lang="id-ID" dirty="0" smtClean="0"/>
              <a:t>Pemanfaatan </a:t>
            </a:r>
            <a:r>
              <a:rPr lang="id-ID" dirty="0"/>
              <a:t>Aplikasi SiHaTi </a:t>
            </a:r>
            <a:r>
              <a:rPr lang="id-ID" i="1" dirty="0"/>
              <a:t>Mobile Phone </a:t>
            </a:r>
            <a:r>
              <a:rPr lang="en-AU" dirty="0" smtClean="0"/>
              <a:t>b</a:t>
            </a:r>
            <a:r>
              <a:rPr lang="id-ID" dirty="0" smtClean="0"/>
              <a:t>erbasis Android</a:t>
            </a:r>
          </a:p>
        </p:txBody>
      </p:sp>
      <p:sp>
        <p:nvSpPr>
          <p:cNvPr id="3" name="Rectangle 2"/>
          <p:cNvSpPr/>
          <p:nvPr/>
        </p:nvSpPr>
        <p:spPr>
          <a:xfrm>
            <a:off x="8207448" y="2019929"/>
            <a:ext cx="3646701" cy="4062651"/>
          </a:xfrm>
          <a:prstGeom prst="rect">
            <a:avLst/>
          </a:prstGeom>
          <a:solidFill>
            <a:srgbClr val="2F5597">
              <a:alpha val="20000"/>
            </a:srgbClr>
          </a:solidFill>
          <a:ln>
            <a:noFill/>
          </a:ln>
        </p:spPr>
        <p:txBody>
          <a:bodyPr wrap="square">
            <a:spAutoFit/>
          </a:bodyPr>
          <a:lstStyle/>
          <a:p>
            <a:pPr marL="342900" indent="-342900" algn="just">
              <a:buClr>
                <a:srgbClr val="FF0000"/>
              </a:buClr>
              <a:buFont typeface="Wingdings" pitchFamily="2" charset="2"/>
              <a:buChar char="ü"/>
            </a:pPr>
            <a:r>
              <a:rPr lang="id-ID" sz="2000" dirty="0">
                <a:solidFill>
                  <a:srgbClr val="FF0000"/>
                </a:solidFill>
              </a:rPr>
              <a:t>Realisasi inflasi Jawa Tengah tahun 2015 sebesar 2,731% (yoy)</a:t>
            </a:r>
          </a:p>
          <a:p>
            <a:pPr marL="285750" indent="-285750" algn="just">
              <a:buClr>
                <a:srgbClr val="FF0000"/>
              </a:buClr>
              <a:buFont typeface="Wingdings" pitchFamily="2" charset="2"/>
              <a:buChar char="ü"/>
            </a:pPr>
            <a:r>
              <a:rPr lang="id-ID" dirty="0"/>
              <a:t>Merupakan inflasi yang terendah dibandingkan </a:t>
            </a:r>
            <a:r>
              <a:rPr lang="en-US" dirty="0" err="1"/>
              <a:t>provinsi</a:t>
            </a:r>
            <a:r>
              <a:rPr lang="en-US" dirty="0"/>
              <a:t> lain di </a:t>
            </a:r>
            <a:r>
              <a:rPr lang="en-US" dirty="0" err="1" smtClean="0"/>
              <a:t>Jawa</a:t>
            </a:r>
            <a:endParaRPr lang="id-ID" dirty="0"/>
          </a:p>
          <a:p>
            <a:pPr marL="285750" indent="-285750" algn="just">
              <a:buClr>
                <a:srgbClr val="FF0000"/>
              </a:buClr>
              <a:buFont typeface="Wingdings" pitchFamily="2" charset="2"/>
              <a:buChar char="ü"/>
            </a:pPr>
            <a:r>
              <a:rPr lang="id-ID" dirty="0" smtClean="0"/>
              <a:t>Lebih </a:t>
            </a:r>
            <a:r>
              <a:rPr lang="id-ID" dirty="0"/>
              <a:t>rendah </a:t>
            </a:r>
            <a:r>
              <a:rPr lang="id-ID" dirty="0" smtClean="0"/>
              <a:t>dibanding </a:t>
            </a:r>
            <a:r>
              <a:rPr lang="id-ID" dirty="0"/>
              <a:t>inflasi nasional yang sebesar 3,350% (</a:t>
            </a:r>
            <a:r>
              <a:rPr lang="id-ID" dirty="0" smtClean="0"/>
              <a:t>yoy)</a:t>
            </a:r>
          </a:p>
          <a:p>
            <a:pPr marL="285750" indent="-285750" algn="just">
              <a:buClr>
                <a:srgbClr val="FF0000"/>
              </a:buClr>
              <a:buFont typeface="Wingdings" pitchFamily="2" charset="2"/>
              <a:buChar char="ü"/>
            </a:pPr>
            <a:r>
              <a:rPr lang="id-ID" dirty="0" smtClean="0"/>
              <a:t>Jauh </a:t>
            </a:r>
            <a:r>
              <a:rPr lang="id-ID" dirty="0"/>
              <a:t>lebih rendah dibandingkan </a:t>
            </a:r>
            <a:r>
              <a:rPr lang="id-ID" dirty="0" smtClean="0"/>
              <a:t>inflasi Jateng tahun </a:t>
            </a:r>
            <a:r>
              <a:rPr lang="id-ID" dirty="0"/>
              <a:t>2014 yang </a:t>
            </a:r>
            <a:r>
              <a:rPr lang="id-ID" dirty="0" smtClean="0"/>
              <a:t>sebesar </a:t>
            </a:r>
            <a:r>
              <a:rPr lang="id-ID" dirty="0"/>
              <a:t>8,220% (yoy</a:t>
            </a:r>
            <a:r>
              <a:rPr lang="id-ID" dirty="0" smtClean="0"/>
              <a:t>)</a:t>
            </a:r>
          </a:p>
          <a:p>
            <a:pPr marL="285750" indent="-285750" algn="just">
              <a:buClr>
                <a:srgbClr val="FF0000"/>
              </a:buClr>
              <a:buFont typeface="Wingdings" pitchFamily="2" charset="2"/>
              <a:buChar char="ü"/>
            </a:pPr>
            <a:r>
              <a:rPr lang="id-ID" dirty="0" smtClean="0"/>
              <a:t>Lebih </a:t>
            </a:r>
            <a:r>
              <a:rPr lang="id-ID" dirty="0"/>
              <a:t>rendah dibandingkan rata-rata inflasi 8 tahun terakhir </a:t>
            </a:r>
            <a:r>
              <a:rPr lang="id-ID" dirty="0" smtClean="0"/>
              <a:t>yang sebesar </a:t>
            </a:r>
            <a:r>
              <a:rPr lang="id-ID" dirty="0"/>
              <a:t>6,137% (</a:t>
            </a:r>
            <a:r>
              <a:rPr lang="id-ID" dirty="0" smtClean="0"/>
              <a:t>yoy)</a:t>
            </a:r>
            <a:r>
              <a:rPr lang="en-US" dirty="0" smtClean="0"/>
              <a:t>1</a:t>
            </a:r>
            <a:endParaRPr lang="id-ID" dirty="0" smtClean="0"/>
          </a:p>
        </p:txBody>
      </p:sp>
      <p:sp>
        <p:nvSpPr>
          <p:cNvPr id="8" name="Rectangle 7"/>
          <p:cNvSpPr/>
          <p:nvPr/>
        </p:nvSpPr>
        <p:spPr>
          <a:xfrm>
            <a:off x="376762" y="307505"/>
            <a:ext cx="11835087" cy="658642"/>
          </a:xfrm>
          <a:prstGeom prst="rect">
            <a:avLst/>
          </a:prstGeom>
        </p:spPr>
        <p:txBody>
          <a:bodyPr wrap="square">
            <a:spAutoFit/>
          </a:bodyPr>
          <a:lstStyle/>
          <a:p>
            <a:pPr>
              <a:lnSpc>
                <a:spcPct val="80000"/>
              </a:lnSpc>
            </a:pPr>
            <a:r>
              <a:rPr lang="en-US" b="1" dirty="0">
                <a:solidFill>
                  <a:srgbClr val="C00000"/>
                </a:solidFill>
                <a:latin typeface="Agency FB" panose="020B0503020202020204" pitchFamily="34" charset="0"/>
              </a:rPr>
              <a:t>PROGRAM </a:t>
            </a:r>
            <a:r>
              <a:rPr lang="en-US" b="1" dirty="0" smtClean="0">
                <a:solidFill>
                  <a:srgbClr val="C00000"/>
                </a:solidFill>
                <a:latin typeface="Agency FB" panose="020B0503020202020204" pitchFamily="34" charset="0"/>
              </a:rPr>
              <a:t>UNGGULAN PENGENDALIAN </a:t>
            </a:r>
            <a:r>
              <a:rPr lang="en-US" b="1" dirty="0">
                <a:solidFill>
                  <a:srgbClr val="C00000"/>
                </a:solidFill>
                <a:latin typeface="Agency FB" panose="020B0503020202020204" pitchFamily="34" charset="0"/>
              </a:rPr>
              <a:t>INFLASI </a:t>
            </a:r>
            <a:r>
              <a:rPr lang="en-US" b="1" dirty="0" smtClean="0">
                <a:solidFill>
                  <a:srgbClr val="C00000"/>
                </a:solidFill>
                <a:latin typeface="Agency FB" panose="020B0503020202020204" pitchFamily="34" charset="0"/>
              </a:rPr>
              <a:t>TAHUN 2015</a:t>
            </a:r>
            <a:endParaRPr lang="en-US" b="1" dirty="0">
              <a:solidFill>
                <a:srgbClr val="C00000"/>
              </a:solidFill>
              <a:latin typeface="Agency FB" panose="020B0503020202020204" pitchFamily="34" charset="0"/>
            </a:endParaRPr>
          </a:p>
          <a:p>
            <a:pPr>
              <a:lnSpc>
                <a:spcPct val="80000"/>
              </a:lnSpc>
            </a:pPr>
            <a:r>
              <a:rPr lang="en-US" sz="2800" b="1" dirty="0" smtClean="0"/>
              <a:t>TPID PROVINSI JAWA TENGAH</a:t>
            </a:r>
            <a:endParaRPr lang="id-ID" sz="2800" b="1" dirty="0"/>
          </a:p>
        </p:txBody>
      </p:sp>
      <p:pic>
        <p:nvPicPr>
          <p:cNvPr id="9"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225" y="-202861"/>
            <a:ext cx="1928814" cy="1837615"/>
          </a:xfrm>
          <a:prstGeom prst="rect">
            <a:avLst/>
          </a:prstGeom>
          <a:noFill/>
          <a:extLst>
            <a:ext uri="{909E8E84-426E-40DD-AFC4-6F175D3DCCD1}">
              <a14:hiddenFill xmlns:a14="http://schemas.microsoft.com/office/drawing/2010/main" xmlns="">
                <a:solidFill>
                  <a:srgbClr val="FFFFFF"/>
                </a:solidFill>
              </a14:hiddenFill>
            </a:ext>
          </a:extLst>
        </p:spPr>
      </p:pic>
      <p:pic>
        <p:nvPicPr>
          <p:cNvPr id="9218" name="Picture 2" descr="Image result for coordination icon"/>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a:off x="5225671" y="3543391"/>
            <a:ext cx="1994054" cy="1994055"/>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Image result for coordination icon"/>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6874529" y="2976084"/>
            <a:ext cx="1134613" cy="1134614"/>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Image result for coordination icon"/>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676578">
            <a:off x="4279804" y="2651483"/>
            <a:ext cx="1434913" cy="143491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ight Arrow 5"/>
          <p:cNvSpPr/>
          <p:nvPr/>
        </p:nvSpPr>
        <p:spPr>
          <a:xfrm>
            <a:off x="4285559" y="3234914"/>
            <a:ext cx="3723583" cy="1722675"/>
          </a:xfrm>
          <a:prstGeom prst="rightArrow">
            <a:avLst/>
          </a:prstGeom>
          <a:solidFill>
            <a:srgbClr val="5B9BD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397711" y="3742308"/>
            <a:ext cx="3044031" cy="707886"/>
          </a:xfrm>
          <a:prstGeom prst="rect">
            <a:avLst/>
          </a:prstGeom>
          <a:noFill/>
        </p:spPr>
        <p:txBody>
          <a:bodyPr wrap="square" rtlCol="0">
            <a:spAutoFit/>
          </a:bodyPr>
          <a:lstStyle/>
          <a:p>
            <a:pPr algn="ctr"/>
            <a:r>
              <a:rPr lang="en-US" sz="2000" dirty="0" smtClean="0">
                <a:solidFill>
                  <a:srgbClr val="FF0000"/>
                </a:solidFill>
              </a:rPr>
              <a:t>HASIL DARI KOORDINASI DAN SINERGI YANG SOLID</a:t>
            </a:r>
            <a:endParaRPr lang="id-ID" sz="1600" dirty="0" smtClean="0">
              <a:solidFill>
                <a:srgbClr val="FF0000"/>
              </a:solidFill>
            </a:endParaRPr>
          </a:p>
        </p:txBody>
      </p:sp>
      <p:sp>
        <p:nvSpPr>
          <p:cNvPr id="15" name="Rectangle 14"/>
          <p:cNvSpPr/>
          <p:nvPr/>
        </p:nvSpPr>
        <p:spPr>
          <a:xfrm>
            <a:off x="0" y="6610278"/>
            <a:ext cx="8427761" cy="261610"/>
          </a:xfrm>
          <a:prstGeom prst="rect">
            <a:avLst/>
          </a:prstGeom>
        </p:spPr>
        <p:txBody>
          <a:bodyPr wrap="square">
            <a:spAutoFit/>
          </a:bodyPr>
          <a:lstStyle/>
          <a:p>
            <a:pPr lvl="0" algn="just">
              <a:spcAft>
                <a:spcPts val="0"/>
              </a:spcAft>
            </a:pPr>
            <a:r>
              <a:rPr lang="en-US" sz="1050" b="1" dirty="0" err="1" smtClean="0">
                <a:ea typeface="Calibri" panose="020F0502020204030204" pitchFamily="34" charset="0"/>
                <a:cs typeface="Times New Roman" panose="02020603050405020304" pitchFamily="18" charset="0"/>
              </a:rPr>
              <a:t>Sumber</a:t>
            </a:r>
            <a:r>
              <a:rPr lang="en-US" sz="1050" b="1" dirty="0" smtClean="0">
                <a:ea typeface="Calibri" panose="020F0502020204030204" pitchFamily="34" charset="0"/>
                <a:cs typeface="Times New Roman" panose="02020603050405020304" pitchFamily="18" charset="0"/>
              </a:rPr>
              <a:t>: TPID </a:t>
            </a:r>
            <a:r>
              <a:rPr lang="en-US" sz="1050" b="1" dirty="0" err="1" smtClean="0">
                <a:ea typeface="Calibri" panose="020F0502020204030204" pitchFamily="34" charset="0"/>
                <a:cs typeface="Times New Roman" panose="02020603050405020304" pitchFamily="18" charset="0"/>
              </a:rPr>
              <a:t>Provinsi</a:t>
            </a:r>
            <a:r>
              <a:rPr lang="en-US" sz="1050" b="1" dirty="0" smtClean="0">
                <a:ea typeface="Calibri" panose="020F0502020204030204" pitchFamily="34" charset="0"/>
                <a:cs typeface="Times New Roman" panose="02020603050405020304" pitchFamily="18" charset="0"/>
              </a:rPr>
              <a:t> </a:t>
            </a:r>
            <a:r>
              <a:rPr lang="en-US" sz="1050" b="1" dirty="0" err="1" smtClean="0">
                <a:ea typeface="Calibri" panose="020F0502020204030204" pitchFamily="34" charset="0"/>
                <a:cs typeface="Times New Roman" panose="02020603050405020304" pitchFamily="18" charset="0"/>
              </a:rPr>
              <a:t>Jawa</a:t>
            </a:r>
            <a:r>
              <a:rPr lang="en-US" sz="1050" b="1" dirty="0" smtClean="0">
                <a:ea typeface="Calibri" panose="020F0502020204030204" pitchFamily="34" charset="0"/>
                <a:cs typeface="Times New Roman" panose="02020603050405020304" pitchFamily="18" charset="0"/>
              </a:rPr>
              <a:t> Tengah</a:t>
            </a:r>
            <a:endParaRPr lang="id-ID" sz="1000" b="1" dirty="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FD35F5D9-6CAB-4502-AD91-6777AA8740CE}" type="slidenum">
              <a:rPr lang="id-ID" smtClean="0"/>
              <a:pPr/>
              <a:t>15</a:t>
            </a:fld>
            <a:endParaRPr lang="id-ID"/>
          </a:p>
        </p:txBody>
      </p:sp>
    </p:spTree>
    <p:extLst>
      <p:ext uri="{BB962C8B-B14F-4D97-AF65-F5344CB8AC3E}">
        <p14:creationId xmlns:p14="http://schemas.microsoft.com/office/powerpoint/2010/main" xmlns="" val="371340312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9"/>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6087534" y="-2578100"/>
            <a:ext cx="16933" cy="1201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6900463" y="2431174"/>
            <a:ext cx="3939116" cy="1107996"/>
          </a:xfrm>
          <a:prstGeom prst="rect">
            <a:avLst/>
          </a:prstGeom>
          <a:noFill/>
        </p:spPr>
        <p:txBody>
          <a:bodyPr>
            <a:spAutoFit/>
          </a:bodyPr>
          <a:lstStyle/>
          <a:p>
            <a:pPr fontAlgn="auto">
              <a:spcBef>
                <a:spcPts val="0"/>
              </a:spcBef>
              <a:spcAft>
                <a:spcPts val="0"/>
              </a:spcAft>
              <a:defRPr/>
            </a:pPr>
            <a:r>
              <a:rPr lang="en-US" sz="2400" b="1" dirty="0">
                <a:solidFill>
                  <a:srgbClr val="00B050"/>
                </a:solidFill>
                <a:latin typeface="+mj-lt"/>
                <a:cs typeface="+mn-cs"/>
              </a:rPr>
              <a:t>SINERGITAS</a:t>
            </a:r>
          </a:p>
          <a:p>
            <a:pPr fontAlgn="auto">
              <a:spcBef>
                <a:spcPts val="0"/>
              </a:spcBef>
              <a:spcAft>
                <a:spcPts val="0"/>
              </a:spcAft>
              <a:defRPr/>
            </a:pPr>
            <a:r>
              <a:rPr lang="en-US" sz="1400" b="1" dirty="0" err="1">
                <a:solidFill>
                  <a:srgbClr val="00B050"/>
                </a:solidFill>
                <a:latin typeface="+mj-lt"/>
                <a:cs typeface="+mn-cs"/>
              </a:rPr>
              <a:t>Peningkatan</a:t>
            </a:r>
            <a:r>
              <a:rPr lang="en-US" sz="1400" b="1" dirty="0">
                <a:solidFill>
                  <a:srgbClr val="00B050"/>
                </a:solidFill>
                <a:latin typeface="+mj-lt"/>
                <a:cs typeface="+mn-cs"/>
              </a:rPr>
              <a:t> </a:t>
            </a:r>
            <a:r>
              <a:rPr lang="en-US" sz="1400" b="1" dirty="0" err="1">
                <a:solidFill>
                  <a:srgbClr val="00B050"/>
                </a:solidFill>
                <a:latin typeface="+mj-lt"/>
                <a:cs typeface="+mn-cs"/>
              </a:rPr>
              <a:t>koordinasi</a:t>
            </a:r>
            <a:r>
              <a:rPr lang="en-US" sz="1400" b="1" dirty="0">
                <a:solidFill>
                  <a:srgbClr val="00B050"/>
                </a:solidFill>
                <a:latin typeface="+mj-lt"/>
                <a:cs typeface="+mn-cs"/>
              </a:rPr>
              <a:t> </a:t>
            </a:r>
            <a:r>
              <a:rPr lang="en-US" sz="1400" b="1" dirty="0" err="1">
                <a:solidFill>
                  <a:srgbClr val="00B050"/>
                </a:solidFill>
                <a:latin typeface="+mj-lt"/>
                <a:cs typeface="+mn-cs"/>
              </a:rPr>
              <a:t>guna</a:t>
            </a:r>
            <a:r>
              <a:rPr lang="en-US" sz="1400" b="1" dirty="0">
                <a:solidFill>
                  <a:srgbClr val="00B050"/>
                </a:solidFill>
                <a:latin typeface="+mj-lt"/>
                <a:cs typeface="+mn-cs"/>
              </a:rPr>
              <a:t> </a:t>
            </a:r>
            <a:r>
              <a:rPr lang="en-US" sz="1400" b="1" dirty="0" err="1">
                <a:solidFill>
                  <a:srgbClr val="00B050"/>
                </a:solidFill>
                <a:latin typeface="+mj-lt"/>
                <a:cs typeface="+mn-cs"/>
              </a:rPr>
              <a:t>menyelaraskan</a:t>
            </a:r>
            <a:r>
              <a:rPr lang="en-US" sz="1400" b="1" dirty="0">
                <a:solidFill>
                  <a:srgbClr val="00B050"/>
                </a:solidFill>
                <a:latin typeface="+mj-lt"/>
                <a:cs typeface="+mn-cs"/>
              </a:rPr>
              <a:t> </a:t>
            </a:r>
            <a:r>
              <a:rPr lang="en-US" sz="1400" b="1" dirty="0" err="1">
                <a:solidFill>
                  <a:srgbClr val="00B050"/>
                </a:solidFill>
                <a:latin typeface="+mj-lt"/>
                <a:cs typeface="+mn-cs"/>
              </a:rPr>
              <a:t>implementasi</a:t>
            </a:r>
            <a:r>
              <a:rPr lang="en-US" sz="1400" b="1" dirty="0">
                <a:solidFill>
                  <a:srgbClr val="00B050"/>
                </a:solidFill>
                <a:latin typeface="+mj-lt"/>
                <a:cs typeface="+mn-cs"/>
              </a:rPr>
              <a:t> program </a:t>
            </a:r>
            <a:r>
              <a:rPr lang="en-US" sz="1400" b="1" dirty="0" err="1">
                <a:solidFill>
                  <a:srgbClr val="00B050"/>
                </a:solidFill>
                <a:latin typeface="+mj-lt"/>
                <a:cs typeface="+mn-cs"/>
              </a:rPr>
              <a:t>strategis</a:t>
            </a:r>
            <a:r>
              <a:rPr lang="en-US" sz="1400" b="1" dirty="0">
                <a:solidFill>
                  <a:srgbClr val="00B050"/>
                </a:solidFill>
                <a:latin typeface="+mj-lt"/>
                <a:cs typeface="+mn-cs"/>
              </a:rPr>
              <a:t> TPID </a:t>
            </a:r>
            <a:r>
              <a:rPr lang="en-US" sz="1400" b="1" dirty="0" err="1">
                <a:solidFill>
                  <a:srgbClr val="00B050"/>
                </a:solidFill>
                <a:latin typeface="+mj-lt"/>
                <a:cs typeface="+mn-cs"/>
              </a:rPr>
              <a:t>dalam</a:t>
            </a:r>
            <a:r>
              <a:rPr lang="en-US" sz="1400" b="1" dirty="0">
                <a:solidFill>
                  <a:srgbClr val="00B050"/>
                </a:solidFill>
                <a:latin typeface="+mj-lt"/>
                <a:cs typeface="+mn-cs"/>
              </a:rPr>
              <a:t> </a:t>
            </a:r>
            <a:r>
              <a:rPr lang="en-US" sz="1400" b="1" dirty="0" err="1">
                <a:solidFill>
                  <a:srgbClr val="00B050"/>
                </a:solidFill>
                <a:latin typeface="+mj-lt"/>
                <a:cs typeface="+mn-cs"/>
              </a:rPr>
              <a:t>upaya</a:t>
            </a:r>
            <a:r>
              <a:rPr lang="en-US" sz="1400" b="1" dirty="0">
                <a:solidFill>
                  <a:srgbClr val="00B050"/>
                </a:solidFill>
                <a:latin typeface="+mj-lt"/>
                <a:cs typeface="+mn-cs"/>
              </a:rPr>
              <a:t> </a:t>
            </a:r>
            <a:r>
              <a:rPr lang="en-US" sz="1400" b="1" dirty="0" err="1">
                <a:solidFill>
                  <a:srgbClr val="00B050"/>
                </a:solidFill>
                <a:latin typeface="+mj-lt"/>
                <a:cs typeface="+mn-cs"/>
              </a:rPr>
              <a:t>pengendalian</a:t>
            </a:r>
            <a:r>
              <a:rPr lang="en-US" sz="1400" b="1" dirty="0">
                <a:solidFill>
                  <a:srgbClr val="00B050"/>
                </a:solidFill>
                <a:latin typeface="+mj-lt"/>
                <a:cs typeface="+mn-cs"/>
              </a:rPr>
              <a:t> </a:t>
            </a:r>
            <a:r>
              <a:rPr lang="en-US" sz="1400" b="1" dirty="0" err="1">
                <a:solidFill>
                  <a:srgbClr val="00B050"/>
                </a:solidFill>
                <a:latin typeface="+mj-lt"/>
                <a:cs typeface="+mn-cs"/>
              </a:rPr>
              <a:t>inflasi</a:t>
            </a:r>
            <a:endParaRPr lang="en-US" sz="1400" b="1" dirty="0">
              <a:solidFill>
                <a:srgbClr val="00B050"/>
              </a:solidFill>
              <a:latin typeface="+mj-lt"/>
              <a:cs typeface="+mn-cs"/>
            </a:endParaRPr>
          </a:p>
        </p:txBody>
      </p:sp>
      <p:sp>
        <p:nvSpPr>
          <p:cNvPr id="14" name="TextBox 13"/>
          <p:cNvSpPr txBox="1"/>
          <p:nvPr/>
        </p:nvSpPr>
        <p:spPr>
          <a:xfrm>
            <a:off x="6322867" y="5428485"/>
            <a:ext cx="5456179" cy="1046440"/>
          </a:xfrm>
          <a:prstGeom prst="rect">
            <a:avLst/>
          </a:prstGeom>
          <a:noFill/>
        </p:spPr>
        <p:txBody>
          <a:bodyPr wrap="square">
            <a:spAutoFit/>
          </a:bodyPr>
          <a:lstStyle/>
          <a:p>
            <a:pPr fontAlgn="auto">
              <a:spcBef>
                <a:spcPts val="0"/>
              </a:spcBef>
              <a:spcAft>
                <a:spcPts val="0"/>
              </a:spcAft>
              <a:defRPr/>
            </a:pPr>
            <a:r>
              <a:rPr lang="en-US" sz="2000" b="1" dirty="0" smtClean="0">
                <a:solidFill>
                  <a:schemeClr val="accent4">
                    <a:lumMod val="50000"/>
                  </a:schemeClr>
                </a:solidFill>
                <a:latin typeface="+mj-lt"/>
                <a:cs typeface="+mn-cs"/>
              </a:rPr>
              <a:t>AKSESIBILITAS</a:t>
            </a:r>
            <a:endParaRPr lang="en-US" sz="2000" b="1" dirty="0">
              <a:solidFill>
                <a:schemeClr val="accent4">
                  <a:lumMod val="50000"/>
                </a:schemeClr>
              </a:solidFill>
              <a:latin typeface="+mj-lt"/>
              <a:cs typeface="+mn-cs"/>
            </a:endParaRPr>
          </a:p>
          <a:p>
            <a:pPr fontAlgn="auto">
              <a:spcBef>
                <a:spcPts val="0"/>
              </a:spcBef>
              <a:spcAft>
                <a:spcPts val="0"/>
              </a:spcAft>
              <a:defRPr/>
            </a:pPr>
            <a:r>
              <a:rPr lang="en-US" sz="1400" b="1" dirty="0" err="1">
                <a:solidFill>
                  <a:schemeClr val="accent4">
                    <a:lumMod val="50000"/>
                  </a:schemeClr>
                </a:solidFill>
                <a:latin typeface="+mj-lt"/>
                <a:cs typeface="+mn-cs"/>
              </a:rPr>
              <a:t>Meningkatkan</a:t>
            </a:r>
            <a:r>
              <a:rPr lang="en-US" sz="1400" b="1" dirty="0">
                <a:solidFill>
                  <a:schemeClr val="accent4">
                    <a:lumMod val="50000"/>
                  </a:schemeClr>
                </a:solidFill>
                <a:latin typeface="+mj-lt"/>
                <a:cs typeface="+mn-cs"/>
              </a:rPr>
              <a:t> </a:t>
            </a:r>
            <a:r>
              <a:rPr lang="en-US" sz="1400" b="1" dirty="0" err="1">
                <a:solidFill>
                  <a:schemeClr val="accent4">
                    <a:lumMod val="50000"/>
                  </a:schemeClr>
                </a:solidFill>
                <a:latin typeface="+mj-lt"/>
                <a:cs typeface="+mn-cs"/>
              </a:rPr>
              <a:t>aksesibilitas</a:t>
            </a:r>
            <a:r>
              <a:rPr lang="en-US" sz="1400" b="1" dirty="0">
                <a:solidFill>
                  <a:schemeClr val="accent4">
                    <a:lumMod val="50000"/>
                  </a:schemeClr>
                </a:solidFill>
                <a:latin typeface="+mj-lt"/>
                <a:cs typeface="+mn-cs"/>
              </a:rPr>
              <a:t> </a:t>
            </a:r>
            <a:r>
              <a:rPr lang="en-US" sz="1400" b="1" dirty="0" err="1">
                <a:solidFill>
                  <a:schemeClr val="accent4">
                    <a:lumMod val="50000"/>
                  </a:schemeClr>
                </a:solidFill>
                <a:latin typeface="+mj-lt"/>
                <a:cs typeface="+mn-cs"/>
              </a:rPr>
              <a:t>masyarakat</a:t>
            </a:r>
            <a:r>
              <a:rPr lang="en-US" sz="1400" b="1" dirty="0">
                <a:solidFill>
                  <a:schemeClr val="accent4">
                    <a:lumMod val="50000"/>
                  </a:schemeClr>
                </a:solidFill>
                <a:latin typeface="+mj-lt"/>
                <a:cs typeface="+mn-cs"/>
              </a:rPr>
              <a:t> </a:t>
            </a:r>
            <a:r>
              <a:rPr lang="en-US" sz="1400" b="1" dirty="0" err="1">
                <a:solidFill>
                  <a:schemeClr val="accent4">
                    <a:lumMod val="50000"/>
                  </a:schemeClr>
                </a:solidFill>
                <a:latin typeface="+mj-lt"/>
                <a:cs typeface="+mn-cs"/>
              </a:rPr>
              <a:t>terhadap</a:t>
            </a:r>
            <a:r>
              <a:rPr lang="en-US" sz="1400" b="1" dirty="0">
                <a:solidFill>
                  <a:schemeClr val="accent4">
                    <a:lumMod val="50000"/>
                  </a:schemeClr>
                </a:solidFill>
                <a:latin typeface="+mj-lt"/>
                <a:cs typeface="+mn-cs"/>
              </a:rPr>
              <a:t> </a:t>
            </a:r>
            <a:r>
              <a:rPr lang="en-US" sz="1400" b="1" dirty="0" err="1">
                <a:solidFill>
                  <a:schemeClr val="accent4">
                    <a:lumMod val="50000"/>
                  </a:schemeClr>
                </a:solidFill>
                <a:latin typeface="+mj-lt"/>
                <a:cs typeface="+mn-cs"/>
              </a:rPr>
              <a:t>akses</a:t>
            </a:r>
            <a:r>
              <a:rPr lang="en-US" sz="1400" b="1" dirty="0">
                <a:solidFill>
                  <a:schemeClr val="accent4">
                    <a:lumMod val="50000"/>
                  </a:schemeClr>
                </a:solidFill>
                <a:latin typeface="+mj-lt"/>
                <a:cs typeface="+mn-cs"/>
              </a:rPr>
              <a:t> </a:t>
            </a:r>
            <a:r>
              <a:rPr lang="en-US" sz="1400" b="1" dirty="0" err="1">
                <a:solidFill>
                  <a:schemeClr val="accent4">
                    <a:lumMod val="50000"/>
                  </a:schemeClr>
                </a:solidFill>
                <a:latin typeface="+mj-lt"/>
                <a:cs typeface="+mn-cs"/>
              </a:rPr>
              <a:t>informasi</a:t>
            </a:r>
            <a:r>
              <a:rPr lang="en-US" sz="1400" b="1" dirty="0">
                <a:solidFill>
                  <a:schemeClr val="accent4">
                    <a:lumMod val="50000"/>
                  </a:schemeClr>
                </a:solidFill>
                <a:latin typeface="+mj-lt"/>
                <a:cs typeface="+mn-cs"/>
              </a:rPr>
              <a:t>, </a:t>
            </a:r>
            <a:r>
              <a:rPr lang="en-US" sz="1400" b="1" dirty="0" err="1">
                <a:solidFill>
                  <a:schemeClr val="accent4">
                    <a:lumMod val="50000"/>
                  </a:schemeClr>
                </a:solidFill>
                <a:latin typeface="+mj-lt"/>
                <a:cs typeface="+mn-cs"/>
              </a:rPr>
              <a:t>akses</a:t>
            </a:r>
            <a:r>
              <a:rPr lang="en-US" sz="1400" b="1" dirty="0">
                <a:solidFill>
                  <a:schemeClr val="accent4">
                    <a:lumMod val="50000"/>
                  </a:schemeClr>
                </a:solidFill>
                <a:latin typeface="+mj-lt"/>
                <a:cs typeface="+mn-cs"/>
              </a:rPr>
              <a:t> </a:t>
            </a:r>
            <a:r>
              <a:rPr lang="en-US" sz="1400" b="1" dirty="0" err="1">
                <a:solidFill>
                  <a:schemeClr val="accent4">
                    <a:lumMod val="50000"/>
                  </a:schemeClr>
                </a:solidFill>
                <a:latin typeface="+mj-lt"/>
                <a:cs typeface="+mn-cs"/>
              </a:rPr>
              <a:t>pendanaan</a:t>
            </a:r>
            <a:r>
              <a:rPr lang="en-US" sz="1400" b="1" dirty="0">
                <a:solidFill>
                  <a:schemeClr val="accent4">
                    <a:lumMod val="50000"/>
                  </a:schemeClr>
                </a:solidFill>
                <a:latin typeface="+mj-lt"/>
                <a:cs typeface="+mn-cs"/>
              </a:rPr>
              <a:t> </a:t>
            </a:r>
            <a:r>
              <a:rPr lang="en-US" sz="1400" b="1" dirty="0" err="1">
                <a:solidFill>
                  <a:schemeClr val="accent4">
                    <a:lumMod val="50000"/>
                  </a:schemeClr>
                </a:solidFill>
                <a:latin typeface="+mj-lt"/>
                <a:cs typeface="+mn-cs"/>
              </a:rPr>
              <a:t>dan</a:t>
            </a:r>
            <a:r>
              <a:rPr lang="en-US" sz="1400" b="1" dirty="0">
                <a:solidFill>
                  <a:schemeClr val="accent4">
                    <a:lumMod val="50000"/>
                  </a:schemeClr>
                </a:solidFill>
                <a:latin typeface="+mj-lt"/>
                <a:cs typeface="+mn-cs"/>
              </a:rPr>
              <a:t> </a:t>
            </a:r>
            <a:r>
              <a:rPr lang="en-US" sz="1400" b="1" dirty="0" err="1">
                <a:solidFill>
                  <a:schemeClr val="accent4">
                    <a:lumMod val="50000"/>
                  </a:schemeClr>
                </a:solidFill>
                <a:latin typeface="+mj-lt"/>
                <a:cs typeface="+mn-cs"/>
              </a:rPr>
              <a:t>akses</a:t>
            </a:r>
            <a:r>
              <a:rPr lang="en-US" sz="1400" b="1" dirty="0">
                <a:solidFill>
                  <a:schemeClr val="accent4">
                    <a:lumMod val="50000"/>
                  </a:schemeClr>
                </a:solidFill>
                <a:latin typeface="+mj-lt"/>
                <a:cs typeface="+mn-cs"/>
              </a:rPr>
              <a:t> </a:t>
            </a:r>
            <a:r>
              <a:rPr lang="en-US" sz="1400" b="1" dirty="0" err="1">
                <a:solidFill>
                  <a:schemeClr val="accent4">
                    <a:lumMod val="50000"/>
                  </a:schemeClr>
                </a:solidFill>
                <a:latin typeface="+mj-lt"/>
                <a:cs typeface="+mn-cs"/>
              </a:rPr>
              <a:t>pasar</a:t>
            </a:r>
            <a:r>
              <a:rPr lang="en-US" sz="1400" b="1" dirty="0">
                <a:solidFill>
                  <a:schemeClr val="accent4">
                    <a:lumMod val="50000"/>
                  </a:schemeClr>
                </a:solidFill>
                <a:latin typeface="+mj-lt"/>
                <a:cs typeface="+mn-cs"/>
              </a:rPr>
              <a:t> </a:t>
            </a:r>
            <a:r>
              <a:rPr lang="en-US" sz="1400" b="1" dirty="0" err="1">
                <a:solidFill>
                  <a:schemeClr val="accent4">
                    <a:lumMod val="50000"/>
                  </a:schemeClr>
                </a:solidFill>
                <a:latin typeface="+mj-lt"/>
                <a:cs typeface="+mn-cs"/>
              </a:rPr>
              <a:t>sebagai</a:t>
            </a:r>
            <a:r>
              <a:rPr lang="en-US" sz="1400" b="1" dirty="0">
                <a:solidFill>
                  <a:schemeClr val="accent4">
                    <a:lumMod val="50000"/>
                  </a:schemeClr>
                </a:solidFill>
                <a:latin typeface="+mj-lt"/>
                <a:cs typeface="+mn-cs"/>
              </a:rPr>
              <a:t> </a:t>
            </a:r>
            <a:r>
              <a:rPr lang="en-US" sz="1400" b="1" dirty="0" err="1">
                <a:solidFill>
                  <a:schemeClr val="accent4">
                    <a:lumMod val="50000"/>
                  </a:schemeClr>
                </a:solidFill>
                <a:latin typeface="+mj-lt"/>
                <a:cs typeface="+mn-cs"/>
              </a:rPr>
              <a:t>upaya</a:t>
            </a:r>
            <a:r>
              <a:rPr lang="en-US" sz="1400" b="1" dirty="0">
                <a:solidFill>
                  <a:schemeClr val="accent4">
                    <a:lumMod val="50000"/>
                  </a:schemeClr>
                </a:solidFill>
                <a:latin typeface="+mj-lt"/>
                <a:cs typeface="+mn-cs"/>
              </a:rPr>
              <a:t> </a:t>
            </a:r>
            <a:r>
              <a:rPr lang="en-US" sz="1400" b="1" dirty="0" err="1">
                <a:solidFill>
                  <a:schemeClr val="accent4">
                    <a:lumMod val="50000"/>
                  </a:schemeClr>
                </a:solidFill>
                <a:latin typeface="+mj-lt"/>
                <a:cs typeface="+mn-cs"/>
              </a:rPr>
              <a:t>menjaga</a:t>
            </a:r>
            <a:r>
              <a:rPr lang="en-US" sz="1400" b="1" dirty="0">
                <a:solidFill>
                  <a:schemeClr val="accent4">
                    <a:lumMod val="50000"/>
                  </a:schemeClr>
                </a:solidFill>
                <a:latin typeface="+mj-lt"/>
                <a:cs typeface="+mn-cs"/>
              </a:rPr>
              <a:t> </a:t>
            </a:r>
            <a:r>
              <a:rPr lang="en-US" sz="1400" b="1" dirty="0" err="1">
                <a:solidFill>
                  <a:schemeClr val="accent4">
                    <a:lumMod val="50000"/>
                  </a:schemeClr>
                </a:solidFill>
                <a:latin typeface="+mj-lt"/>
                <a:cs typeface="+mn-cs"/>
              </a:rPr>
              <a:t>ekspektasi</a:t>
            </a:r>
            <a:r>
              <a:rPr lang="en-US" sz="1400" b="1" dirty="0">
                <a:solidFill>
                  <a:schemeClr val="accent4">
                    <a:lumMod val="50000"/>
                  </a:schemeClr>
                </a:solidFill>
                <a:latin typeface="+mj-lt"/>
                <a:cs typeface="+mn-cs"/>
              </a:rPr>
              <a:t> </a:t>
            </a:r>
            <a:r>
              <a:rPr lang="en-US" sz="1400" b="1" dirty="0" err="1">
                <a:solidFill>
                  <a:schemeClr val="accent4">
                    <a:lumMod val="50000"/>
                  </a:schemeClr>
                </a:solidFill>
                <a:latin typeface="+mj-lt"/>
                <a:cs typeface="+mn-cs"/>
              </a:rPr>
              <a:t>dan</a:t>
            </a:r>
            <a:r>
              <a:rPr lang="en-US" sz="1400" b="1" dirty="0">
                <a:solidFill>
                  <a:schemeClr val="accent4">
                    <a:lumMod val="50000"/>
                  </a:schemeClr>
                </a:solidFill>
                <a:latin typeface="+mj-lt"/>
                <a:cs typeface="+mn-cs"/>
              </a:rPr>
              <a:t> </a:t>
            </a:r>
            <a:r>
              <a:rPr lang="en-US" sz="1400" b="1" dirty="0" err="1">
                <a:solidFill>
                  <a:schemeClr val="accent4">
                    <a:lumMod val="50000"/>
                  </a:schemeClr>
                </a:solidFill>
                <a:latin typeface="+mj-lt"/>
                <a:cs typeface="+mn-cs"/>
              </a:rPr>
              <a:t>mempermudah</a:t>
            </a:r>
            <a:r>
              <a:rPr lang="en-US" sz="1400" b="1" dirty="0">
                <a:solidFill>
                  <a:schemeClr val="accent4">
                    <a:lumMod val="50000"/>
                  </a:schemeClr>
                </a:solidFill>
                <a:latin typeface="+mj-lt"/>
                <a:cs typeface="+mn-cs"/>
              </a:rPr>
              <a:t> </a:t>
            </a:r>
            <a:r>
              <a:rPr lang="en-US" sz="1400" b="1" dirty="0" err="1">
                <a:solidFill>
                  <a:schemeClr val="accent4">
                    <a:lumMod val="50000"/>
                  </a:schemeClr>
                </a:solidFill>
                <a:latin typeface="+mj-lt"/>
                <a:cs typeface="+mn-cs"/>
              </a:rPr>
              <a:t>akses</a:t>
            </a:r>
            <a:r>
              <a:rPr lang="en-US" sz="1400" b="1" dirty="0">
                <a:solidFill>
                  <a:schemeClr val="accent4">
                    <a:lumMod val="50000"/>
                  </a:schemeClr>
                </a:solidFill>
                <a:latin typeface="+mj-lt"/>
                <a:cs typeface="+mn-cs"/>
              </a:rPr>
              <a:t> </a:t>
            </a:r>
            <a:r>
              <a:rPr lang="en-US" sz="1400" b="1" dirty="0" err="1">
                <a:solidFill>
                  <a:schemeClr val="accent4">
                    <a:lumMod val="50000"/>
                  </a:schemeClr>
                </a:solidFill>
                <a:latin typeface="+mj-lt"/>
                <a:cs typeface="+mn-cs"/>
              </a:rPr>
              <a:t>permodalan</a:t>
            </a:r>
            <a:endParaRPr lang="en-US" sz="1400" b="1" dirty="0">
              <a:solidFill>
                <a:schemeClr val="accent4">
                  <a:lumMod val="50000"/>
                </a:schemeClr>
              </a:solidFill>
              <a:latin typeface="+mj-lt"/>
              <a:cs typeface="+mn-cs"/>
            </a:endParaRPr>
          </a:p>
        </p:txBody>
      </p:sp>
      <p:sp>
        <p:nvSpPr>
          <p:cNvPr id="15" name="TextBox 14"/>
          <p:cNvSpPr txBox="1"/>
          <p:nvPr/>
        </p:nvSpPr>
        <p:spPr>
          <a:xfrm>
            <a:off x="88136" y="3486834"/>
            <a:ext cx="3014133" cy="1200329"/>
          </a:xfrm>
          <a:prstGeom prst="rect">
            <a:avLst/>
          </a:prstGeom>
          <a:noFill/>
        </p:spPr>
        <p:txBody>
          <a:bodyPr>
            <a:spAutoFit/>
          </a:bodyPr>
          <a:lstStyle/>
          <a:p>
            <a:pPr algn="r" fontAlgn="auto">
              <a:spcBef>
                <a:spcPts val="0"/>
              </a:spcBef>
              <a:spcAft>
                <a:spcPts val="0"/>
              </a:spcAft>
              <a:defRPr/>
            </a:pPr>
            <a:r>
              <a:rPr lang="en-US" sz="2400" b="1" dirty="0">
                <a:solidFill>
                  <a:srgbClr val="FF0000"/>
                </a:solidFill>
                <a:latin typeface="+mj-lt"/>
                <a:cs typeface="+mn-cs"/>
              </a:rPr>
              <a:t>PRODUKTIVITAS</a:t>
            </a:r>
          </a:p>
          <a:p>
            <a:pPr algn="r" fontAlgn="auto">
              <a:spcBef>
                <a:spcPts val="0"/>
              </a:spcBef>
              <a:spcAft>
                <a:spcPts val="0"/>
              </a:spcAft>
              <a:defRPr/>
            </a:pPr>
            <a:r>
              <a:rPr lang="en-US" sz="1600" b="1" dirty="0" err="1">
                <a:solidFill>
                  <a:srgbClr val="FF0000"/>
                </a:solidFill>
                <a:latin typeface="+mj-lt"/>
                <a:cs typeface="+mn-cs"/>
              </a:rPr>
              <a:t>Melakukan</a:t>
            </a:r>
            <a:r>
              <a:rPr lang="en-US" sz="1600" b="1" dirty="0">
                <a:solidFill>
                  <a:srgbClr val="FF0000"/>
                </a:solidFill>
                <a:latin typeface="+mj-lt"/>
                <a:cs typeface="+mn-cs"/>
              </a:rPr>
              <a:t> </a:t>
            </a:r>
            <a:r>
              <a:rPr lang="en-US" sz="1600" b="1" dirty="0" err="1">
                <a:solidFill>
                  <a:srgbClr val="FF0000"/>
                </a:solidFill>
                <a:latin typeface="+mj-lt"/>
                <a:cs typeface="+mn-cs"/>
              </a:rPr>
              <a:t>berbagai</a:t>
            </a:r>
            <a:r>
              <a:rPr lang="en-US" sz="1600" b="1" dirty="0">
                <a:solidFill>
                  <a:srgbClr val="FF0000"/>
                </a:solidFill>
                <a:latin typeface="+mj-lt"/>
                <a:cs typeface="+mn-cs"/>
              </a:rPr>
              <a:t> </a:t>
            </a:r>
            <a:r>
              <a:rPr lang="en-US" sz="1600" b="1" dirty="0" err="1">
                <a:solidFill>
                  <a:srgbClr val="FF0000"/>
                </a:solidFill>
                <a:latin typeface="+mj-lt"/>
                <a:cs typeface="+mn-cs"/>
              </a:rPr>
              <a:t>upaya</a:t>
            </a:r>
            <a:r>
              <a:rPr lang="en-US" sz="1600" b="1" dirty="0">
                <a:solidFill>
                  <a:srgbClr val="FF0000"/>
                </a:solidFill>
                <a:latin typeface="+mj-lt"/>
                <a:cs typeface="+mn-cs"/>
              </a:rPr>
              <a:t> </a:t>
            </a:r>
            <a:r>
              <a:rPr lang="en-US" sz="1600" b="1" dirty="0" err="1">
                <a:solidFill>
                  <a:srgbClr val="FF0000"/>
                </a:solidFill>
                <a:latin typeface="+mj-lt"/>
                <a:cs typeface="+mn-cs"/>
              </a:rPr>
              <a:t>untuk</a:t>
            </a:r>
            <a:r>
              <a:rPr lang="en-US" sz="1600" b="1" dirty="0">
                <a:solidFill>
                  <a:srgbClr val="FF0000"/>
                </a:solidFill>
                <a:latin typeface="+mj-lt"/>
                <a:cs typeface="+mn-cs"/>
              </a:rPr>
              <a:t> </a:t>
            </a:r>
            <a:r>
              <a:rPr lang="en-US" sz="1600" b="1" dirty="0" err="1">
                <a:solidFill>
                  <a:srgbClr val="FF0000"/>
                </a:solidFill>
                <a:latin typeface="+mj-lt"/>
                <a:cs typeface="+mn-cs"/>
              </a:rPr>
              <a:t>meningkatkan</a:t>
            </a:r>
            <a:r>
              <a:rPr lang="en-US" sz="1600" b="1" dirty="0">
                <a:solidFill>
                  <a:srgbClr val="FF0000"/>
                </a:solidFill>
                <a:latin typeface="+mj-lt"/>
                <a:cs typeface="+mn-cs"/>
              </a:rPr>
              <a:t> </a:t>
            </a:r>
            <a:r>
              <a:rPr lang="en-US" sz="1600" b="1" dirty="0" err="1">
                <a:solidFill>
                  <a:srgbClr val="FF0000"/>
                </a:solidFill>
                <a:latin typeface="+mj-lt"/>
                <a:cs typeface="+mn-cs"/>
              </a:rPr>
              <a:t>produktivitas</a:t>
            </a:r>
            <a:r>
              <a:rPr lang="en-US" sz="1600" b="1" dirty="0">
                <a:solidFill>
                  <a:srgbClr val="FF0000"/>
                </a:solidFill>
                <a:latin typeface="+mj-lt"/>
                <a:cs typeface="+mn-cs"/>
              </a:rPr>
              <a:t> </a:t>
            </a:r>
            <a:r>
              <a:rPr lang="en-US" sz="1600" b="1" dirty="0" err="1">
                <a:solidFill>
                  <a:srgbClr val="FF0000"/>
                </a:solidFill>
                <a:latin typeface="+mj-lt"/>
                <a:cs typeface="+mn-cs"/>
              </a:rPr>
              <a:t>komoditas</a:t>
            </a:r>
            <a:r>
              <a:rPr lang="en-US" sz="1600" b="1" dirty="0">
                <a:solidFill>
                  <a:srgbClr val="FF0000"/>
                </a:solidFill>
                <a:latin typeface="+mj-lt"/>
                <a:cs typeface="+mn-cs"/>
              </a:rPr>
              <a:t> </a:t>
            </a:r>
            <a:r>
              <a:rPr lang="en-US" sz="1600" b="1" dirty="0" err="1">
                <a:solidFill>
                  <a:srgbClr val="FF0000"/>
                </a:solidFill>
                <a:latin typeface="+mj-lt"/>
                <a:cs typeface="+mn-cs"/>
              </a:rPr>
              <a:t>pangan</a:t>
            </a:r>
            <a:r>
              <a:rPr lang="en-US" sz="1600" b="1" dirty="0">
                <a:solidFill>
                  <a:srgbClr val="FF0000"/>
                </a:solidFill>
                <a:latin typeface="+mj-lt"/>
                <a:cs typeface="+mn-cs"/>
              </a:rPr>
              <a:t> </a:t>
            </a:r>
          </a:p>
        </p:txBody>
      </p:sp>
      <p:grpSp>
        <p:nvGrpSpPr>
          <p:cNvPr id="24584" name="Group 18"/>
          <p:cNvGrpSpPr>
            <a:grpSpLocks/>
          </p:cNvGrpSpPr>
          <p:nvPr/>
        </p:nvGrpSpPr>
        <p:grpSpPr bwMode="auto">
          <a:xfrm>
            <a:off x="3144603" y="1977070"/>
            <a:ext cx="4371753" cy="3451415"/>
            <a:chOff x="2083915" y="762000"/>
            <a:chExt cx="5357341" cy="5029200"/>
          </a:xfrm>
        </p:grpSpPr>
        <p:grpSp>
          <p:nvGrpSpPr>
            <p:cNvPr id="24586" name="Group 15"/>
            <p:cNvGrpSpPr>
              <a:grpSpLocks/>
            </p:cNvGrpSpPr>
            <p:nvPr/>
          </p:nvGrpSpPr>
          <p:grpSpPr bwMode="auto">
            <a:xfrm>
              <a:off x="2083915" y="762000"/>
              <a:ext cx="5357341" cy="5029200"/>
              <a:chOff x="1805459" y="762000"/>
              <a:chExt cx="5509741" cy="5247372"/>
            </a:xfrm>
          </p:grpSpPr>
          <p:pic>
            <p:nvPicPr>
              <p:cNvPr id="24588" name="Picture 3"/>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805459" y="762000"/>
                <a:ext cx="5509741" cy="5247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3525386" y="3642535"/>
                <a:ext cx="2069887" cy="889065"/>
              </a:xfrm>
              <a:prstGeom prst="rect">
                <a:avLst/>
              </a:prstGeom>
              <a:noFill/>
            </p:spPr>
            <p:txBody>
              <a:bodyPr>
                <a:spAutoFit/>
              </a:bodyPr>
              <a:lstStyle/>
              <a:p>
                <a:pPr algn="ctr" fontAlgn="auto">
                  <a:spcBef>
                    <a:spcPts val="0"/>
                  </a:spcBef>
                  <a:spcAft>
                    <a:spcPts val="0"/>
                  </a:spcAft>
                  <a:defRPr/>
                </a:pPr>
                <a:r>
                  <a:rPr lang="en-US" sz="1600" b="1" dirty="0">
                    <a:solidFill>
                      <a:schemeClr val="accent4">
                        <a:lumMod val="75000"/>
                      </a:schemeClr>
                    </a:solidFill>
                    <a:latin typeface="+mj-lt"/>
                    <a:cs typeface="+mn-cs"/>
                  </a:rPr>
                  <a:t>GORONTALO</a:t>
                </a:r>
              </a:p>
              <a:p>
                <a:pPr algn="ctr" fontAlgn="auto">
                  <a:spcBef>
                    <a:spcPts val="0"/>
                  </a:spcBef>
                  <a:spcAft>
                    <a:spcPts val="0"/>
                  </a:spcAft>
                  <a:defRPr/>
                </a:pPr>
                <a:r>
                  <a:rPr lang="en-US" sz="1600" b="1" dirty="0">
                    <a:solidFill>
                      <a:schemeClr val="accent4">
                        <a:lumMod val="75000"/>
                      </a:schemeClr>
                    </a:solidFill>
                    <a:latin typeface="+mj-lt"/>
                    <a:cs typeface="+mn-cs"/>
                  </a:rPr>
                  <a:t>SIGAP</a:t>
                </a:r>
              </a:p>
            </p:txBody>
          </p:sp>
          <p:pic>
            <p:nvPicPr>
              <p:cNvPr id="24590" name="Picture 5"/>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3914833" y="1301657"/>
                <a:ext cx="1094774" cy="1094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91" name="Picture 7"/>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253742" y="4327255"/>
                <a:ext cx="1110092" cy="1110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4587" name="Picture 16"/>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5855184" y="4179021"/>
              <a:ext cx="1028358" cy="1028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4585" name="Rectangle 17"/>
          <p:cNvSpPr>
            <a:spLocks noChangeArrowheads="1"/>
          </p:cNvSpPr>
          <p:nvPr/>
        </p:nvSpPr>
        <p:spPr bwMode="auto">
          <a:xfrm>
            <a:off x="88136" y="1303099"/>
            <a:ext cx="1219200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id-ID" sz="1400" i="1" dirty="0">
                <a:solidFill>
                  <a:schemeClr val="tx1">
                    <a:lumMod val="95000"/>
                    <a:lumOff val="5000"/>
                  </a:schemeClr>
                </a:solidFill>
                <a:latin typeface="Calibri" pitchFamily="34" charset="0"/>
              </a:rPr>
              <a:t>Atas inisiatif dari TPID Provinsi Gorontalo dan Kantor Perwakilan Bank Indonesia Provinsi  Gorontalo,  telah  dilakukan  koordinasi  antar  anggota  TPID  mulai  dari tingkat  Provinsi  sampai  dengan  tingkat  Kabupaten/Kota  untuk  melakukan penyelarasan program kerja TPID Provinsi dengan seluruh TPID  Kota/Kabupaten dalam upaya menjaga kestabilan harga pangan strategis di Provinsi Gorontalo di tengah  guncangan  kemarau  berkepanjangan</a:t>
            </a:r>
            <a:r>
              <a:rPr lang="id-ID" sz="1400" dirty="0">
                <a:solidFill>
                  <a:schemeClr val="tx1">
                    <a:lumMod val="95000"/>
                    <a:lumOff val="5000"/>
                  </a:schemeClr>
                </a:solidFill>
                <a:latin typeface="Calibri" pitchFamily="34" charset="0"/>
              </a:rPr>
              <a:t> </a:t>
            </a:r>
          </a:p>
        </p:txBody>
      </p:sp>
      <p:sp>
        <p:nvSpPr>
          <p:cNvPr id="16" name="Rectangle 15"/>
          <p:cNvSpPr/>
          <p:nvPr/>
        </p:nvSpPr>
        <p:spPr>
          <a:xfrm>
            <a:off x="475915" y="307505"/>
            <a:ext cx="11835087" cy="667234"/>
          </a:xfrm>
          <a:prstGeom prst="rect">
            <a:avLst/>
          </a:prstGeom>
        </p:spPr>
        <p:txBody>
          <a:bodyPr wrap="square">
            <a:spAutoFit/>
          </a:bodyPr>
          <a:lstStyle/>
          <a:p>
            <a:pPr>
              <a:lnSpc>
                <a:spcPct val="80000"/>
              </a:lnSpc>
            </a:pPr>
            <a:r>
              <a:rPr lang="en-US" b="1" dirty="0">
                <a:solidFill>
                  <a:srgbClr val="C00000"/>
                </a:solidFill>
                <a:latin typeface="Agency FB" panose="020B0503020202020204" pitchFamily="34" charset="0"/>
              </a:rPr>
              <a:t>PROGRAM UNGGULAN PENGENDALIAN INFLASI TAHUN 2015</a:t>
            </a:r>
          </a:p>
          <a:p>
            <a:pPr>
              <a:lnSpc>
                <a:spcPct val="80000"/>
              </a:lnSpc>
            </a:pPr>
            <a:r>
              <a:rPr lang="en-US" sz="2800" b="1" dirty="0" smtClean="0"/>
              <a:t>TPID PROVINSI GORONTALO</a:t>
            </a:r>
            <a:endParaRPr lang="id-ID" sz="2800" b="1" dirty="0"/>
          </a:p>
        </p:txBody>
      </p:sp>
      <p:pic>
        <p:nvPicPr>
          <p:cNvPr id="17" name="Picture 4" descr="Hasil gambar untuk transparent GLASS 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8225" y="-224895"/>
            <a:ext cx="1642620" cy="1564953"/>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Rectangle 17"/>
          <p:cNvSpPr/>
          <p:nvPr/>
        </p:nvSpPr>
        <p:spPr>
          <a:xfrm>
            <a:off x="0" y="6610278"/>
            <a:ext cx="8427761" cy="261610"/>
          </a:xfrm>
          <a:prstGeom prst="rect">
            <a:avLst/>
          </a:prstGeom>
        </p:spPr>
        <p:txBody>
          <a:bodyPr wrap="square">
            <a:spAutoFit/>
          </a:bodyPr>
          <a:lstStyle/>
          <a:p>
            <a:pPr lvl="0" algn="just">
              <a:spcAft>
                <a:spcPts val="0"/>
              </a:spcAft>
            </a:pPr>
            <a:r>
              <a:rPr lang="en-US" sz="1050" b="1" dirty="0" err="1" smtClean="0">
                <a:ea typeface="Calibri" panose="020F0502020204030204" pitchFamily="34" charset="0"/>
                <a:cs typeface="Times New Roman" panose="02020603050405020304" pitchFamily="18" charset="0"/>
              </a:rPr>
              <a:t>Sumber</a:t>
            </a:r>
            <a:r>
              <a:rPr lang="en-US" sz="1050" b="1" dirty="0" smtClean="0">
                <a:ea typeface="Calibri" panose="020F0502020204030204" pitchFamily="34" charset="0"/>
                <a:cs typeface="Times New Roman" panose="02020603050405020304" pitchFamily="18" charset="0"/>
              </a:rPr>
              <a:t>: TPID </a:t>
            </a:r>
            <a:r>
              <a:rPr lang="en-US" sz="1050" b="1" dirty="0" err="1" smtClean="0">
                <a:ea typeface="Calibri" panose="020F0502020204030204" pitchFamily="34" charset="0"/>
                <a:cs typeface="Times New Roman" panose="02020603050405020304" pitchFamily="18" charset="0"/>
              </a:rPr>
              <a:t>Provinsi</a:t>
            </a:r>
            <a:r>
              <a:rPr lang="en-US" sz="1050" b="1" dirty="0" smtClean="0">
                <a:ea typeface="Calibri" panose="020F0502020204030204" pitchFamily="34" charset="0"/>
                <a:cs typeface="Times New Roman" panose="02020603050405020304" pitchFamily="18" charset="0"/>
              </a:rPr>
              <a:t> </a:t>
            </a:r>
            <a:r>
              <a:rPr lang="en-US" sz="1050" b="1" dirty="0" err="1" smtClean="0">
                <a:ea typeface="Calibri" panose="020F0502020204030204" pitchFamily="34" charset="0"/>
                <a:cs typeface="Times New Roman" panose="02020603050405020304" pitchFamily="18" charset="0"/>
              </a:rPr>
              <a:t>Gorontalo</a:t>
            </a:r>
            <a:endParaRPr lang="id-ID" sz="1000" b="1" dirty="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38C5940F-52BA-4018-B13B-B36621709A35}" type="slidenum">
              <a:rPr lang="id-ID" smtClean="0"/>
              <a:pPr/>
              <a:t>16</a:t>
            </a:fld>
            <a:endParaRPr lang="id-ID"/>
          </a:p>
        </p:txBody>
      </p:sp>
    </p:spTree>
    <p:extLst>
      <p:ext uri="{BB962C8B-B14F-4D97-AF65-F5344CB8AC3E}">
        <p14:creationId xmlns:p14="http://schemas.microsoft.com/office/powerpoint/2010/main" xmlns="" val="33986791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161209" y="1660007"/>
            <a:ext cx="1828800" cy="4857483"/>
          </a:xfrm>
          <a:ln>
            <a:solidFill>
              <a:srgbClr val="C00000"/>
            </a:solidFill>
          </a:ln>
        </p:spPr>
        <p:txBody>
          <a:bodyPr>
            <a:noAutofit/>
          </a:bodyPr>
          <a:lstStyle/>
          <a:p>
            <a:pPr marL="0" lvl="0" indent="0" algn="just">
              <a:spcBef>
                <a:spcPts val="0"/>
              </a:spcBef>
              <a:buNone/>
            </a:pPr>
            <a:r>
              <a:rPr lang="id-ID" sz="1200" b="1" dirty="0" smtClean="0">
                <a:latin typeface="Century Gothic" pitchFamily="34" charset="0"/>
              </a:rPr>
              <a:t>Program PIHPS meliputi :</a:t>
            </a:r>
          </a:p>
          <a:p>
            <a:pPr marL="176213" lvl="0" indent="-176213" algn="just">
              <a:spcBef>
                <a:spcPts val="0"/>
              </a:spcBef>
              <a:buFont typeface="Arial" pitchFamily="34" charset="0"/>
              <a:buChar char="•"/>
            </a:pPr>
            <a:r>
              <a:rPr lang="id-ID" sz="1200" dirty="0" smtClean="0">
                <a:latin typeface="Century Gothic" pitchFamily="34" charset="0"/>
              </a:rPr>
              <a:t>Papan Display Harga di depan Pasar Klandasan dan Pasar Pandan Sari.</a:t>
            </a:r>
          </a:p>
          <a:p>
            <a:pPr marL="176213" lvl="0" indent="-176213" algn="just">
              <a:spcBef>
                <a:spcPts val="0"/>
              </a:spcBef>
              <a:buFont typeface="Arial" pitchFamily="34" charset="0"/>
              <a:buChar char="•"/>
            </a:pPr>
            <a:r>
              <a:rPr lang="id-ID" sz="1200" dirty="0" smtClean="0">
                <a:latin typeface="Century Gothic" pitchFamily="34" charset="0"/>
              </a:rPr>
              <a:t>Website. Informasi harga harian/ bulanan/data historis masing-masing komoditas di tiap-tiap pasar, serta informasi lainnya. Informasi ini bisa di akses melalui </a:t>
            </a:r>
            <a:r>
              <a:rPr lang="id-ID" sz="1200" dirty="0" smtClean="0">
                <a:latin typeface="Century Gothic" pitchFamily="34" charset="0"/>
                <a:hlinkClick r:id="rId2"/>
              </a:rPr>
              <a:t>www.sahabat.co</a:t>
            </a:r>
            <a:r>
              <a:rPr lang="id-ID" sz="1200" dirty="0" smtClean="0">
                <a:latin typeface="Century Gothic" pitchFamily="34" charset="0"/>
              </a:rPr>
              <a:t>  </a:t>
            </a:r>
          </a:p>
          <a:p>
            <a:pPr marL="176213" lvl="0" indent="-176213" algn="just">
              <a:spcBef>
                <a:spcPts val="0"/>
              </a:spcBef>
              <a:buFont typeface="Arial" pitchFamily="34" charset="0"/>
              <a:buChar char="•"/>
            </a:pPr>
            <a:r>
              <a:rPr lang="id-ID" sz="1200" dirty="0" smtClean="0">
                <a:latin typeface="Century Gothic" pitchFamily="34" charset="0"/>
              </a:rPr>
              <a:t>SMS Gateway. Informasi melalui fasilitas SMS gateway. Cukup kirim SMS dengan mengetik nama pasar#nama komoditas contoh: klandasan#telur, lalu kirim ke no SMS 0816203131.</a:t>
            </a:r>
          </a:p>
        </p:txBody>
      </p:sp>
      <p:sp>
        <p:nvSpPr>
          <p:cNvPr id="6" name="Rectangle 5"/>
          <p:cNvSpPr/>
          <p:nvPr/>
        </p:nvSpPr>
        <p:spPr>
          <a:xfrm>
            <a:off x="376762" y="307505"/>
            <a:ext cx="11835087" cy="667234"/>
          </a:xfrm>
          <a:prstGeom prst="rect">
            <a:avLst/>
          </a:prstGeom>
        </p:spPr>
        <p:txBody>
          <a:bodyPr wrap="square">
            <a:spAutoFit/>
          </a:bodyPr>
          <a:lstStyle/>
          <a:p>
            <a:pPr>
              <a:lnSpc>
                <a:spcPct val="80000"/>
              </a:lnSpc>
            </a:pPr>
            <a:r>
              <a:rPr lang="en-US" b="1" dirty="0">
                <a:solidFill>
                  <a:srgbClr val="C00000"/>
                </a:solidFill>
                <a:latin typeface="Agency FB" panose="020B0503020202020204" pitchFamily="34" charset="0"/>
              </a:rPr>
              <a:t>PROGRAM UNGGULAN PENGENDALIAN INFLASI TAHUN 2015</a:t>
            </a:r>
          </a:p>
          <a:p>
            <a:pPr>
              <a:lnSpc>
                <a:spcPct val="80000"/>
              </a:lnSpc>
            </a:pPr>
            <a:r>
              <a:rPr lang="en-US" sz="2800" b="1" dirty="0" smtClean="0"/>
              <a:t>TPID KOTA BALIKPAPAN</a:t>
            </a:r>
            <a:endParaRPr lang="id-ID" sz="2800" b="1" dirty="0"/>
          </a:p>
        </p:txBody>
      </p:sp>
      <p:pic>
        <p:nvPicPr>
          <p:cNvPr id="7"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225" y="-202861"/>
            <a:ext cx="1928814" cy="183761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Content Placeholder 3"/>
          <p:cNvSpPr txBox="1">
            <a:spLocks/>
          </p:cNvSpPr>
          <p:nvPr/>
        </p:nvSpPr>
        <p:spPr>
          <a:xfrm>
            <a:off x="124426" y="1660008"/>
            <a:ext cx="1828800" cy="4857486"/>
          </a:xfrm>
          <a:prstGeom prst="rect">
            <a:avLst/>
          </a:prstGeom>
          <a:ln>
            <a:solidFill>
              <a:srgbClr val="FF000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None/>
            </a:pPr>
            <a:r>
              <a:rPr lang="id-ID" sz="1200" b="1" dirty="0" smtClean="0">
                <a:latin typeface="Century Gothic" pitchFamily="34" charset="0"/>
              </a:rPr>
              <a:t>Program Ekstensifikasi lahan pertanian </a:t>
            </a:r>
            <a:r>
              <a:rPr lang="id-ID" sz="1200" dirty="0" smtClean="0">
                <a:latin typeface="Century Gothic" pitchFamily="34" charset="0"/>
              </a:rPr>
              <a:t>bawang merah dan cabai rawit, pembagian 35.000 cabai rawit dan pendampingan secara intensif kepada para petani</a:t>
            </a:r>
          </a:p>
        </p:txBody>
      </p:sp>
      <p:sp>
        <p:nvSpPr>
          <p:cNvPr id="9" name="Content Placeholder 3"/>
          <p:cNvSpPr txBox="1">
            <a:spLocks/>
          </p:cNvSpPr>
          <p:nvPr/>
        </p:nvSpPr>
        <p:spPr>
          <a:xfrm>
            <a:off x="2104220" y="1660008"/>
            <a:ext cx="1828800" cy="4857486"/>
          </a:xfrm>
          <a:prstGeom prst="rect">
            <a:avLst/>
          </a:prstGeom>
          <a:ln>
            <a:solidFill>
              <a:schemeClr val="accent2"/>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None/>
            </a:pPr>
            <a:r>
              <a:rPr lang="id-ID" sz="1200" b="1" dirty="0" smtClean="0">
                <a:latin typeface="Century Gothic" pitchFamily="34" charset="0"/>
              </a:rPr>
              <a:t>Melaksanakan Festival Cabe </a:t>
            </a:r>
            <a:r>
              <a:rPr lang="id-ID" sz="1200" dirty="0" smtClean="0">
                <a:latin typeface="Century Gothic" pitchFamily="34" charset="0"/>
              </a:rPr>
              <a:t>Kota Balikpapan,yang meliputi:</a:t>
            </a:r>
          </a:p>
          <a:p>
            <a:pPr marL="177800" indent="-171450" algn="just">
              <a:spcBef>
                <a:spcPts val="0"/>
              </a:spcBef>
            </a:pPr>
            <a:r>
              <a:rPr lang="en-US" sz="1200" dirty="0" smtClean="0">
                <a:latin typeface="Century Gothic" pitchFamily="34" charset="0"/>
              </a:rPr>
              <a:t>P</a:t>
            </a:r>
            <a:r>
              <a:rPr lang="id-ID" sz="1200" dirty="0" smtClean="0">
                <a:latin typeface="Century Gothic" pitchFamily="34" charset="0"/>
              </a:rPr>
              <a:t>embagian 10.000 bibit cabai kepada Ibu-Ibu PKK, Istri TNI dan anak sekolah, </a:t>
            </a:r>
          </a:p>
          <a:p>
            <a:pPr marL="177800" indent="-171450" algn="just">
              <a:spcBef>
                <a:spcPts val="0"/>
              </a:spcBef>
            </a:pPr>
            <a:r>
              <a:rPr lang="en-US" sz="1200" dirty="0" smtClean="0">
                <a:latin typeface="Century Gothic" pitchFamily="34" charset="0"/>
              </a:rPr>
              <a:t>P</a:t>
            </a:r>
            <a:r>
              <a:rPr lang="id-ID" sz="1200" dirty="0" smtClean="0">
                <a:latin typeface="Century Gothic" pitchFamily="34" charset="0"/>
              </a:rPr>
              <a:t>elatihan budidaya cabai, </a:t>
            </a:r>
          </a:p>
          <a:p>
            <a:pPr marL="177800" indent="-171450" algn="just">
              <a:spcBef>
                <a:spcPts val="0"/>
              </a:spcBef>
            </a:pPr>
            <a:r>
              <a:rPr lang="en-US" sz="1200" dirty="0" smtClean="0">
                <a:latin typeface="Century Gothic" pitchFamily="34" charset="0"/>
              </a:rPr>
              <a:t>P</a:t>
            </a:r>
            <a:r>
              <a:rPr lang="id-ID" sz="1200" dirty="0" smtClean="0">
                <a:latin typeface="Century Gothic" pitchFamily="34" charset="0"/>
              </a:rPr>
              <a:t>elatihan kewirausahaan,</a:t>
            </a:r>
          </a:p>
          <a:p>
            <a:pPr marL="177800" indent="-171450" algn="just">
              <a:spcBef>
                <a:spcPts val="0"/>
              </a:spcBef>
            </a:pPr>
            <a:r>
              <a:rPr lang="en-US" sz="1200" dirty="0" smtClean="0">
                <a:latin typeface="Century Gothic" pitchFamily="34" charset="0"/>
              </a:rPr>
              <a:t>P</a:t>
            </a:r>
            <a:r>
              <a:rPr lang="id-ID" sz="1200" dirty="0" smtClean="0">
                <a:latin typeface="Century Gothic" pitchFamily="34" charset="0"/>
              </a:rPr>
              <a:t>rogram pendampingan, temu lapangan, </a:t>
            </a:r>
          </a:p>
          <a:p>
            <a:pPr marL="177800" indent="-171450" algn="just">
              <a:spcBef>
                <a:spcPts val="0"/>
              </a:spcBef>
            </a:pPr>
            <a:r>
              <a:rPr lang="id-ID" sz="1200" dirty="0" smtClean="0">
                <a:latin typeface="Century Gothic" pitchFamily="34" charset="0"/>
              </a:rPr>
              <a:t>Sekolah Peduli Inflasi dan lainnya</a:t>
            </a:r>
          </a:p>
        </p:txBody>
      </p:sp>
      <p:sp>
        <p:nvSpPr>
          <p:cNvPr id="10" name="Content Placeholder 3"/>
          <p:cNvSpPr txBox="1">
            <a:spLocks/>
          </p:cNvSpPr>
          <p:nvPr/>
        </p:nvSpPr>
        <p:spPr>
          <a:xfrm>
            <a:off x="6162972" y="1647611"/>
            <a:ext cx="1828800" cy="4869881"/>
          </a:xfrm>
          <a:prstGeom prst="rect">
            <a:avLst/>
          </a:prstGeom>
          <a:ln>
            <a:solidFill>
              <a:srgbClr val="7030A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None/>
            </a:pPr>
            <a:r>
              <a:rPr lang="id-ID" sz="1200" b="1" dirty="0" smtClean="0">
                <a:latin typeface="Century Gothic" pitchFamily="34" charset="0"/>
              </a:rPr>
              <a:t>Pengembangan </a:t>
            </a:r>
            <a:r>
              <a:rPr lang="en-US" sz="1200" b="1" dirty="0" smtClean="0">
                <a:latin typeface="Century Gothic" pitchFamily="34" charset="0"/>
              </a:rPr>
              <a:t>KRPL </a:t>
            </a:r>
            <a:r>
              <a:rPr lang="en-US" sz="1200" dirty="0" smtClean="0">
                <a:latin typeface="Century Gothic" pitchFamily="34" charset="0"/>
              </a:rPr>
              <a:t>(</a:t>
            </a:r>
            <a:r>
              <a:rPr lang="id-ID" sz="1200" dirty="0" smtClean="0">
                <a:latin typeface="Century Gothic" pitchFamily="34" charset="0"/>
              </a:rPr>
              <a:t>Kawasan Rumah Pangan Lestari</a:t>
            </a:r>
            <a:r>
              <a:rPr lang="en-US" sz="1200" dirty="0" smtClean="0">
                <a:latin typeface="Century Gothic" pitchFamily="34" charset="0"/>
              </a:rPr>
              <a:t>)</a:t>
            </a:r>
            <a:r>
              <a:rPr lang="id-ID" sz="1200" dirty="0" smtClean="0">
                <a:latin typeface="Century Gothic" pitchFamily="34" charset="0"/>
              </a:rPr>
              <a:t>  di 6 Kecamatan di Kota Balikpapan. </a:t>
            </a:r>
          </a:p>
        </p:txBody>
      </p:sp>
      <p:sp>
        <p:nvSpPr>
          <p:cNvPr id="11" name="Content Placeholder 3"/>
          <p:cNvSpPr txBox="1">
            <a:spLocks/>
          </p:cNvSpPr>
          <p:nvPr/>
        </p:nvSpPr>
        <p:spPr>
          <a:xfrm>
            <a:off x="4119789" y="1648990"/>
            <a:ext cx="1828800" cy="4868503"/>
          </a:xfrm>
          <a:prstGeom prst="rect">
            <a:avLst/>
          </a:prstGeom>
          <a:ln>
            <a:solidFill>
              <a:schemeClr val="accent6">
                <a:lumMod val="7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None/>
            </a:pPr>
            <a:r>
              <a:rPr lang="id-ID" sz="1200" b="1" dirty="0" smtClean="0">
                <a:latin typeface="Century Gothic" pitchFamily="34" charset="0"/>
              </a:rPr>
              <a:t>Pembentukan Forum Ketahanan </a:t>
            </a:r>
            <a:r>
              <a:rPr lang="id-ID" sz="1200" dirty="0" smtClean="0">
                <a:latin typeface="Century Gothic" pitchFamily="34" charset="0"/>
              </a:rPr>
              <a:t>Pangan Forum ini adalah kepanjangan tangan dari TPID Kota Balikpapan. Lingkupnya diperluas, tidak hanya di Instansi besar dan SKPD namun juga elemen-elemen masyarakat yang anggota terdiri unsur pemerintah dan penggiat </a:t>
            </a:r>
            <a:r>
              <a:rPr lang="id-ID" sz="1200" i="1" dirty="0" smtClean="0">
                <a:latin typeface="Century Gothic" pitchFamily="34" charset="0"/>
              </a:rPr>
              <a:t>urban farming</a:t>
            </a:r>
            <a:endParaRPr lang="id-ID" sz="1200" dirty="0" smtClean="0">
              <a:latin typeface="Century Gothic" pitchFamily="34" charset="0"/>
            </a:endParaRPr>
          </a:p>
        </p:txBody>
      </p:sp>
      <p:sp>
        <p:nvSpPr>
          <p:cNvPr id="13" name="Content Placeholder 3"/>
          <p:cNvSpPr txBox="1">
            <a:spLocks/>
          </p:cNvSpPr>
          <p:nvPr/>
        </p:nvSpPr>
        <p:spPr>
          <a:xfrm>
            <a:off x="8146010" y="1647612"/>
            <a:ext cx="1828800" cy="4869880"/>
          </a:xfrm>
          <a:prstGeom prst="rect">
            <a:avLst/>
          </a:prstGeom>
          <a:ln>
            <a:solidFill>
              <a:srgbClr val="00B0F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None/>
            </a:pPr>
            <a:r>
              <a:rPr lang="id-ID" sz="1200" b="1" spc="-10" dirty="0" smtClean="0">
                <a:latin typeface="Century Gothic" pitchFamily="34" charset="0"/>
              </a:rPr>
              <a:t>Program Pasar Tani </a:t>
            </a:r>
            <a:r>
              <a:rPr lang="id-ID" sz="1200" spc="-10" dirty="0" smtClean="0">
                <a:latin typeface="Century Gothic" pitchFamily="34" charset="0"/>
              </a:rPr>
              <a:t>digelar pada hari Jum’at, Sabtu, Minggu, dilaksanakan di halaman kantor Dinas</a:t>
            </a:r>
            <a:r>
              <a:rPr lang="en-US" sz="1200" spc="-10" dirty="0" smtClean="0">
                <a:latin typeface="Century Gothic" pitchFamily="34" charset="0"/>
              </a:rPr>
              <a:t> </a:t>
            </a:r>
            <a:r>
              <a:rPr lang="id-ID" sz="1200" spc="-10" dirty="0" smtClean="0">
                <a:latin typeface="Century Gothic" pitchFamily="34" charset="0"/>
              </a:rPr>
              <a:t>Pertanian kelautan dan perikanan dan Komoditas ini didatangkan langsung dari petani. </a:t>
            </a:r>
          </a:p>
        </p:txBody>
      </p:sp>
      <p:sp>
        <p:nvSpPr>
          <p:cNvPr id="14" name="Rectangle 13"/>
          <p:cNvSpPr/>
          <p:nvPr/>
        </p:nvSpPr>
        <p:spPr>
          <a:xfrm>
            <a:off x="0" y="6610278"/>
            <a:ext cx="8427761" cy="261610"/>
          </a:xfrm>
          <a:prstGeom prst="rect">
            <a:avLst/>
          </a:prstGeom>
        </p:spPr>
        <p:txBody>
          <a:bodyPr wrap="square">
            <a:spAutoFit/>
          </a:bodyPr>
          <a:lstStyle/>
          <a:p>
            <a:pPr lvl="0" algn="just">
              <a:spcAft>
                <a:spcPts val="0"/>
              </a:spcAft>
            </a:pPr>
            <a:r>
              <a:rPr lang="en-US" sz="1050" b="1" dirty="0" err="1" smtClean="0">
                <a:ea typeface="Calibri" panose="020F0502020204030204" pitchFamily="34" charset="0"/>
                <a:cs typeface="Times New Roman" panose="02020603050405020304" pitchFamily="18" charset="0"/>
              </a:rPr>
              <a:t>Sumber</a:t>
            </a:r>
            <a:r>
              <a:rPr lang="en-US" sz="1050" b="1" dirty="0" smtClean="0">
                <a:ea typeface="Calibri" panose="020F0502020204030204" pitchFamily="34" charset="0"/>
                <a:cs typeface="Times New Roman" panose="02020603050405020304" pitchFamily="18" charset="0"/>
              </a:rPr>
              <a:t>: TPID </a:t>
            </a:r>
            <a:r>
              <a:rPr lang="en-US" sz="1050" b="1" dirty="0" err="1" smtClean="0">
                <a:ea typeface="Calibri" panose="020F0502020204030204" pitchFamily="34" charset="0"/>
                <a:cs typeface="Times New Roman" panose="02020603050405020304" pitchFamily="18" charset="0"/>
              </a:rPr>
              <a:t>Provinsi</a:t>
            </a:r>
            <a:r>
              <a:rPr lang="en-US" sz="1050" b="1" dirty="0" smtClean="0">
                <a:ea typeface="Calibri" panose="020F0502020204030204" pitchFamily="34" charset="0"/>
                <a:cs typeface="Times New Roman" panose="02020603050405020304" pitchFamily="18" charset="0"/>
              </a:rPr>
              <a:t> Kota Balikpapan</a:t>
            </a:r>
            <a:endParaRPr lang="id-ID" sz="1000" b="1" dirty="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38C5940F-52BA-4018-B13B-B36621709A35}" type="slidenum">
              <a:rPr lang="id-ID" smtClean="0"/>
              <a:pPr/>
              <a:t>17</a:t>
            </a:fld>
            <a:endParaRPr lang="id-ID"/>
          </a:p>
        </p:txBody>
      </p:sp>
    </p:spTree>
    <p:extLst>
      <p:ext uri="{BB962C8B-B14F-4D97-AF65-F5344CB8AC3E}">
        <p14:creationId xmlns:p14="http://schemas.microsoft.com/office/powerpoint/2010/main" xmlns="" val="13787779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570" y="1233745"/>
            <a:ext cx="12024279" cy="1143000"/>
          </a:xfrm>
        </p:spPr>
        <p:txBody>
          <a:bodyPr>
            <a:noAutofit/>
          </a:bodyPr>
          <a:lstStyle/>
          <a:p>
            <a:r>
              <a:rPr lang="id-ID" sz="2700" i="1" dirty="0" smtClean="0"/>
              <a:t>PANGKAS </a:t>
            </a:r>
            <a:r>
              <a:rPr lang="id-ID" sz="2700" i="1" dirty="0"/>
              <a:t>RANTAI TATA NIAGA CABAI MERAH, PETANI SENANG MASYARAKAT TENANG</a:t>
            </a:r>
            <a:endParaRPr lang="en-US" sz="2700" i="1" dirty="0"/>
          </a:p>
        </p:txBody>
      </p:sp>
      <p:pic>
        <p:nvPicPr>
          <p:cNvPr id="2050" name="Picture 2" descr="http://www.roundtable.com/lib/image/workshop/Supply-ChainWORDCLOU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7570" y="2220573"/>
            <a:ext cx="4243755" cy="410583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4614477" y="2220573"/>
            <a:ext cx="6967924" cy="4401205"/>
          </a:xfrm>
          <a:prstGeom prst="rect">
            <a:avLst/>
          </a:prstGeom>
          <a:noFill/>
        </p:spPr>
        <p:txBody>
          <a:bodyPr wrap="square" rtlCol="0">
            <a:spAutoFit/>
          </a:bodyPr>
          <a:lstStyle/>
          <a:p>
            <a:pPr defTabSz="457200"/>
            <a:r>
              <a:rPr lang="en-US" sz="2800" b="1" dirty="0" err="1">
                <a:solidFill>
                  <a:prstClr val="black"/>
                </a:solidFill>
              </a:rPr>
              <a:t>Pangkas</a:t>
            </a:r>
            <a:r>
              <a:rPr lang="en-US" sz="2800" b="1" dirty="0">
                <a:solidFill>
                  <a:prstClr val="black"/>
                </a:solidFill>
              </a:rPr>
              <a:t> </a:t>
            </a:r>
            <a:r>
              <a:rPr lang="en-US" sz="2800" b="1" dirty="0" err="1">
                <a:solidFill>
                  <a:prstClr val="black"/>
                </a:solidFill>
              </a:rPr>
              <a:t>Rantai</a:t>
            </a:r>
            <a:r>
              <a:rPr lang="en-US" sz="2800" b="1" dirty="0">
                <a:solidFill>
                  <a:prstClr val="black"/>
                </a:solidFill>
              </a:rPr>
              <a:t> Tata </a:t>
            </a:r>
            <a:r>
              <a:rPr lang="en-US" sz="2800" b="1" dirty="0" err="1">
                <a:solidFill>
                  <a:prstClr val="black"/>
                </a:solidFill>
              </a:rPr>
              <a:t>Niaga</a:t>
            </a:r>
            <a:endParaRPr lang="en-US" sz="2800" b="1" dirty="0">
              <a:solidFill>
                <a:prstClr val="black"/>
              </a:solidFill>
            </a:endParaRPr>
          </a:p>
          <a:p>
            <a:pPr defTabSz="457200"/>
            <a:r>
              <a:rPr lang="en-US" sz="2800" dirty="0" err="1">
                <a:solidFill>
                  <a:prstClr val="black"/>
                </a:solidFill>
              </a:rPr>
              <a:t>Permasalahan</a:t>
            </a:r>
            <a:r>
              <a:rPr lang="en-US" sz="2800" dirty="0">
                <a:solidFill>
                  <a:prstClr val="black"/>
                </a:solidFill>
              </a:rPr>
              <a:t> </a:t>
            </a:r>
            <a:r>
              <a:rPr lang="en-US" sz="2800" dirty="0" err="1">
                <a:solidFill>
                  <a:prstClr val="black"/>
                </a:solidFill>
              </a:rPr>
              <a:t>harga</a:t>
            </a:r>
            <a:r>
              <a:rPr lang="en-US" sz="2800" dirty="0">
                <a:solidFill>
                  <a:prstClr val="black"/>
                </a:solidFill>
              </a:rPr>
              <a:t> yang </a:t>
            </a:r>
            <a:r>
              <a:rPr lang="en-US" sz="2800" dirty="0" err="1">
                <a:solidFill>
                  <a:prstClr val="black"/>
                </a:solidFill>
              </a:rPr>
              <a:t>rendah</a:t>
            </a:r>
            <a:r>
              <a:rPr lang="en-US" sz="2800" dirty="0">
                <a:solidFill>
                  <a:prstClr val="black"/>
                </a:solidFill>
              </a:rPr>
              <a:t> di </a:t>
            </a:r>
            <a:r>
              <a:rPr lang="en-US" sz="2800" dirty="0" err="1">
                <a:solidFill>
                  <a:prstClr val="black"/>
                </a:solidFill>
              </a:rPr>
              <a:t>tingkat</a:t>
            </a:r>
            <a:r>
              <a:rPr lang="en-US" sz="2800" dirty="0">
                <a:solidFill>
                  <a:prstClr val="black"/>
                </a:solidFill>
              </a:rPr>
              <a:t> </a:t>
            </a:r>
            <a:r>
              <a:rPr lang="en-US" sz="2800" dirty="0" err="1">
                <a:solidFill>
                  <a:prstClr val="black"/>
                </a:solidFill>
              </a:rPr>
              <a:t>petani</a:t>
            </a:r>
            <a:r>
              <a:rPr lang="en-US" sz="2800" dirty="0">
                <a:solidFill>
                  <a:prstClr val="black"/>
                </a:solidFill>
              </a:rPr>
              <a:t> </a:t>
            </a:r>
            <a:r>
              <a:rPr lang="en-US" sz="2800" dirty="0" err="1">
                <a:solidFill>
                  <a:prstClr val="black"/>
                </a:solidFill>
              </a:rPr>
              <a:t>diatasi</a:t>
            </a:r>
            <a:r>
              <a:rPr lang="en-US" sz="2800" dirty="0">
                <a:solidFill>
                  <a:prstClr val="black"/>
                </a:solidFill>
              </a:rPr>
              <a:t> </a:t>
            </a:r>
            <a:r>
              <a:rPr lang="en-US" sz="2800" dirty="0" err="1">
                <a:solidFill>
                  <a:prstClr val="black"/>
                </a:solidFill>
              </a:rPr>
              <a:t>dengan</a:t>
            </a:r>
            <a:r>
              <a:rPr lang="en-US" sz="2800" dirty="0">
                <a:solidFill>
                  <a:prstClr val="black"/>
                </a:solidFill>
              </a:rPr>
              <a:t> </a:t>
            </a:r>
            <a:r>
              <a:rPr lang="en-US" sz="2800" dirty="0" err="1">
                <a:solidFill>
                  <a:prstClr val="black"/>
                </a:solidFill>
              </a:rPr>
              <a:t>kerjasama</a:t>
            </a:r>
            <a:r>
              <a:rPr lang="en-US" sz="2800" dirty="0">
                <a:solidFill>
                  <a:prstClr val="black"/>
                </a:solidFill>
              </a:rPr>
              <a:t> </a:t>
            </a:r>
            <a:r>
              <a:rPr lang="en-US" sz="2800" dirty="0" err="1">
                <a:solidFill>
                  <a:prstClr val="black"/>
                </a:solidFill>
              </a:rPr>
              <a:t>bersama</a:t>
            </a:r>
            <a:r>
              <a:rPr lang="en-US" sz="2800" dirty="0">
                <a:solidFill>
                  <a:prstClr val="black"/>
                </a:solidFill>
              </a:rPr>
              <a:t> </a:t>
            </a:r>
            <a:r>
              <a:rPr lang="en-US" sz="2800" dirty="0" err="1">
                <a:solidFill>
                  <a:prstClr val="black"/>
                </a:solidFill>
              </a:rPr>
              <a:t>Bulog</a:t>
            </a:r>
            <a:r>
              <a:rPr lang="en-US" sz="2800" dirty="0">
                <a:solidFill>
                  <a:prstClr val="black"/>
                </a:solidFill>
              </a:rPr>
              <a:t> </a:t>
            </a:r>
            <a:r>
              <a:rPr lang="en-US" sz="2800" dirty="0" err="1">
                <a:solidFill>
                  <a:prstClr val="black"/>
                </a:solidFill>
              </a:rPr>
              <a:t>untuk</a:t>
            </a:r>
            <a:r>
              <a:rPr lang="en-US" sz="2800" dirty="0">
                <a:solidFill>
                  <a:prstClr val="black"/>
                </a:solidFill>
              </a:rPr>
              <a:t> </a:t>
            </a:r>
            <a:r>
              <a:rPr lang="en-US" sz="2800" dirty="0" err="1">
                <a:solidFill>
                  <a:prstClr val="black"/>
                </a:solidFill>
              </a:rPr>
              <a:t>melakukan</a:t>
            </a:r>
            <a:r>
              <a:rPr lang="en-US" sz="2800" dirty="0">
                <a:solidFill>
                  <a:prstClr val="black"/>
                </a:solidFill>
              </a:rPr>
              <a:t> </a:t>
            </a:r>
            <a:r>
              <a:rPr lang="en-US" sz="2800" dirty="0" err="1">
                <a:solidFill>
                  <a:prstClr val="black"/>
                </a:solidFill>
              </a:rPr>
              <a:t>pembelian</a:t>
            </a:r>
            <a:r>
              <a:rPr lang="en-US" sz="2800" dirty="0">
                <a:solidFill>
                  <a:prstClr val="black"/>
                </a:solidFill>
              </a:rPr>
              <a:t> </a:t>
            </a:r>
            <a:r>
              <a:rPr lang="en-US" sz="2800" dirty="0" err="1">
                <a:solidFill>
                  <a:prstClr val="black"/>
                </a:solidFill>
              </a:rPr>
              <a:t>cabai</a:t>
            </a:r>
            <a:r>
              <a:rPr lang="en-US" sz="2800" dirty="0">
                <a:solidFill>
                  <a:prstClr val="black"/>
                </a:solidFill>
              </a:rPr>
              <a:t> </a:t>
            </a:r>
            <a:r>
              <a:rPr lang="en-US" sz="2800" dirty="0" err="1">
                <a:solidFill>
                  <a:prstClr val="black"/>
                </a:solidFill>
              </a:rPr>
              <a:t>merah</a:t>
            </a:r>
            <a:r>
              <a:rPr lang="en-US" sz="2800" dirty="0">
                <a:solidFill>
                  <a:prstClr val="black"/>
                </a:solidFill>
              </a:rPr>
              <a:t> di </a:t>
            </a:r>
            <a:r>
              <a:rPr lang="en-US" sz="2800" dirty="0" err="1">
                <a:solidFill>
                  <a:prstClr val="black"/>
                </a:solidFill>
              </a:rPr>
              <a:t>bawah</a:t>
            </a:r>
            <a:r>
              <a:rPr lang="en-US" sz="2800" dirty="0">
                <a:solidFill>
                  <a:prstClr val="black"/>
                </a:solidFill>
              </a:rPr>
              <a:t> level </a:t>
            </a:r>
            <a:r>
              <a:rPr lang="en-US" sz="2800" dirty="0" err="1">
                <a:solidFill>
                  <a:prstClr val="black"/>
                </a:solidFill>
              </a:rPr>
              <a:t>harga</a:t>
            </a:r>
            <a:r>
              <a:rPr lang="en-US" sz="2800" dirty="0">
                <a:solidFill>
                  <a:prstClr val="black"/>
                </a:solidFill>
              </a:rPr>
              <a:t> </a:t>
            </a:r>
            <a:r>
              <a:rPr lang="en-US" sz="2800" dirty="0" err="1">
                <a:solidFill>
                  <a:prstClr val="black"/>
                </a:solidFill>
              </a:rPr>
              <a:t>tertentu</a:t>
            </a:r>
            <a:endParaRPr lang="en-US" sz="2800" dirty="0">
              <a:solidFill>
                <a:prstClr val="black"/>
              </a:solidFill>
            </a:endParaRPr>
          </a:p>
          <a:p>
            <a:pPr defTabSz="457200"/>
            <a:endParaRPr lang="en-US" sz="2800" dirty="0">
              <a:solidFill>
                <a:prstClr val="black"/>
              </a:solidFill>
            </a:endParaRPr>
          </a:p>
          <a:p>
            <a:pPr defTabSz="457200"/>
            <a:r>
              <a:rPr lang="en-US" sz="2800" b="1" dirty="0" err="1">
                <a:solidFill>
                  <a:prstClr val="black"/>
                </a:solidFill>
              </a:rPr>
              <a:t>Pasokan</a:t>
            </a:r>
            <a:r>
              <a:rPr lang="en-US" sz="2800" b="1" dirty="0">
                <a:solidFill>
                  <a:prstClr val="black"/>
                </a:solidFill>
              </a:rPr>
              <a:t> </a:t>
            </a:r>
            <a:r>
              <a:rPr lang="en-US" sz="2800" b="1" dirty="0" err="1">
                <a:solidFill>
                  <a:prstClr val="black"/>
                </a:solidFill>
              </a:rPr>
              <a:t>Siap</a:t>
            </a:r>
            <a:r>
              <a:rPr lang="en-US" sz="2800" b="1" dirty="0">
                <a:solidFill>
                  <a:prstClr val="black"/>
                </a:solidFill>
              </a:rPr>
              <a:t> </a:t>
            </a:r>
            <a:r>
              <a:rPr lang="en-US" sz="2800" b="1" dirty="0" err="1">
                <a:solidFill>
                  <a:prstClr val="black"/>
                </a:solidFill>
              </a:rPr>
              <a:t>Sedia</a:t>
            </a:r>
            <a:endParaRPr lang="en-US" sz="2800" b="1" dirty="0">
              <a:solidFill>
                <a:prstClr val="black"/>
              </a:solidFill>
            </a:endParaRPr>
          </a:p>
          <a:p>
            <a:pPr defTabSz="457200"/>
            <a:r>
              <a:rPr lang="en-US" sz="2800" dirty="0" err="1">
                <a:solidFill>
                  <a:prstClr val="black"/>
                </a:solidFill>
              </a:rPr>
              <a:t>Distribusi</a:t>
            </a:r>
            <a:r>
              <a:rPr lang="en-US" sz="2800" dirty="0">
                <a:solidFill>
                  <a:prstClr val="black"/>
                </a:solidFill>
              </a:rPr>
              <a:t> </a:t>
            </a:r>
            <a:r>
              <a:rPr lang="en-US" sz="2800" dirty="0" err="1">
                <a:solidFill>
                  <a:prstClr val="black"/>
                </a:solidFill>
              </a:rPr>
              <a:t>oleh</a:t>
            </a:r>
            <a:r>
              <a:rPr lang="en-US" sz="2800" dirty="0">
                <a:solidFill>
                  <a:prstClr val="black"/>
                </a:solidFill>
              </a:rPr>
              <a:t> </a:t>
            </a:r>
            <a:r>
              <a:rPr lang="en-US" sz="2800" dirty="0" err="1">
                <a:solidFill>
                  <a:prstClr val="black"/>
                </a:solidFill>
              </a:rPr>
              <a:t>Bulog</a:t>
            </a:r>
            <a:r>
              <a:rPr lang="en-US" sz="2800" dirty="0">
                <a:solidFill>
                  <a:prstClr val="black"/>
                </a:solidFill>
              </a:rPr>
              <a:t> </a:t>
            </a:r>
            <a:r>
              <a:rPr lang="en-US" sz="2800" dirty="0" err="1">
                <a:solidFill>
                  <a:prstClr val="black"/>
                </a:solidFill>
              </a:rPr>
              <a:t>dilakukan</a:t>
            </a:r>
            <a:r>
              <a:rPr lang="en-US" sz="2800" dirty="0">
                <a:solidFill>
                  <a:prstClr val="black"/>
                </a:solidFill>
              </a:rPr>
              <a:t> </a:t>
            </a:r>
            <a:r>
              <a:rPr lang="en-US" sz="2800" dirty="0" err="1">
                <a:solidFill>
                  <a:prstClr val="black"/>
                </a:solidFill>
              </a:rPr>
              <a:t>dengan</a:t>
            </a:r>
            <a:r>
              <a:rPr lang="en-US" sz="2800" dirty="0">
                <a:solidFill>
                  <a:prstClr val="black"/>
                </a:solidFill>
              </a:rPr>
              <a:t> </a:t>
            </a:r>
            <a:r>
              <a:rPr lang="en-US" sz="2800" dirty="0" err="1">
                <a:solidFill>
                  <a:prstClr val="black"/>
                </a:solidFill>
              </a:rPr>
              <a:t>menyediakan</a:t>
            </a:r>
            <a:r>
              <a:rPr lang="en-US" sz="2800" dirty="0">
                <a:solidFill>
                  <a:prstClr val="black"/>
                </a:solidFill>
              </a:rPr>
              <a:t> container </a:t>
            </a:r>
            <a:r>
              <a:rPr lang="en-US" sz="2800" i="1" dirty="0">
                <a:solidFill>
                  <a:prstClr val="black"/>
                </a:solidFill>
              </a:rPr>
              <a:t>cold storage </a:t>
            </a:r>
            <a:r>
              <a:rPr lang="en-US" sz="2800" dirty="0">
                <a:solidFill>
                  <a:prstClr val="black"/>
                </a:solidFill>
              </a:rPr>
              <a:t>yang </a:t>
            </a:r>
            <a:r>
              <a:rPr lang="en-US" sz="2800" dirty="0" err="1">
                <a:solidFill>
                  <a:prstClr val="black"/>
                </a:solidFill>
              </a:rPr>
              <a:t>siap</a:t>
            </a:r>
            <a:r>
              <a:rPr lang="en-US" sz="2800" dirty="0">
                <a:solidFill>
                  <a:prstClr val="black"/>
                </a:solidFill>
              </a:rPr>
              <a:t> </a:t>
            </a:r>
            <a:r>
              <a:rPr lang="en-US" sz="2800" dirty="0" err="1">
                <a:solidFill>
                  <a:prstClr val="black"/>
                </a:solidFill>
              </a:rPr>
              <a:t>sedia</a:t>
            </a:r>
            <a:endParaRPr lang="en-US" sz="2800" dirty="0">
              <a:solidFill>
                <a:prstClr val="black"/>
              </a:solidFill>
            </a:endParaRPr>
          </a:p>
        </p:txBody>
      </p:sp>
      <p:sp>
        <p:nvSpPr>
          <p:cNvPr id="6" name="Rectangle 5"/>
          <p:cNvSpPr/>
          <p:nvPr/>
        </p:nvSpPr>
        <p:spPr>
          <a:xfrm>
            <a:off x="376762" y="307505"/>
            <a:ext cx="11835087" cy="667234"/>
          </a:xfrm>
          <a:prstGeom prst="rect">
            <a:avLst/>
          </a:prstGeom>
        </p:spPr>
        <p:txBody>
          <a:bodyPr wrap="square">
            <a:spAutoFit/>
          </a:bodyPr>
          <a:lstStyle/>
          <a:p>
            <a:pPr>
              <a:lnSpc>
                <a:spcPct val="80000"/>
              </a:lnSpc>
            </a:pPr>
            <a:r>
              <a:rPr lang="en-US" b="1" dirty="0">
                <a:solidFill>
                  <a:srgbClr val="C00000"/>
                </a:solidFill>
                <a:latin typeface="Agency FB" panose="020B0503020202020204" pitchFamily="34" charset="0"/>
              </a:rPr>
              <a:t>PROGRAM UNGGULAN PENGENDALIAN INFLASI TAHUN 2015</a:t>
            </a:r>
          </a:p>
          <a:p>
            <a:pPr>
              <a:lnSpc>
                <a:spcPct val="80000"/>
              </a:lnSpc>
            </a:pPr>
            <a:r>
              <a:rPr lang="en-US" sz="2800" b="1" dirty="0" smtClean="0"/>
              <a:t>TPID PROVINSI SUMATERA UTARA</a:t>
            </a:r>
            <a:endParaRPr lang="id-ID" sz="2800" b="1" dirty="0"/>
          </a:p>
        </p:txBody>
      </p:sp>
      <p:pic>
        <p:nvPicPr>
          <p:cNvPr id="7"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225" y="-202861"/>
            <a:ext cx="1928814" cy="183761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0" y="6610278"/>
            <a:ext cx="8427761" cy="261610"/>
          </a:xfrm>
          <a:prstGeom prst="rect">
            <a:avLst/>
          </a:prstGeom>
        </p:spPr>
        <p:txBody>
          <a:bodyPr wrap="square">
            <a:spAutoFit/>
          </a:bodyPr>
          <a:lstStyle/>
          <a:p>
            <a:pPr lvl="0" algn="just">
              <a:spcAft>
                <a:spcPts val="0"/>
              </a:spcAft>
            </a:pPr>
            <a:r>
              <a:rPr lang="en-US" sz="1050" b="1" dirty="0" err="1" smtClean="0">
                <a:ea typeface="Calibri" panose="020F0502020204030204" pitchFamily="34" charset="0"/>
                <a:cs typeface="Times New Roman" panose="02020603050405020304" pitchFamily="18" charset="0"/>
              </a:rPr>
              <a:t>Sumber</a:t>
            </a:r>
            <a:r>
              <a:rPr lang="en-US" sz="1050" b="1" dirty="0" smtClean="0">
                <a:ea typeface="Calibri" panose="020F0502020204030204" pitchFamily="34" charset="0"/>
                <a:cs typeface="Times New Roman" panose="02020603050405020304" pitchFamily="18" charset="0"/>
              </a:rPr>
              <a:t>: TPID </a:t>
            </a:r>
            <a:r>
              <a:rPr lang="en-US" sz="1050" b="1" dirty="0" err="1" smtClean="0">
                <a:ea typeface="Calibri" panose="020F0502020204030204" pitchFamily="34" charset="0"/>
                <a:cs typeface="Times New Roman" panose="02020603050405020304" pitchFamily="18" charset="0"/>
              </a:rPr>
              <a:t>Provinsi</a:t>
            </a:r>
            <a:r>
              <a:rPr lang="en-US" sz="1050" b="1" dirty="0" smtClean="0">
                <a:ea typeface="Calibri" panose="020F0502020204030204" pitchFamily="34" charset="0"/>
                <a:cs typeface="Times New Roman" panose="02020603050405020304" pitchFamily="18" charset="0"/>
              </a:rPr>
              <a:t> Sumatera Utara</a:t>
            </a:r>
            <a:endParaRPr lang="id-ID" sz="1000" b="1" dirty="0">
              <a:ea typeface="Calibri" panose="020F0502020204030204" pitchFamily="34"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38C5940F-52BA-4018-B13B-B36621709A35}" type="slidenum">
              <a:rPr lang="id-ID" smtClean="0"/>
              <a:pPr/>
              <a:t>18</a:t>
            </a:fld>
            <a:endParaRPr lang="id-ID"/>
          </a:p>
        </p:txBody>
      </p:sp>
    </p:spTree>
    <p:extLst>
      <p:ext uri="{BB962C8B-B14F-4D97-AF65-F5344CB8AC3E}">
        <p14:creationId xmlns:p14="http://schemas.microsoft.com/office/powerpoint/2010/main" xmlns="" val="18934583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76762" y="307505"/>
            <a:ext cx="11835087" cy="667234"/>
          </a:xfrm>
          <a:prstGeom prst="rect">
            <a:avLst/>
          </a:prstGeom>
        </p:spPr>
        <p:txBody>
          <a:bodyPr wrap="square">
            <a:spAutoFit/>
          </a:bodyPr>
          <a:lstStyle/>
          <a:p>
            <a:pPr>
              <a:lnSpc>
                <a:spcPct val="80000"/>
              </a:lnSpc>
            </a:pPr>
            <a:r>
              <a:rPr lang="en-US" b="1" dirty="0">
                <a:solidFill>
                  <a:srgbClr val="C00000"/>
                </a:solidFill>
                <a:latin typeface="Agency FB" panose="020B0503020202020204" pitchFamily="34" charset="0"/>
              </a:rPr>
              <a:t>PROGRAM UNGGULAN PENGENDALIAN INFLASI TAHUN 2015</a:t>
            </a:r>
          </a:p>
          <a:p>
            <a:pPr>
              <a:lnSpc>
                <a:spcPct val="80000"/>
              </a:lnSpc>
            </a:pPr>
            <a:r>
              <a:rPr lang="en-US" sz="2800" b="1" dirty="0" smtClean="0"/>
              <a:t>TPID PROVINSI BALI</a:t>
            </a:r>
            <a:endParaRPr lang="id-ID" sz="2800" b="1" dirty="0"/>
          </a:p>
        </p:txBody>
      </p:sp>
      <p:pic>
        <p:nvPicPr>
          <p:cNvPr id="7"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8225" y="-202861"/>
            <a:ext cx="1928814" cy="1837615"/>
          </a:xfrm>
          <a:prstGeom prst="rect">
            <a:avLst/>
          </a:prstGeom>
          <a:noFill/>
          <a:extLst>
            <a:ext uri="{909E8E84-426E-40DD-AFC4-6F175D3DCCD1}">
              <a14:hiddenFill xmlns:a14="http://schemas.microsoft.com/office/drawing/2010/main" xmlns="">
                <a:solidFill>
                  <a:srgbClr val="FFFFFF"/>
                </a:solidFill>
              </a14:hiddenFill>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09837" y="1405110"/>
            <a:ext cx="4391025" cy="510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873677" y="1405109"/>
            <a:ext cx="7208156" cy="38866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Rectangle 9"/>
          <p:cNvSpPr/>
          <p:nvPr/>
        </p:nvSpPr>
        <p:spPr>
          <a:xfrm>
            <a:off x="0" y="6610278"/>
            <a:ext cx="8427761" cy="261610"/>
          </a:xfrm>
          <a:prstGeom prst="rect">
            <a:avLst/>
          </a:prstGeom>
        </p:spPr>
        <p:txBody>
          <a:bodyPr wrap="square">
            <a:spAutoFit/>
          </a:bodyPr>
          <a:lstStyle/>
          <a:p>
            <a:pPr lvl="0" algn="just">
              <a:spcAft>
                <a:spcPts val="0"/>
              </a:spcAft>
            </a:pPr>
            <a:r>
              <a:rPr lang="en-US" sz="1050" b="1" dirty="0" err="1" smtClean="0">
                <a:ea typeface="Calibri" panose="020F0502020204030204" pitchFamily="34" charset="0"/>
                <a:cs typeface="Times New Roman" panose="02020603050405020304" pitchFamily="18" charset="0"/>
              </a:rPr>
              <a:t>Sumber</a:t>
            </a:r>
            <a:r>
              <a:rPr lang="en-US" sz="1050" b="1" dirty="0" smtClean="0">
                <a:ea typeface="Calibri" panose="020F0502020204030204" pitchFamily="34" charset="0"/>
                <a:cs typeface="Times New Roman" panose="02020603050405020304" pitchFamily="18" charset="0"/>
              </a:rPr>
              <a:t>: TPID </a:t>
            </a:r>
            <a:r>
              <a:rPr lang="en-US" sz="1050" b="1" dirty="0" err="1" smtClean="0">
                <a:ea typeface="Calibri" panose="020F0502020204030204" pitchFamily="34" charset="0"/>
                <a:cs typeface="Times New Roman" panose="02020603050405020304" pitchFamily="18" charset="0"/>
              </a:rPr>
              <a:t>Provinsi</a:t>
            </a:r>
            <a:r>
              <a:rPr lang="en-US" sz="1050" b="1" dirty="0" smtClean="0">
                <a:ea typeface="Calibri" panose="020F0502020204030204" pitchFamily="34" charset="0"/>
                <a:cs typeface="Times New Roman" panose="02020603050405020304" pitchFamily="18" charset="0"/>
              </a:rPr>
              <a:t> Bali</a:t>
            </a:r>
            <a:endParaRPr lang="id-ID" sz="1000" b="1" dirty="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38C5940F-52BA-4018-B13B-B36621709A35}" type="slidenum">
              <a:rPr lang="id-ID" smtClean="0"/>
              <a:pPr/>
              <a:t>19</a:t>
            </a:fld>
            <a:endParaRPr lang="id-ID"/>
          </a:p>
        </p:txBody>
      </p:sp>
    </p:spTree>
    <p:extLst>
      <p:ext uri="{BB962C8B-B14F-4D97-AF65-F5344CB8AC3E}">
        <p14:creationId xmlns:p14="http://schemas.microsoft.com/office/powerpoint/2010/main" xmlns="" val="26772114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44200" y="549589"/>
            <a:ext cx="10026171" cy="830997"/>
          </a:xfrm>
          <a:prstGeom prst="rect">
            <a:avLst/>
          </a:prstGeom>
        </p:spPr>
        <p:txBody>
          <a:bodyPr wrap="square">
            <a:spAutoFit/>
          </a:bodyPr>
          <a:lstStyle/>
          <a:p>
            <a:r>
              <a:rPr lang="id-ID" sz="4800" b="1" dirty="0">
                <a:solidFill>
                  <a:srgbClr val="C00000"/>
                </a:solidFill>
                <a:latin typeface="Agency FB" panose="020B0503020202020204" pitchFamily="34" charset="0"/>
              </a:rPr>
              <a:t>STRUKTUR PENYAJIAN</a:t>
            </a:r>
            <a:endParaRPr lang="id-ID" sz="4400" b="1" dirty="0">
              <a:solidFill>
                <a:srgbClr val="C00000"/>
              </a:solidFill>
              <a:latin typeface="Agency FB" panose="020B0503020202020204" pitchFamily="34" charset="0"/>
            </a:endParaRP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44463"/>
            <a:ext cx="2443163" cy="232764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5128110" y="4648191"/>
            <a:ext cx="6295509" cy="461665"/>
          </a:xfrm>
          <a:prstGeom prst="rect">
            <a:avLst/>
          </a:prstGeom>
        </p:spPr>
        <p:txBody>
          <a:bodyPr wrap="square">
            <a:spAutoFit/>
          </a:bodyPr>
          <a:lstStyle/>
          <a:p>
            <a:pPr algn="r"/>
            <a:r>
              <a:rPr lang="id-ID" sz="2400" b="1" dirty="0" smtClean="0">
                <a:latin typeface="Agency FB" panose="020B0503020202020204" pitchFamily="34" charset="0"/>
              </a:rPr>
              <a:t>ISU STRATEGIS PENGENDALIAN INFLASI NASIONAL </a:t>
            </a:r>
            <a:endParaRPr lang="id-ID" sz="2000" b="1" dirty="0">
              <a:latin typeface="Agency FB" panose="020B0503020202020204" pitchFamily="34" charset="0"/>
            </a:endParaRPr>
          </a:p>
        </p:txBody>
      </p:sp>
      <p:sp>
        <p:nvSpPr>
          <p:cNvPr id="9" name="Rectangle 8"/>
          <p:cNvSpPr/>
          <p:nvPr/>
        </p:nvSpPr>
        <p:spPr>
          <a:xfrm>
            <a:off x="5557126" y="4056043"/>
            <a:ext cx="5855476" cy="461665"/>
          </a:xfrm>
          <a:prstGeom prst="rect">
            <a:avLst/>
          </a:prstGeom>
        </p:spPr>
        <p:txBody>
          <a:bodyPr wrap="square">
            <a:spAutoFit/>
          </a:bodyPr>
          <a:lstStyle/>
          <a:p>
            <a:pPr algn="r"/>
            <a:r>
              <a:rPr lang="id-ID" sz="2400" b="1" dirty="0" smtClean="0">
                <a:latin typeface="Agency FB" panose="020B0503020202020204" pitchFamily="34" charset="0"/>
              </a:rPr>
              <a:t>IMPLEMENTASI ARAHAN PRESIDEN</a:t>
            </a:r>
            <a:endParaRPr lang="id-ID" sz="2400" b="1" dirty="0">
              <a:latin typeface="Agency FB" panose="020B0503020202020204" pitchFamily="34" charset="0"/>
            </a:endParaRPr>
          </a:p>
        </p:txBody>
      </p:sp>
      <p:sp>
        <p:nvSpPr>
          <p:cNvPr id="10" name="Rectangle 9"/>
          <p:cNvSpPr/>
          <p:nvPr/>
        </p:nvSpPr>
        <p:spPr>
          <a:xfrm>
            <a:off x="6101818" y="3489893"/>
            <a:ext cx="5310783" cy="461665"/>
          </a:xfrm>
          <a:prstGeom prst="rect">
            <a:avLst/>
          </a:prstGeom>
        </p:spPr>
        <p:txBody>
          <a:bodyPr wrap="square">
            <a:spAutoFit/>
          </a:bodyPr>
          <a:lstStyle/>
          <a:p>
            <a:pPr algn="r"/>
            <a:r>
              <a:rPr lang="id-ID" sz="2400" b="1" dirty="0" smtClean="0">
                <a:latin typeface="Agency FB" panose="020B0503020202020204" pitchFamily="34" charset="0"/>
              </a:rPr>
              <a:t>ARAHAN PRESIDEN DI RAKORNAS VII TAHUN 2016</a:t>
            </a:r>
            <a:endParaRPr lang="id-ID" sz="2400" b="1" dirty="0">
              <a:latin typeface="Agency FB" panose="020B0503020202020204" pitchFamily="34" charset="0"/>
            </a:endParaRPr>
          </a:p>
        </p:txBody>
      </p:sp>
      <p:sp>
        <p:nvSpPr>
          <p:cNvPr id="2" name="Slide Number Placeholder 1"/>
          <p:cNvSpPr>
            <a:spLocks noGrp="1"/>
          </p:cNvSpPr>
          <p:nvPr>
            <p:ph type="sldNum" sz="quarter" idx="12"/>
          </p:nvPr>
        </p:nvSpPr>
        <p:spPr/>
        <p:txBody>
          <a:bodyPr/>
          <a:lstStyle/>
          <a:p>
            <a:fld id="{38C5940F-52BA-4018-B13B-B36621709A35}" type="slidenum">
              <a:rPr lang="id-ID" smtClean="0"/>
              <a:pPr/>
              <a:t>2</a:t>
            </a:fld>
            <a:endParaRPr lang="id-ID"/>
          </a:p>
        </p:txBody>
      </p:sp>
    </p:spTree>
    <p:extLst>
      <p:ext uri="{BB962C8B-B14F-4D97-AF65-F5344CB8AC3E}">
        <p14:creationId xmlns:p14="http://schemas.microsoft.com/office/powerpoint/2010/main" xmlns="" val="3457182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78899" y="420920"/>
            <a:ext cx="10396015" cy="510909"/>
          </a:xfrm>
          <a:prstGeom prst="rect">
            <a:avLst/>
          </a:prstGeom>
          <a:noFill/>
        </p:spPr>
        <p:txBody>
          <a:bodyPr wrap="square" lIns="121917" tIns="60958" rIns="121917" bIns="60958">
            <a:spAutoFit/>
          </a:bodyPr>
          <a:lstStyle/>
          <a:p>
            <a:r>
              <a:rPr lang="id-ID" sz="2500" b="1" dirty="0">
                <a:effectLst/>
                <a:latin typeface="Agency FB" pitchFamily="34" charset="0"/>
              </a:rPr>
              <a:t>ATAU BEBERAPA CONTOH PROGRAM TPID LAINNYA TAHUN 2016</a:t>
            </a:r>
          </a:p>
        </p:txBody>
      </p:sp>
      <p:graphicFrame>
        <p:nvGraphicFramePr>
          <p:cNvPr id="4" name="Table 3"/>
          <p:cNvGraphicFramePr>
            <a:graphicFrameLocks noGrp="1"/>
          </p:cNvGraphicFramePr>
          <p:nvPr>
            <p:extLst>
              <p:ext uri="{D42A27DB-BD31-4B8C-83A1-F6EECF244321}">
                <p14:modId xmlns:p14="http://schemas.microsoft.com/office/powerpoint/2010/main" xmlns="" val="2510533364"/>
              </p:ext>
            </p:extLst>
          </p:nvPr>
        </p:nvGraphicFramePr>
        <p:xfrm>
          <a:off x="174851" y="1003226"/>
          <a:ext cx="11901535" cy="5469463"/>
        </p:xfrm>
        <a:graphic>
          <a:graphicData uri="http://schemas.openxmlformats.org/drawingml/2006/table">
            <a:tbl>
              <a:tblPr firstRow="1" firstCol="1" bandRow="1">
                <a:tableStyleId>{2D5ABB26-0587-4C30-8999-92F81FD0307C}</a:tableStyleId>
              </a:tblPr>
              <a:tblGrid>
                <a:gridCol w="505405"/>
                <a:gridCol w="1535783"/>
                <a:gridCol w="9860347"/>
              </a:tblGrid>
              <a:tr h="347119">
                <a:tc>
                  <a:txBody>
                    <a:bodyPr/>
                    <a:lstStyle/>
                    <a:p>
                      <a:pPr marL="0" algn="ctr" defTabSz="914400" rtl="0" eaLnBrk="1" latinLnBrk="0" hangingPunct="1">
                        <a:lnSpc>
                          <a:spcPct val="115000"/>
                        </a:lnSpc>
                        <a:spcAft>
                          <a:spcPts val="0"/>
                        </a:spcAft>
                      </a:pPr>
                      <a:r>
                        <a:rPr lang="en-US" sz="1300" b="1" kern="1200" dirty="0" smtClean="0">
                          <a:solidFill>
                            <a:srgbClr val="FFFF00"/>
                          </a:solidFill>
                          <a:latin typeface="+mn-lt"/>
                          <a:ea typeface="+mn-ea"/>
                          <a:cs typeface="+mn-cs"/>
                        </a:rPr>
                        <a:t>NO</a:t>
                      </a:r>
                      <a:endParaRPr lang="id-ID" sz="1300" b="1" kern="1200" dirty="0">
                        <a:solidFill>
                          <a:srgbClr val="FFFF00"/>
                        </a:solidFill>
                        <a:latin typeface="+mn-lt"/>
                        <a:ea typeface="+mn-ea"/>
                        <a:cs typeface="+mn-cs"/>
                      </a:endParaRPr>
                    </a:p>
                  </a:txBody>
                  <a:tcPr marL="30260" marR="30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algn="ctr" defTabSz="914400" rtl="0" eaLnBrk="1" latinLnBrk="0" hangingPunct="1">
                        <a:lnSpc>
                          <a:spcPct val="115000"/>
                        </a:lnSpc>
                        <a:spcAft>
                          <a:spcPts val="0"/>
                        </a:spcAft>
                      </a:pPr>
                      <a:r>
                        <a:rPr lang="en-US" sz="1300" b="1" kern="1200" dirty="0" smtClean="0">
                          <a:solidFill>
                            <a:srgbClr val="FFFF00"/>
                          </a:solidFill>
                          <a:latin typeface="+mn-lt"/>
                          <a:ea typeface="+mn-ea"/>
                          <a:cs typeface="+mn-cs"/>
                        </a:rPr>
                        <a:t>NAMA DAERAH</a:t>
                      </a:r>
                      <a:endParaRPr lang="id-ID" sz="1300" b="1" kern="1200" dirty="0">
                        <a:solidFill>
                          <a:srgbClr val="FFFF00"/>
                        </a:solidFill>
                        <a:latin typeface="+mn-lt"/>
                        <a:ea typeface="+mn-ea"/>
                        <a:cs typeface="+mn-cs"/>
                      </a:endParaRPr>
                    </a:p>
                  </a:txBody>
                  <a:tcPr marL="30260" marR="30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algn="ctr" defTabSz="914400" rtl="0" eaLnBrk="1" latinLnBrk="0" hangingPunct="1">
                        <a:lnSpc>
                          <a:spcPct val="115000"/>
                        </a:lnSpc>
                        <a:spcAft>
                          <a:spcPts val="0"/>
                        </a:spcAft>
                      </a:pPr>
                      <a:r>
                        <a:rPr lang="en-US" sz="1300" b="1" kern="1200" dirty="0" smtClean="0">
                          <a:solidFill>
                            <a:srgbClr val="FFFF00"/>
                          </a:solidFill>
                          <a:latin typeface="+mn-lt"/>
                          <a:ea typeface="+mn-ea"/>
                          <a:cs typeface="+mn-cs"/>
                        </a:rPr>
                        <a:t>PROGRAM TPID</a:t>
                      </a:r>
                      <a:endParaRPr lang="id-ID" sz="1300" b="1" kern="1200" dirty="0">
                        <a:solidFill>
                          <a:srgbClr val="FFFF00"/>
                        </a:solidFill>
                        <a:latin typeface="+mn-lt"/>
                        <a:ea typeface="+mn-ea"/>
                        <a:cs typeface="+mn-cs"/>
                      </a:endParaRPr>
                    </a:p>
                  </a:txBody>
                  <a:tcPr marL="30260" marR="30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252248">
                <a:tc>
                  <a:txBody>
                    <a:bodyPr/>
                    <a:lstStyle/>
                    <a:p>
                      <a:pPr algn="ctr">
                        <a:lnSpc>
                          <a:spcPct val="115000"/>
                        </a:lnSpc>
                        <a:spcAft>
                          <a:spcPts val="0"/>
                        </a:spcAft>
                      </a:pPr>
                      <a:r>
                        <a:rPr lang="en-US" sz="1300" b="1" dirty="0" smtClean="0">
                          <a:effectLst/>
                        </a:rPr>
                        <a:t>1</a:t>
                      </a:r>
                      <a:endParaRPr lang="id-ID" sz="1300" b="1" dirty="0">
                        <a:effectLst/>
                        <a:latin typeface="Calibri"/>
                        <a:ea typeface="Calibri"/>
                        <a:cs typeface="Times New Roman"/>
                      </a:endParaRPr>
                    </a:p>
                  </a:txBody>
                  <a:tcPr marL="30260" marR="30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300" b="1" dirty="0" smtClean="0">
                          <a:effectLst/>
                        </a:rPr>
                        <a:t>SUMATERA SELATAN</a:t>
                      </a:r>
                      <a:endParaRPr lang="id-ID" sz="1300" b="1" dirty="0">
                        <a:effectLst/>
                        <a:latin typeface="Calibri"/>
                        <a:ea typeface="Calibri"/>
                        <a:cs typeface="Times New Roman"/>
                      </a:endParaRPr>
                    </a:p>
                  </a:txBody>
                  <a:tcPr marL="30260" marR="30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300" b="1" dirty="0" smtClean="0">
                          <a:effectLst/>
                        </a:rPr>
                        <a:t> OPERASI PASAR DAGING SAPI DILAKUKAN DENGAN MENGGELONTORKAN 15 TON DAGING SAPI KE BEBERAPA PASAR.  </a:t>
                      </a:r>
                      <a:endParaRPr lang="id-ID" sz="1300" b="1" dirty="0">
                        <a:effectLst/>
                        <a:latin typeface="Calibri"/>
                        <a:ea typeface="Calibri"/>
                        <a:cs typeface="Times New Roman"/>
                      </a:endParaRPr>
                    </a:p>
                  </a:txBody>
                  <a:tcPr marL="30260" marR="30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315310">
                <a:tc>
                  <a:txBody>
                    <a:bodyPr/>
                    <a:lstStyle/>
                    <a:p>
                      <a:pPr algn="ctr">
                        <a:lnSpc>
                          <a:spcPct val="115000"/>
                        </a:lnSpc>
                        <a:spcAft>
                          <a:spcPts val="0"/>
                        </a:spcAft>
                      </a:pPr>
                      <a:r>
                        <a:rPr lang="id-ID" sz="1300" b="1" dirty="0" smtClean="0">
                          <a:effectLst/>
                        </a:rPr>
                        <a:t>2</a:t>
                      </a:r>
                      <a:endParaRPr lang="id-ID" sz="1300" b="1" dirty="0">
                        <a:effectLst/>
                        <a:latin typeface="Calibri"/>
                        <a:ea typeface="Calibri"/>
                        <a:cs typeface="Times New Roman"/>
                      </a:endParaRPr>
                    </a:p>
                  </a:txBody>
                  <a:tcPr marL="30260" marR="30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nSpc>
                          <a:spcPct val="115000"/>
                        </a:lnSpc>
                        <a:spcAft>
                          <a:spcPts val="0"/>
                        </a:spcAft>
                      </a:pPr>
                      <a:r>
                        <a:rPr lang="en-US" sz="1300" b="1" dirty="0" smtClean="0">
                          <a:effectLst/>
                        </a:rPr>
                        <a:t>JAWA BARAT</a:t>
                      </a:r>
                      <a:endParaRPr lang="id-ID" sz="1300" b="1" dirty="0">
                        <a:effectLst/>
                        <a:latin typeface="Calibri"/>
                        <a:ea typeface="Calibri"/>
                        <a:cs typeface="Times New Roman"/>
                      </a:endParaRPr>
                    </a:p>
                  </a:txBody>
                  <a:tcPr marL="30260" marR="30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nSpc>
                          <a:spcPct val="115000"/>
                        </a:lnSpc>
                        <a:spcAft>
                          <a:spcPts val="0"/>
                        </a:spcAft>
                      </a:pPr>
                      <a:r>
                        <a:rPr lang="en-US" sz="1300" b="1" dirty="0" smtClean="0">
                          <a:effectLst/>
                        </a:rPr>
                        <a:t>REVITALISASI SISTEM RESI GUDANG (SRG) JAWA BARAT MELALUI PEMBENTUKAN TIM TASK FORCEPERCEPATAN IMPLEMENTASI SISTEM RESI GUDANG. </a:t>
                      </a:r>
                      <a:endParaRPr lang="id-ID" sz="1300" b="1" dirty="0">
                        <a:effectLst/>
                        <a:latin typeface="Calibri"/>
                        <a:ea typeface="Calibri"/>
                        <a:cs typeface="Times New Roman"/>
                      </a:endParaRPr>
                    </a:p>
                  </a:txBody>
                  <a:tcPr marL="30260" marR="30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977462">
                <a:tc>
                  <a:txBody>
                    <a:bodyPr/>
                    <a:lstStyle/>
                    <a:p>
                      <a:pPr algn="ctr">
                        <a:lnSpc>
                          <a:spcPct val="115000"/>
                        </a:lnSpc>
                        <a:spcAft>
                          <a:spcPts val="0"/>
                        </a:spcAft>
                      </a:pPr>
                      <a:r>
                        <a:rPr lang="id-ID" sz="1300" b="1" dirty="0" smtClean="0">
                          <a:effectLst/>
                        </a:rPr>
                        <a:t>3</a:t>
                      </a:r>
                      <a:endParaRPr lang="id-ID" sz="1300" b="1" dirty="0">
                        <a:effectLst/>
                        <a:latin typeface="Calibri"/>
                        <a:ea typeface="Calibri"/>
                        <a:cs typeface="Times New Roman"/>
                      </a:endParaRPr>
                    </a:p>
                  </a:txBody>
                  <a:tcPr marL="30260" marR="30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300" b="1" dirty="0" smtClean="0">
                          <a:effectLst/>
                        </a:rPr>
                        <a:t>KALIMANTAN TENGAH</a:t>
                      </a:r>
                      <a:endParaRPr lang="id-ID" sz="1300" b="1" dirty="0">
                        <a:effectLst/>
                        <a:latin typeface="Calibri"/>
                        <a:ea typeface="Calibri"/>
                        <a:cs typeface="Times New Roman"/>
                      </a:endParaRPr>
                    </a:p>
                  </a:txBody>
                  <a:tcPr marL="30260" marR="30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300" b="1" dirty="0" smtClean="0">
                          <a:effectLst/>
                        </a:rPr>
                        <a:t> PENYEMPURNAAN PASAR PENYEIMBANG (PP) YANG TELAH DIOPERASIKAN SEJAK TAHUN 2012. PENYEMPURNAAN DILAKUKAN DENGAN MENAMBAH KOMODITAS YANG DIJUAL; MENGUBAH JAM OPERASIONAL LEBIH LAMA; PENGOPERASIAN SEPANJANG TAHUN 2015 DAN SETERUSNYA; PERGUB 10/2015 YANG MEMAYUNGI PP; SINKRONISASI DAN SINERGITAS OPERASIONAL KANDANG PENYANGGA AYAM RAS DAN KOLAM PENYANGGA IKAN-IKANAN DENGAN PP; KERJASAMA DENGAN TPID KOTA PALANGKARAYA DALAM MELAKSANAKAN PP KELILING. </a:t>
                      </a:r>
                      <a:endParaRPr lang="id-ID" sz="1300" b="1" dirty="0">
                        <a:effectLst/>
                        <a:latin typeface="Calibri"/>
                        <a:ea typeface="Calibri"/>
                        <a:cs typeface="Times New Roman"/>
                      </a:endParaRPr>
                    </a:p>
                  </a:txBody>
                  <a:tcPr marL="30260" marR="30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60769">
                <a:tc>
                  <a:txBody>
                    <a:bodyPr/>
                    <a:lstStyle/>
                    <a:p>
                      <a:pPr algn="ctr">
                        <a:lnSpc>
                          <a:spcPct val="115000"/>
                        </a:lnSpc>
                        <a:spcAft>
                          <a:spcPts val="0"/>
                        </a:spcAft>
                      </a:pPr>
                      <a:r>
                        <a:rPr lang="id-ID" sz="1300" b="1" dirty="0" smtClean="0">
                          <a:effectLst/>
                        </a:rPr>
                        <a:t>4</a:t>
                      </a:r>
                      <a:endParaRPr lang="id-ID" sz="1300" b="1" dirty="0">
                        <a:effectLst/>
                        <a:latin typeface="Calibri"/>
                        <a:ea typeface="Calibri"/>
                        <a:cs typeface="Times New Roman"/>
                      </a:endParaRPr>
                    </a:p>
                  </a:txBody>
                  <a:tcPr marL="30260" marR="30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nSpc>
                          <a:spcPct val="115000"/>
                        </a:lnSpc>
                        <a:spcAft>
                          <a:spcPts val="0"/>
                        </a:spcAft>
                      </a:pPr>
                      <a:r>
                        <a:rPr lang="en-US" sz="1300" b="1" kern="1200" dirty="0" smtClean="0">
                          <a:effectLst/>
                        </a:rPr>
                        <a:t>KOTA MEDAN</a:t>
                      </a:r>
                      <a:endParaRPr lang="id-ID" sz="1300" b="1" kern="1200" dirty="0">
                        <a:solidFill>
                          <a:schemeClr val="dk1"/>
                        </a:solidFill>
                        <a:effectLst/>
                        <a:latin typeface="+mn-lt"/>
                        <a:ea typeface="+mn-ea"/>
                        <a:cs typeface="+mn-cs"/>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nSpc>
                          <a:spcPct val="115000"/>
                        </a:lnSpc>
                        <a:spcAft>
                          <a:spcPts val="0"/>
                        </a:spcAft>
                      </a:pPr>
                      <a:r>
                        <a:rPr lang="en-US" sz="1300" b="1" kern="1200" dirty="0" smtClean="0">
                          <a:effectLst/>
                        </a:rPr>
                        <a:t>PENGUATAN</a:t>
                      </a:r>
                      <a:r>
                        <a:rPr lang="id-ID" sz="1300" b="1" kern="1200" dirty="0" smtClean="0">
                          <a:effectLst/>
                        </a:rPr>
                        <a:t> </a:t>
                      </a:r>
                      <a:r>
                        <a:rPr lang="en-US" sz="1300" b="1" kern="1200" dirty="0" smtClean="0">
                          <a:effectLst/>
                        </a:rPr>
                        <a:t>KETAHANAN PANGAN DAN PENINGKATAN SARANA PRASARANA PERDAGANGAN KOTA MEDAN</a:t>
                      </a:r>
                      <a:endParaRPr lang="id-ID" sz="1300" b="1" kern="1200" dirty="0">
                        <a:solidFill>
                          <a:schemeClr val="dk1"/>
                        </a:solidFill>
                        <a:effectLst/>
                        <a:latin typeface="+mn-lt"/>
                        <a:ea typeface="+mn-ea"/>
                        <a:cs typeface="+mn-cs"/>
                      </a:endParaRPr>
                    </a:p>
                  </a:txBody>
                  <a:tcPr marL="82296" marR="8229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504308">
                <a:tc>
                  <a:txBody>
                    <a:bodyPr/>
                    <a:lstStyle/>
                    <a:p>
                      <a:pPr algn="ctr">
                        <a:lnSpc>
                          <a:spcPct val="115000"/>
                        </a:lnSpc>
                        <a:spcAft>
                          <a:spcPts val="0"/>
                        </a:spcAft>
                      </a:pPr>
                      <a:r>
                        <a:rPr lang="id-ID" sz="1300" b="1" dirty="0" smtClean="0">
                          <a:effectLst/>
                        </a:rPr>
                        <a:t>5</a:t>
                      </a:r>
                      <a:endParaRPr lang="id-ID" sz="1300" b="1" dirty="0">
                        <a:effectLst/>
                        <a:latin typeface="Calibri"/>
                        <a:ea typeface="Calibri"/>
                        <a:cs typeface="Times New Roman"/>
                      </a:endParaRPr>
                    </a:p>
                  </a:txBody>
                  <a:tcPr marL="30260" marR="30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300" b="1" kern="1200" dirty="0" smtClean="0">
                          <a:effectLst/>
                        </a:rPr>
                        <a:t>KOTA TJ. PINANG</a:t>
                      </a:r>
                      <a:endParaRPr lang="id-ID" sz="1300" b="1" kern="1200" dirty="0">
                        <a:solidFill>
                          <a:schemeClr val="dk1"/>
                        </a:solidFill>
                        <a:effectLst/>
                        <a:latin typeface="+mn-lt"/>
                        <a:ea typeface="+mn-ea"/>
                        <a:cs typeface="+mn-cs"/>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300" b="1" kern="1200" dirty="0" smtClean="0">
                          <a:solidFill>
                            <a:schemeClr val="tx1"/>
                          </a:solidFill>
                          <a:effectLst/>
                          <a:latin typeface="+mn-lt"/>
                          <a:ea typeface="+mn-ea"/>
                          <a:cs typeface="+mn-cs"/>
                        </a:rPr>
                        <a:t>PENGUATAN KETAHANAN PANGAN LOKAL DENGAN BUDIDAYA HIDROPONIK DAN ORGANIK PADA KOMODITAS SAYURAN DI PEKARANGAN RUMAH MASYARAKAT</a:t>
                      </a:r>
                      <a:endParaRPr lang="id-ID" sz="1300" b="1" kern="1200" dirty="0">
                        <a:solidFill>
                          <a:schemeClr val="tx1"/>
                        </a:solidFill>
                        <a:effectLst/>
                        <a:latin typeface="+mn-lt"/>
                        <a:ea typeface="+mn-ea"/>
                        <a:cs typeface="+mn-cs"/>
                      </a:endParaRPr>
                    </a:p>
                  </a:txBody>
                  <a:tcPr marL="82296" marR="8229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504308">
                <a:tc>
                  <a:txBody>
                    <a:bodyPr/>
                    <a:lstStyle/>
                    <a:p>
                      <a:pPr algn="ctr">
                        <a:lnSpc>
                          <a:spcPct val="115000"/>
                        </a:lnSpc>
                        <a:spcAft>
                          <a:spcPts val="0"/>
                        </a:spcAft>
                      </a:pPr>
                      <a:r>
                        <a:rPr lang="id-ID" sz="1300" b="1" dirty="0" smtClean="0">
                          <a:effectLst/>
                        </a:rPr>
                        <a:t>6</a:t>
                      </a:r>
                      <a:endParaRPr lang="id-ID" sz="1300" b="1" dirty="0">
                        <a:effectLst/>
                        <a:latin typeface="Calibri"/>
                        <a:ea typeface="Calibri"/>
                        <a:cs typeface="Times New Roman"/>
                      </a:endParaRPr>
                    </a:p>
                  </a:txBody>
                  <a:tcPr marL="30260" marR="30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nSpc>
                          <a:spcPct val="115000"/>
                        </a:lnSpc>
                        <a:spcAft>
                          <a:spcPts val="0"/>
                        </a:spcAft>
                      </a:pPr>
                      <a:r>
                        <a:rPr lang="en-US" sz="1300" b="1" kern="1200" dirty="0" smtClean="0">
                          <a:effectLst/>
                        </a:rPr>
                        <a:t>KOTA PD.</a:t>
                      </a:r>
                      <a:r>
                        <a:rPr lang="id-ID" sz="1300" b="1" kern="1200" dirty="0" smtClean="0">
                          <a:effectLst/>
                        </a:rPr>
                        <a:t>S</a:t>
                      </a:r>
                      <a:r>
                        <a:rPr lang="en-US" sz="1300" b="1" kern="1200" dirty="0" smtClean="0">
                          <a:effectLst/>
                        </a:rPr>
                        <a:t>IDEMPUAN</a:t>
                      </a:r>
                      <a:endParaRPr lang="id-ID" sz="1300" b="1" kern="1200" dirty="0">
                        <a:solidFill>
                          <a:schemeClr val="dk1"/>
                        </a:solidFill>
                        <a:effectLst/>
                        <a:latin typeface="+mn-lt"/>
                        <a:ea typeface="+mn-ea"/>
                        <a:cs typeface="+mn-cs"/>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nSpc>
                          <a:spcPct val="115000"/>
                        </a:lnSpc>
                        <a:spcAft>
                          <a:spcPts val="0"/>
                        </a:spcAft>
                      </a:pPr>
                      <a:r>
                        <a:rPr lang="en-US" sz="1300" b="1" kern="1200" dirty="0" smtClean="0">
                          <a:effectLst/>
                        </a:rPr>
                        <a:t>PENINGKATAN AREAL TANAM CABAI MERAH DAN MENINGKATKAN PERANAN UMKM UNTUK MEMBUAT PRODUKSI TURUNAN CABAI MERAH SEPERTI SAOS, CABAI GILING DAN OLAHAN LAINNYA</a:t>
                      </a:r>
                      <a:endParaRPr lang="id-ID" sz="1300" b="1" kern="1200" dirty="0">
                        <a:solidFill>
                          <a:schemeClr val="dk1"/>
                        </a:solidFill>
                        <a:effectLst/>
                        <a:latin typeface="+mn-lt"/>
                        <a:ea typeface="+mn-ea"/>
                        <a:cs typeface="+mn-cs"/>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322933">
                <a:tc>
                  <a:txBody>
                    <a:bodyPr/>
                    <a:lstStyle/>
                    <a:p>
                      <a:pPr algn="ctr">
                        <a:lnSpc>
                          <a:spcPct val="115000"/>
                        </a:lnSpc>
                        <a:spcAft>
                          <a:spcPts val="0"/>
                        </a:spcAft>
                      </a:pPr>
                      <a:r>
                        <a:rPr lang="id-ID" sz="1300" b="1" dirty="0" smtClean="0">
                          <a:effectLst/>
                        </a:rPr>
                        <a:t>7</a:t>
                      </a:r>
                      <a:endParaRPr lang="id-ID" sz="1300" b="1" dirty="0">
                        <a:effectLst/>
                        <a:latin typeface="Calibri"/>
                        <a:ea typeface="Calibri"/>
                        <a:cs typeface="Times New Roman"/>
                      </a:endParaRPr>
                    </a:p>
                  </a:txBody>
                  <a:tcPr marL="30260" marR="30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300" b="1" kern="1200" dirty="0" smtClean="0">
                          <a:effectLst/>
                        </a:rPr>
                        <a:t>KAB. BATUBARA</a:t>
                      </a:r>
                      <a:endParaRPr lang="id-ID" sz="1300" b="1" kern="1200" dirty="0">
                        <a:solidFill>
                          <a:schemeClr val="dk1"/>
                        </a:solidFill>
                        <a:effectLst/>
                        <a:latin typeface="+mn-lt"/>
                        <a:ea typeface="+mn-ea"/>
                        <a:cs typeface="+mn-cs"/>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300" b="1" kern="1200" dirty="0" smtClean="0">
                          <a:effectLst/>
                        </a:rPr>
                        <a:t>PENDAMPINGAN PETANI PADI, BANTUAN SAPRODI, DAN KERJASAMA DENGAN BPTP SUMATERA UTARA</a:t>
                      </a:r>
                      <a:endParaRPr lang="id-ID" sz="1300" b="1" kern="1200" dirty="0">
                        <a:solidFill>
                          <a:schemeClr val="dk1"/>
                        </a:solidFill>
                        <a:effectLst/>
                        <a:latin typeface="+mn-lt"/>
                        <a:ea typeface="+mn-ea"/>
                        <a:cs typeface="+mn-cs"/>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331075">
                <a:tc>
                  <a:txBody>
                    <a:bodyPr/>
                    <a:lstStyle/>
                    <a:p>
                      <a:pPr algn="ctr">
                        <a:lnSpc>
                          <a:spcPct val="115000"/>
                        </a:lnSpc>
                        <a:spcAft>
                          <a:spcPts val="0"/>
                        </a:spcAft>
                      </a:pPr>
                      <a:r>
                        <a:rPr lang="id-ID" sz="1300" b="1" dirty="0" smtClean="0">
                          <a:effectLst/>
                        </a:rPr>
                        <a:t>8</a:t>
                      </a:r>
                      <a:endParaRPr lang="id-ID" sz="1300" b="1" dirty="0">
                        <a:effectLst/>
                        <a:latin typeface="Calibri"/>
                        <a:ea typeface="Calibri"/>
                        <a:cs typeface="Times New Roman"/>
                      </a:endParaRPr>
                    </a:p>
                  </a:txBody>
                  <a:tcPr marL="30260" marR="30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nSpc>
                          <a:spcPct val="115000"/>
                        </a:lnSpc>
                        <a:spcAft>
                          <a:spcPts val="0"/>
                        </a:spcAft>
                      </a:pPr>
                      <a:r>
                        <a:rPr lang="en-US" sz="1300" b="1" kern="1200" dirty="0" smtClean="0">
                          <a:effectLst/>
                        </a:rPr>
                        <a:t>KAB. TAPANULI UTARA</a:t>
                      </a:r>
                      <a:endParaRPr lang="id-ID" sz="1300" b="1" kern="1200" dirty="0">
                        <a:solidFill>
                          <a:schemeClr val="dk1"/>
                        </a:solidFill>
                        <a:effectLst/>
                        <a:latin typeface="+mn-lt"/>
                        <a:ea typeface="+mn-ea"/>
                        <a:cs typeface="+mn-cs"/>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nSpc>
                          <a:spcPct val="115000"/>
                        </a:lnSpc>
                        <a:spcAft>
                          <a:spcPts val="0"/>
                        </a:spcAft>
                      </a:pPr>
                      <a:r>
                        <a:rPr lang="en-US" sz="1300" b="1" kern="1200" dirty="0" smtClean="0">
                          <a:effectLst/>
                        </a:rPr>
                        <a:t>PASAR LELANG HASIL PERTANIAN KABUPATEN TAPANULI UTARA (KOMODITAS CABAI DI KECAMATAN SIBORONGBORONG)</a:t>
                      </a:r>
                      <a:endParaRPr lang="id-ID" sz="1300" b="1" kern="1200" dirty="0">
                        <a:solidFill>
                          <a:schemeClr val="dk1"/>
                        </a:solidFill>
                        <a:effectLst/>
                        <a:latin typeface="+mn-lt"/>
                        <a:ea typeface="+mn-ea"/>
                        <a:cs typeface="+mn-cs"/>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364205">
                <a:tc>
                  <a:txBody>
                    <a:bodyPr/>
                    <a:lstStyle/>
                    <a:p>
                      <a:pPr algn="ctr">
                        <a:lnSpc>
                          <a:spcPct val="115000"/>
                        </a:lnSpc>
                        <a:spcAft>
                          <a:spcPts val="0"/>
                        </a:spcAft>
                      </a:pPr>
                      <a:r>
                        <a:rPr lang="id-ID" sz="1300" b="1" dirty="0" smtClean="0">
                          <a:effectLst/>
                        </a:rPr>
                        <a:t>9</a:t>
                      </a:r>
                      <a:endParaRPr lang="id-ID" sz="1300" b="1" dirty="0">
                        <a:effectLst/>
                        <a:latin typeface="Calibri"/>
                        <a:ea typeface="Calibri"/>
                        <a:cs typeface="Times New Roman"/>
                      </a:endParaRPr>
                    </a:p>
                  </a:txBody>
                  <a:tcPr marL="30260" marR="30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300" b="1" kern="1200" dirty="0" smtClean="0">
                          <a:effectLst/>
                        </a:rPr>
                        <a:t>KOTA KEDIRI</a:t>
                      </a:r>
                      <a:endParaRPr lang="id-ID" sz="1300" b="1" kern="1200" dirty="0">
                        <a:solidFill>
                          <a:schemeClr val="dk1"/>
                        </a:solidFill>
                        <a:effectLst/>
                        <a:latin typeface="+mn-lt"/>
                        <a:ea typeface="+mn-ea"/>
                        <a:cs typeface="+mn-cs"/>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300" b="1" kern="1200" dirty="0" smtClean="0">
                          <a:effectLst/>
                        </a:rPr>
                        <a:t>OPERASI PASAR MURNI PADA MOMEN-MOMEN KHUSUS YANG DIPERKUAT DENGAN KOMUNIKASI EFEKTIF KEPADA PUBLIK</a:t>
                      </a:r>
                      <a:endParaRPr lang="id-ID" sz="1300" b="1" kern="1200" dirty="0">
                        <a:solidFill>
                          <a:schemeClr val="dk1"/>
                        </a:solidFill>
                        <a:effectLst/>
                        <a:latin typeface="+mn-lt"/>
                        <a:ea typeface="+mn-ea"/>
                        <a:cs typeface="+mn-cs"/>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488731">
                <a:tc>
                  <a:txBody>
                    <a:bodyPr/>
                    <a:lstStyle/>
                    <a:p>
                      <a:pPr algn="ctr">
                        <a:lnSpc>
                          <a:spcPct val="115000"/>
                        </a:lnSpc>
                        <a:spcAft>
                          <a:spcPts val="0"/>
                        </a:spcAft>
                      </a:pPr>
                      <a:r>
                        <a:rPr lang="id-ID" sz="1300" b="1" dirty="0" smtClean="0">
                          <a:effectLst/>
                        </a:rPr>
                        <a:t>10</a:t>
                      </a:r>
                      <a:endParaRPr lang="id-ID" sz="1300" b="1" dirty="0">
                        <a:effectLst/>
                        <a:latin typeface="Calibri"/>
                        <a:ea typeface="Calibri"/>
                        <a:cs typeface="Times New Roman"/>
                      </a:endParaRPr>
                    </a:p>
                  </a:txBody>
                  <a:tcPr marL="30260" marR="30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nSpc>
                          <a:spcPct val="115000"/>
                        </a:lnSpc>
                        <a:spcAft>
                          <a:spcPts val="0"/>
                        </a:spcAft>
                      </a:pPr>
                      <a:r>
                        <a:rPr lang="en-US" sz="1300" b="1" kern="1200" dirty="0" smtClean="0">
                          <a:effectLst/>
                        </a:rPr>
                        <a:t>KOTA DEPOK</a:t>
                      </a:r>
                      <a:endParaRPr lang="id-ID" sz="1300" b="1" kern="1200" dirty="0">
                        <a:solidFill>
                          <a:schemeClr val="dk1"/>
                        </a:solidFill>
                        <a:effectLst/>
                        <a:latin typeface="+mn-lt"/>
                        <a:ea typeface="+mn-ea"/>
                        <a:cs typeface="+mn-cs"/>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nSpc>
                          <a:spcPct val="115000"/>
                        </a:lnSpc>
                        <a:spcAft>
                          <a:spcPts val="0"/>
                        </a:spcAft>
                      </a:pPr>
                      <a:r>
                        <a:rPr lang="en-US" sz="1300" b="1" kern="1200" dirty="0" smtClean="0">
                          <a:effectLst/>
                        </a:rPr>
                        <a:t>SINERGITAS KERJASAMA ANTAR DAERAH SE BODETABEK, CIANJUR DAN SUKABUMI DALAM UPAYA PENGAMANAN KETAHANAN PANGAN KHUSUSNYA KOMODITAS VOLATILE FOODS</a:t>
                      </a:r>
                      <a:endParaRPr lang="id-ID" sz="1300" b="1" kern="1200" dirty="0">
                        <a:solidFill>
                          <a:schemeClr val="dk1"/>
                        </a:solidFill>
                        <a:effectLst/>
                        <a:latin typeface="+mn-lt"/>
                        <a:ea typeface="+mn-ea"/>
                        <a:cs typeface="+mn-cs"/>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536028">
                <a:tc>
                  <a:txBody>
                    <a:bodyPr/>
                    <a:lstStyle/>
                    <a:p>
                      <a:pPr algn="ctr">
                        <a:lnSpc>
                          <a:spcPct val="115000"/>
                        </a:lnSpc>
                        <a:spcAft>
                          <a:spcPts val="0"/>
                        </a:spcAft>
                      </a:pPr>
                      <a:r>
                        <a:rPr lang="id-ID" sz="1300" b="1" dirty="0" smtClean="0">
                          <a:effectLst/>
                        </a:rPr>
                        <a:t>11</a:t>
                      </a:r>
                      <a:endParaRPr lang="id-ID" sz="1300" b="1" dirty="0">
                        <a:effectLst/>
                        <a:latin typeface="Calibri"/>
                        <a:ea typeface="Calibri"/>
                        <a:cs typeface="Times New Roman"/>
                      </a:endParaRPr>
                    </a:p>
                  </a:txBody>
                  <a:tcPr marL="30260" marR="30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300" b="1" kern="1200" dirty="0" smtClean="0">
                          <a:effectLst/>
                        </a:rPr>
                        <a:t>KAB. MALANG</a:t>
                      </a:r>
                      <a:endParaRPr lang="id-ID" sz="1300" b="1" kern="1200" dirty="0">
                        <a:solidFill>
                          <a:schemeClr val="dk1"/>
                        </a:solidFill>
                        <a:effectLst/>
                        <a:latin typeface="+mn-lt"/>
                        <a:ea typeface="+mn-ea"/>
                        <a:cs typeface="+mn-cs"/>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300" b="1" kern="1200" dirty="0" smtClean="0">
                          <a:effectLst/>
                        </a:rPr>
                        <a:t>PENGUATAN REGULASI PEMERINTAH KAB. MALANG DALAM UPAYA PENGENDALIAN INFLASI SE</a:t>
                      </a:r>
                      <a:r>
                        <a:rPr lang="id-ID" sz="1300" b="1" kern="1200" dirty="0" smtClean="0">
                          <a:effectLst/>
                        </a:rPr>
                        <a:t>K</a:t>
                      </a:r>
                      <a:r>
                        <a:rPr lang="en-US" sz="1300" b="1" kern="1200" dirty="0" smtClean="0">
                          <a:effectLst/>
                        </a:rPr>
                        <a:t>TOR PRODUKSI, DISTRIBUSI DAN EKSPEKTASI MISALNYA PENGUATAN REGULASI TENTANG PERLINDUNGAN LAHAN PERTANIAN PANGAN BERKELANJUTAN KABUPATEN MALANG</a:t>
                      </a:r>
                      <a:endParaRPr lang="id-ID" sz="1300" b="1" kern="1200" dirty="0">
                        <a:solidFill>
                          <a:schemeClr val="dk1"/>
                        </a:solidFill>
                        <a:effectLst/>
                        <a:latin typeface="+mn-lt"/>
                        <a:ea typeface="+mn-ea"/>
                        <a:cs typeface="+mn-cs"/>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sp>
        <p:nvSpPr>
          <p:cNvPr id="2" name="Slide Number Placeholder 1"/>
          <p:cNvSpPr>
            <a:spLocks noGrp="1"/>
          </p:cNvSpPr>
          <p:nvPr>
            <p:ph type="sldNum" sz="quarter" idx="12"/>
          </p:nvPr>
        </p:nvSpPr>
        <p:spPr>
          <a:xfrm>
            <a:off x="9203314" y="6492875"/>
            <a:ext cx="2743200" cy="365125"/>
          </a:xfrm>
        </p:spPr>
        <p:txBody>
          <a:bodyPr/>
          <a:lstStyle/>
          <a:p>
            <a:fld id="{38C5940F-52BA-4018-B13B-B36621709A35}" type="slidenum">
              <a:rPr lang="id-ID" smtClean="0"/>
              <a:pPr/>
              <a:t>20</a:t>
            </a:fld>
            <a:endParaRPr lang="id-ID" dirty="0"/>
          </a:p>
        </p:txBody>
      </p:sp>
      <p:sp>
        <p:nvSpPr>
          <p:cNvPr id="5" name="Rectangle 4"/>
          <p:cNvSpPr/>
          <p:nvPr/>
        </p:nvSpPr>
        <p:spPr>
          <a:xfrm>
            <a:off x="210431" y="188956"/>
            <a:ext cx="10026171" cy="369332"/>
          </a:xfrm>
          <a:prstGeom prst="rect">
            <a:avLst/>
          </a:prstGeom>
        </p:spPr>
        <p:txBody>
          <a:bodyPr wrap="square">
            <a:spAutoFit/>
          </a:bodyPr>
          <a:lstStyle/>
          <a:p>
            <a:r>
              <a:rPr lang="id-ID" b="1" dirty="0">
                <a:solidFill>
                  <a:srgbClr val="C00000"/>
                </a:solidFill>
                <a:latin typeface="Agency FB" panose="020B0503020202020204" pitchFamily="34" charset="0"/>
              </a:rPr>
              <a:t>ARAHAN </a:t>
            </a:r>
            <a:r>
              <a:rPr lang="id-ID" b="1" dirty="0" smtClean="0">
                <a:solidFill>
                  <a:srgbClr val="C00000"/>
                </a:solidFill>
                <a:latin typeface="Agency FB" panose="020B0503020202020204" pitchFamily="34" charset="0"/>
              </a:rPr>
              <a:t>III</a:t>
            </a:r>
            <a:endParaRPr lang="id-ID" sz="1200" b="1" dirty="0">
              <a:solidFill>
                <a:srgbClr val="C00000"/>
              </a:solidFill>
              <a:latin typeface="Agency FB" panose="020B0503020202020204" pitchFamily="34" charset="0"/>
            </a:endParaRPr>
          </a:p>
        </p:txBody>
      </p:sp>
      <p:pic>
        <p:nvPicPr>
          <p:cNvPr id="6"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225" y="-125740"/>
            <a:ext cx="1768264" cy="16846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445957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8C5940F-52BA-4018-B13B-B36621709A35}" type="slidenum">
              <a:rPr lang="id-ID" smtClean="0">
                <a:solidFill>
                  <a:schemeClr val="tx1"/>
                </a:solidFill>
              </a:rPr>
              <a:pPr/>
              <a:t>21</a:t>
            </a:fld>
            <a:endParaRPr lang="id-ID" dirty="0">
              <a:solidFill>
                <a:schemeClr val="tx1"/>
              </a:solidFill>
            </a:endParaRP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Rectangle 22"/>
          <p:cNvSpPr/>
          <p:nvPr/>
        </p:nvSpPr>
        <p:spPr>
          <a:xfrm>
            <a:off x="559501" y="583841"/>
            <a:ext cx="11299124" cy="707886"/>
          </a:xfrm>
          <a:prstGeom prst="rect">
            <a:avLst/>
          </a:prstGeom>
        </p:spPr>
        <p:txBody>
          <a:bodyPr wrap="square">
            <a:spAutoFit/>
          </a:bodyPr>
          <a:lstStyle/>
          <a:p>
            <a:pPr>
              <a:spcBef>
                <a:spcPct val="0"/>
              </a:spcBef>
            </a:pPr>
            <a:r>
              <a:rPr lang="id-ID" sz="2000" b="1" dirty="0"/>
              <a:t>PEMERINTAH DAERAH</a:t>
            </a:r>
            <a:r>
              <a:rPr lang="id-ID" sz="2000" dirty="0"/>
              <a:t> </a:t>
            </a:r>
            <a:r>
              <a:rPr lang="id-ID" sz="2000" b="1" dirty="0"/>
              <a:t>AGAR </a:t>
            </a:r>
            <a:r>
              <a:rPr lang="en-US" sz="2000" b="1" dirty="0"/>
              <a:t>LEBIH CEPAT TANGGAP UTK MENGATASI MASALAH </a:t>
            </a:r>
            <a:r>
              <a:rPr lang="id-ID" sz="2000" b="1" dirty="0"/>
              <a:t>INFRASTRUKTUR DISTRIBUSI PANGAN DAERAH</a:t>
            </a:r>
            <a:r>
              <a:rPr lang="id-ID" sz="2000" dirty="0"/>
              <a:t> </a:t>
            </a:r>
            <a:r>
              <a:rPr lang="id-ID" sz="2000" b="1" dirty="0"/>
              <a:t>DAN  SEGERA MELAKUKAN PERBAIKAN YANG DIPERLUKAN</a:t>
            </a:r>
          </a:p>
        </p:txBody>
      </p:sp>
      <p:sp>
        <p:nvSpPr>
          <p:cNvPr id="20" name="Rectangle 19"/>
          <p:cNvSpPr/>
          <p:nvPr/>
        </p:nvSpPr>
        <p:spPr>
          <a:xfrm>
            <a:off x="559501" y="274596"/>
            <a:ext cx="10026171" cy="369332"/>
          </a:xfrm>
          <a:prstGeom prst="rect">
            <a:avLst/>
          </a:prstGeom>
        </p:spPr>
        <p:txBody>
          <a:bodyPr wrap="square">
            <a:spAutoFit/>
          </a:bodyPr>
          <a:lstStyle/>
          <a:p>
            <a:r>
              <a:rPr lang="id-ID" b="1" dirty="0">
                <a:solidFill>
                  <a:srgbClr val="C00000"/>
                </a:solidFill>
                <a:latin typeface="Agency FB" panose="020B0503020202020204" pitchFamily="34" charset="0"/>
              </a:rPr>
              <a:t>ARAHAN </a:t>
            </a:r>
            <a:r>
              <a:rPr lang="id-ID" b="1" dirty="0" smtClean="0">
                <a:solidFill>
                  <a:srgbClr val="C00000"/>
                </a:solidFill>
                <a:latin typeface="Agency FB" panose="020B0503020202020204" pitchFamily="34" charset="0"/>
              </a:rPr>
              <a:t>IV</a:t>
            </a:r>
            <a:endParaRPr lang="id-ID" sz="1200" b="1" dirty="0">
              <a:solidFill>
                <a:srgbClr val="C00000"/>
              </a:solidFill>
              <a:latin typeface="Agency FB" panose="020B0503020202020204" pitchFamily="34" charset="0"/>
            </a:endParaRPr>
          </a:p>
        </p:txBody>
      </p:sp>
      <p:pic>
        <p:nvPicPr>
          <p:cNvPr id="21"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5575" y="-77316"/>
            <a:ext cx="1768264" cy="1684656"/>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Hasil gambar untuk BOX 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559501" y="3541352"/>
            <a:ext cx="2949303" cy="898527"/>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ectangle 14"/>
          <p:cNvSpPr/>
          <p:nvPr/>
        </p:nvSpPr>
        <p:spPr>
          <a:xfrm>
            <a:off x="621947" y="3702782"/>
            <a:ext cx="2886857" cy="615549"/>
          </a:xfrm>
          <a:prstGeom prst="rect">
            <a:avLst/>
          </a:prstGeom>
        </p:spPr>
        <p:txBody>
          <a:bodyPr wrap="square" lIns="121917" tIns="60958" rIns="121917" bIns="60958">
            <a:spAutoFit/>
          </a:bodyPr>
          <a:lstStyle/>
          <a:p>
            <a:pPr algn="ctr"/>
            <a:r>
              <a:rPr lang="id-ID" sz="1600" b="1" dirty="0">
                <a:solidFill>
                  <a:srgbClr val="FFFF00"/>
                </a:solidFill>
              </a:rPr>
              <a:t>MENDORONG INVESTASI </a:t>
            </a:r>
            <a:endParaRPr lang="id-ID" sz="1600" b="1" dirty="0" smtClean="0">
              <a:solidFill>
                <a:srgbClr val="FFFF00"/>
              </a:solidFill>
            </a:endParaRPr>
          </a:p>
          <a:p>
            <a:pPr algn="ctr"/>
            <a:r>
              <a:rPr lang="id-ID" sz="1600" b="1" dirty="0" smtClean="0">
                <a:solidFill>
                  <a:srgbClr val="FFFF00"/>
                </a:solidFill>
              </a:rPr>
              <a:t>DI </a:t>
            </a:r>
            <a:r>
              <a:rPr lang="id-ID" sz="1600" b="1" dirty="0">
                <a:solidFill>
                  <a:srgbClr val="FFFF00"/>
                </a:solidFill>
              </a:rPr>
              <a:t>SEKTOR PANGAN</a:t>
            </a:r>
          </a:p>
        </p:txBody>
      </p:sp>
      <p:pic>
        <p:nvPicPr>
          <p:cNvPr id="22" name="Picture 2" descr="Hasil gambar untuk BOX PNG"/>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4064681" y="3363127"/>
            <a:ext cx="4157600" cy="1141979"/>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Rectangle 23"/>
          <p:cNvSpPr/>
          <p:nvPr/>
        </p:nvSpPr>
        <p:spPr>
          <a:xfrm>
            <a:off x="4379139" y="3600992"/>
            <a:ext cx="3463264" cy="615549"/>
          </a:xfrm>
          <a:prstGeom prst="rect">
            <a:avLst/>
          </a:prstGeom>
        </p:spPr>
        <p:txBody>
          <a:bodyPr wrap="square" lIns="121917" tIns="60958" rIns="121917" bIns="60958">
            <a:spAutoFit/>
          </a:bodyPr>
          <a:lstStyle/>
          <a:p>
            <a:pPr algn="ctr"/>
            <a:r>
              <a:rPr lang="id-ID" sz="1600" b="1" i="1" dirty="0" smtClean="0">
                <a:solidFill>
                  <a:srgbClr val="FFC000"/>
                </a:solidFill>
              </a:rPr>
              <a:t>QUICK RESPONSE </a:t>
            </a:r>
            <a:r>
              <a:rPr lang="id-ID" sz="1600" b="1" dirty="0" smtClean="0">
                <a:solidFill>
                  <a:srgbClr val="FFC000"/>
                </a:solidFill>
              </a:rPr>
              <a:t>PERBAIKAN INFRASTRUKTUR DISTRIBUSI </a:t>
            </a:r>
            <a:endParaRPr lang="id-ID" sz="1600" b="1" dirty="0">
              <a:solidFill>
                <a:srgbClr val="FFFF00"/>
              </a:solidFill>
            </a:endParaRPr>
          </a:p>
        </p:txBody>
      </p:sp>
      <p:pic>
        <p:nvPicPr>
          <p:cNvPr id="31" name="Picture 2" descr="Hasil gambar untuk BOX 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4064681" y="5285251"/>
            <a:ext cx="4231461"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32" name="Rectangle 31"/>
          <p:cNvSpPr/>
          <p:nvPr/>
        </p:nvSpPr>
        <p:spPr>
          <a:xfrm>
            <a:off x="4578586" y="5486529"/>
            <a:ext cx="3235165" cy="553994"/>
          </a:xfrm>
          <a:prstGeom prst="rect">
            <a:avLst/>
          </a:prstGeom>
        </p:spPr>
        <p:txBody>
          <a:bodyPr wrap="square" lIns="121917" tIns="60958" rIns="121917" bIns="60958">
            <a:spAutoFit/>
          </a:bodyPr>
          <a:lstStyle/>
          <a:p>
            <a:pPr algn="ctr"/>
            <a:r>
              <a:rPr lang="id-ID" sz="1400" b="1" dirty="0">
                <a:solidFill>
                  <a:srgbClr val="FFFF00"/>
                </a:solidFill>
              </a:rPr>
              <a:t>KESTABILAN &amp; KELANCARAN PASOKAN ANTAR WAKTU &amp; ANTAR WILAYAH</a:t>
            </a:r>
          </a:p>
        </p:txBody>
      </p:sp>
      <p:pic>
        <p:nvPicPr>
          <p:cNvPr id="33" name="Picture 2" descr="Hasil gambar untuk BOX 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3990820" y="1593965"/>
            <a:ext cx="4231461" cy="1022579"/>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Rectangle 33"/>
          <p:cNvSpPr/>
          <p:nvPr/>
        </p:nvSpPr>
        <p:spPr>
          <a:xfrm>
            <a:off x="4317163" y="1720535"/>
            <a:ext cx="3578773" cy="769437"/>
          </a:xfrm>
          <a:prstGeom prst="rect">
            <a:avLst/>
          </a:prstGeom>
        </p:spPr>
        <p:txBody>
          <a:bodyPr wrap="square" lIns="121917" tIns="60958" rIns="121917" bIns="60958">
            <a:spAutoFit/>
          </a:bodyPr>
          <a:lstStyle/>
          <a:p>
            <a:pPr algn="ctr"/>
            <a:r>
              <a:rPr lang="id-ID" sz="1400" b="1" dirty="0" smtClean="0">
                <a:solidFill>
                  <a:srgbClr val="FFFF00"/>
                </a:solidFill>
              </a:rPr>
              <a:t>MENINGKATKAN KREDIBILITAS PEMERINTAHAN DI MATA MASYARAKAT SERTA PELAKU USAHA</a:t>
            </a:r>
            <a:endParaRPr lang="id-ID" sz="1400" b="1" dirty="0">
              <a:solidFill>
                <a:srgbClr val="FFFF00"/>
              </a:solidFill>
            </a:endParaRPr>
          </a:p>
        </p:txBody>
      </p:sp>
      <p:pic>
        <p:nvPicPr>
          <p:cNvPr id="35" name="Picture 2" descr="Hasil gambar untuk BOX 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8533063" y="3447404"/>
            <a:ext cx="2890840"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36" name="Rectangle 35"/>
          <p:cNvSpPr/>
          <p:nvPr/>
        </p:nvSpPr>
        <p:spPr>
          <a:xfrm>
            <a:off x="8781473" y="3600992"/>
            <a:ext cx="2386245" cy="892548"/>
          </a:xfrm>
          <a:prstGeom prst="rect">
            <a:avLst/>
          </a:prstGeom>
        </p:spPr>
        <p:txBody>
          <a:bodyPr wrap="square" lIns="121917" tIns="60958" rIns="121917" bIns="60958">
            <a:spAutoFit/>
          </a:bodyPr>
          <a:lstStyle/>
          <a:p>
            <a:pPr algn="ctr"/>
            <a:r>
              <a:rPr lang="id-ID" sz="1600" b="1" dirty="0" smtClean="0">
                <a:solidFill>
                  <a:srgbClr val="FFFF00"/>
                </a:solidFill>
              </a:rPr>
              <a:t>MENURUNKAN </a:t>
            </a:r>
          </a:p>
          <a:p>
            <a:pPr algn="ctr"/>
            <a:r>
              <a:rPr lang="id-ID" sz="1600" b="1" dirty="0" smtClean="0">
                <a:solidFill>
                  <a:srgbClr val="FFFF00"/>
                </a:solidFill>
              </a:rPr>
              <a:t>PRODUCT </a:t>
            </a:r>
            <a:r>
              <a:rPr lang="id-ID" sz="1600" b="1" dirty="0">
                <a:solidFill>
                  <a:srgbClr val="FFFF00"/>
                </a:solidFill>
              </a:rPr>
              <a:t>COST </a:t>
            </a:r>
            <a:r>
              <a:rPr lang="id-ID" sz="1600" b="1" dirty="0" smtClean="0">
                <a:solidFill>
                  <a:srgbClr val="FFFF00"/>
                </a:solidFill>
              </a:rPr>
              <a:t>PANGAN</a:t>
            </a:r>
            <a:endParaRPr lang="id-ID" sz="1600" b="1" dirty="0">
              <a:solidFill>
                <a:srgbClr val="FFFF00"/>
              </a:solidFill>
            </a:endParaRPr>
          </a:p>
          <a:p>
            <a:pPr algn="ctr"/>
            <a:endParaRPr lang="id-ID" b="1" dirty="0">
              <a:solidFill>
                <a:srgbClr val="FFFF00"/>
              </a:solidFill>
            </a:endParaRPr>
          </a:p>
        </p:txBody>
      </p:sp>
      <p:pic>
        <p:nvPicPr>
          <p:cNvPr id="39" name="Picture 2" descr="Hasil gambar untuk arrow 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326895" y="3329564"/>
            <a:ext cx="1344731" cy="1209104"/>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Hasil gambar untuk arrow 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flipH="1">
            <a:off x="7418447" y="3329564"/>
            <a:ext cx="1344731" cy="1209104"/>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2" descr="Hasil gambar untuk arrow 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16200000" flipH="1">
            <a:off x="5529499" y="2489973"/>
            <a:ext cx="1209108" cy="1209109"/>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2" descr="Hasil gambar untuk arrow 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5400000" flipH="1" flipV="1">
            <a:off x="5518447" y="4101829"/>
            <a:ext cx="1209107" cy="12091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0840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1000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right)">
                                      <p:cBhvr>
                                        <p:cTn id="7" dur="2000"/>
                                        <p:tgtEl>
                                          <p:spTgt spid="39"/>
                                        </p:tgtEl>
                                      </p:cBhvr>
                                    </p:animEffect>
                                  </p:childTnLst>
                                </p:cTn>
                              </p:par>
                              <p:par>
                                <p:cTn id="8" presetID="22" presetClass="entr" presetSubtype="8" repeatCount="1000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left)">
                                      <p:cBhvr>
                                        <p:cTn id="10" dur="2000"/>
                                        <p:tgtEl>
                                          <p:spTgt spid="40"/>
                                        </p:tgtEl>
                                      </p:cBhvr>
                                    </p:animEffect>
                                  </p:childTnLst>
                                </p:cTn>
                              </p:par>
                              <p:par>
                                <p:cTn id="11" presetID="22" presetClass="entr" presetSubtype="4" repeatCount="1000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down)">
                                      <p:cBhvr>
                                        <p:cTn id="13" dur="2000"/>
                                        <p:tgtEl>
                                          <p:spTgt spid="41"/>
                                        </p:tgtEl>
                                      </p:cBhvr>
                                    </p:animEffect>
                                  </p:childTnLst>
                                </p:cTn>
                              </p:par>
                              <p:par>
                                <p:cTn id="14" presetID="22" presetClass="entr" presetSubtype="1" repeatCount="1000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up)">
                                      <p:cBhvr>
                                        <p:cTn id="16"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749070" y="7363851"/>
            <a:ext cx="1581716" cy="430887"/>
          </a:xfrm>
          <a:prstGeom prst="rect">
            <a:avLst/>
          </a:prstGeom>
        </p:spPr>
        <p:txBody>
          <a:bodyPr wrap="none" lIns="121917" tIns="60958" rIns="121917" bIns="60958">
            <a:spAutoFit/>
          </a:bodyPr>
          <a:lstStyle/>
          <a:p>
            <a:r>
              <a:rPr lang="id-ID" sz="2000" dirty="0"/>
              <a:t>Kompas.com</a:t>
            </a:r>
          </a:p>
        </p:txBody>
      </p:sp>
      <p:pic>
        <p:nvPicPr>
          <p:cNvPr id="23" name="Picture 2" descr="Hasil gambar untuk BOX 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144203" y="1304654"/>
            <a:ext cx="2944003"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564091" y="2327849"/>
            <a:ext cx="2492400" cy="2610534"/>
          </a:xfrm>
          <a:prstGeom prst="rect">
            <a:avLst/>
          </a:prstGeom>
        </p:spPr>
        <p:style>
          <a:lnRef idx="0">
            <a:schemeClr val="accent3"/>
          </a:lnRef>
          <a:fillRef idx="3">
            <a:schemeClr val="accent3"/>
          </a:fillRef>
          <a:effectRef idx="3">
            <a:schemeClr val="accent3"/>
          </a:effectRef>
          <a:fontRef idx="minor">
            <a:schemeClr val="lt1"/>
          </a:fontRef>
        </p:style>
        <p:txBody>
          <a:bodyPr lIns="121917" tIns="60958" rIns="121917" bIns="60958" rtlCol="0" anchor="ctr"/>
          <a:lstStyle/>
          <a:p>
            <a:pPr algn="ctr"/>
            <a:endParaRPr lang="id-ID"/>
          </a:p>
        </p:txBody>
      </p:sp>
      <p:pic>
        <p:nvPicPr>
          <p:cNvPr id="24" name="Picture 2" descr="Hasil gambar untuk BOX 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8963" y="1318182"/>
            <a:ext cx="2944003"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885552" y="1482475"/>
            <a:ext cx="1790825" cy="615553"/>
          </a:xfrm>
          <a:prstGeom prst="rect">
            <a:avLst/>
          </a:prstGeom>
        </p:spPr>
        <p:txBody>
          <a:bodyPr wrap="square" lIns="121917" tIns="60958" rIns="121917" bIns="60958">
            <a:spAutoFit/>
          </a:bodyPr>
          <a:lstStyle/>
          <a:p>
            <a:pPr algn="ctr"/>
            <a:r>
              <a:rPr lang="id-ID" sz="1600" b="1" dirty="0">
                <a:solidFill>
                  <a:srgbClr val="FFFF00"/>
                </a:solidFill>
              </a:rPr>
              <a:t>INFRASTRUKTUR KONEKTIVITAS </a:t>
            </a:r>
          </a:p>
        </p:txBody>
      </p:sp>
      <p:pic>
        <p:nvPicPr>
          <p:cNvPr id="2050" name="Picture 2" descr="Hasil gambar untuk BOX 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916610" y="1292784"/>
            <a:ext cx="2944003" cy="965580"/>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 descr="Hasil gambar untuk BOX 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36346" y="1292784"/>
            <a:ext cx="2944003"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48" name="Rectangle 47"/>
          <p:cNvSpPr/>
          <p:nvPr/>
        </p:nvSpPr>
        <p:spPr>
          <a:xfrm>
            <a:off x="3349536" y="2353751"/>
            <a:ext cx="2492400" cy="2584631"/>
          </a:xfrm>
          <a:prstGeom prst="rect">
            <a:avLst/>
          </a:prstGeom>
        </p:spPr>
        <p:style>
          <a:lnRef idx="0">
            <a:schemeClr val="accent3"/>
          </a:lnRef>
          <a:fillRef idx="3">
            <a:schemeClr val="accent3"/>
          </a:fillRef>
          <a:effectRef idx="3">
            <a:schemeClr val="accent3"/>
          </a:effectRef>
          <a:fontRef idx="minor">
            <a:schemeClr val="lt1"/>
          </a:fontRef>
        </p:style>
        <p:txBody>
          <a:bodyPr lIns="121917" tIns="60958" rIns="121917" bIns="60958" rtlCol="0" anchor="ctr"/>
          <a:lstStyle/>
          <a:p>
            <a:pPr algn="ctr"/>
            <a:endParaRPr lang="id-ID"/>
          </a:p>
        </p:txBody>
      </p:sp>
      <p:sp>
        <p:nvSpPr>
          <p:cNvPr id="49" name="Rectangle 48"/>
          <p:cNvSpPr/>
          <p:nvPr/>
        </p:nvSpPr>
        <p:spPr>
          <a:xfrm>
            <a:off x="6179069" y="2362958"/>
            <a:ext cx="2492400" cy="2585317"/>
          </a:xfrm>
          <a:prstGeom prst="rect">
            <a:avLst/>
          </a:prstGeom>
        </p:spPr>
        <p:style>
          <a:lnRef idx="0">
            <a:schemeClr val="accent3"/>
          </a:lnRef>
          <a:fillRef idx="3">
            <a:schemeClr val="accent3"/>
          </a:fillRef>
          <a:effectRef idx="3">
            <a:schemeClr val="accent3"/>
          </a:effectRef>
          <a:fontRef idx="minor">
            <a:schemeClr val="lt1"/>
          </a:fontRef>
        </p:style>
        <p:txBody>
          <a:bodyPr lIns="121917" tIns="60958" rIns="121917" bIns="60958" rtlCol="0" anchor="ctr"/>
          <a:lstStyle/>
          <a:p>
            <a:pPr algn="ctr"/>
            <a:endParaRPr lang="id-ID"/>
          </a:p>
        </p:txBody>
      </p:sp>
      <p:sp>
        <p:nvSpPr>
          <p:cNvPr id="50" name="Rectangle 49"/>
          <p:cNvSpPr/>
          <p:nvPr/>
        </p:nvSpPr>
        <p:spPr>
          <a:xfrm>
            <a:off x="9063101" y="2373901"/>
            <a:ext cx="2492400" cy="2564482"/>
          </a:xfrm>
          <a:prstGeom prst="rect">
            <a:avLst/>
          </a:prstGeom>
        </p:spPr>
        <p:style>
          <a:lnRef idx="0">
            <a:schemeClr val="accent3"/>
          </a:lnRef>
          <a:fillRef idx="3">
            <a:schemeClr val="accent3"/>
          </a:fillRef>
          <a:effectRef idx="3">
            <a:schemeClr val="accent3"/>
          </a:effectRef>
          <a:fontRef idx="minor">
            <a:schemeClr val="lt1"/>
          </a:fontRef>
        </p:style>
        <p:txBody>
          <a:bodyPr lIns="121917" tIns="60958" rIns="121917" bIns="60958" rtlCol="0" anchor="ctr"/>
          <a:lstStyle/>
          <a:p>
            <a:pPr algn="ctr"/>
            <a:endParaRPr lang="id-ID"/>
          </a:p>
        </p:txBody>
      </p:sp>
      <p:sp>
        <p:nvSpPr>
          <p:cNvPr id="25" name="Rectangle 24"/>
          <p:cNvSpPr/>
          <p:nvPr/>
        </p:nvSpPr>
        <p:spPr>
          <a:xfrm>
            <a:off x="470870" y="2760568"/>
            <a:ext cx="2673333" cy="2123654"/>
          </a:xfrm>
          <a:prstGeom prst="rect">
            <a:avLst/>
          </a:prstGeom>
        </p:spPr>
        <p:txBody>
          <a:bodyPr wrap="square" lIns="121917" tIns="60958" rIns="121917" bIns="60958">
            <a:spAutoFit/>
          </a:bodyPr>
          <a:lstStyle/>
          <a:p>
            <a:pPr algn="ctr"/>
            <a:r>
              <a:rPr lang="id-ID" sz="1400" b="1" dirty="0" smtClean="0"/>
              <a:t>PRASARANA </a:t>
            </a:r>
          </a:p>
          <a:p>
            <a:pPr algn="ctr"/>
            <a:r>
              <a:rPr lang="id-ID" sz="1200" dirty="0" smtClean="0"/>
              <a:t>(</a:t>
            </a:r>
            <a:r>
              <a:rPr lang="id-ID" sz="1100" dirty="0"/>
              <a:t>JALAN, PELABUHAN LAUT, PELABUHAN UDARA) </a:t>
            </a:r>
          </a:p>
          <a:p>
            <a:pPr algn="ctr"/>
            <a:endParaRPr lang="id-ID" sz="1100" dirty="0"/>
          </a:p>
          <a:p>
            <a:pPr algn="ctr"/>
            <a:r>
              <a:rPr lang="id-ID" sz="1400" b="1" dirty="0" smtClean="0"/>
              <a:t>SARANA DISTRIBUSI </a:t>
            </a:r>
          </a:p>
          <a:p>
            <a:pPr algn="ctr"/>
            <a:r>
              <a:rPr lang="id-ID" sz="1200" dirty="0"/>
              <a:t>(</a:t>
            </a:r>
            <a:r>
              <a:rPr lang="id-ID" sz="1200" dirty="0" smtClean="0"/>
              <a:t>TRUK</a:t>
            </a:r>
            <a:r>
              <a:rPr lang="id-ID" sz="1200" dirty="0"/>
              <a:t>, </a:t>
            </a:r>
            <a:r>
              <a:rPr lang="id-ID" sz="1200" dirty="0" smtClean="0"/>
              <a:t>KAPAL LAUT KERETA, ANGKUTAN UDARA) </a:t>
            </a:r>
            <a:endParaRPr lang="id-ID" sz="1200" dirty="0"/>
          </a:p>
          <a:p>
            <a:pPr algn="ctr"/>
            <a:endParaRPr lang="id-ID" sz="1200" dirty="0"/>
          </a:p>
          <a:p>
            <a:pPr algn="ctr"/>
            <a:r>
              <a:rPr lang="id-ID" sz="1400" b="1" dirty="0"/>
              <a:t>JEMBATAN </a:t>
            </a:r>
            <a:r>
              <a:rPr lang="id-ID" sz="1400" b="1" dirty="0" smtClean="0"/>
              <a:t>TIMBANG</a:t>
            </a:r>
          </a:p>
          <a:p>
            <a:pPr algn="ctr"/>
            <a:endParaRPr lang="id-ID" sz="1400" b="1" dirty="0"/>
          </a:p>
        </p:txBody>
      </p:sp>
      <p:sp>
        <p:nvSpPr>
          <p:cNvPr id="26" name="Rectangle 25"/>
          <p:cNvSpPr/>
          <p:nvPr/>
        </p:nvSpPr>
        <p:spPr>
          <a:xfrm>
            <a:off x="3308828" y="2963120"/>
            <a:ext cx="2534905" cy="1631212"/>
          </a:xfrm>
          <a:prstGeom prst="rect">
            <a:avLst/>
          </a:prstGeom>
        </p:spPr>
        <p:txBody>
          <a:bodyPr wrap="square" lIns="121917" tIns="60958" rIns="121917" bIns="60958">
            <a:spAutoFit/>
          </a:bodyPr>
          <a:lstStyle/>
          <a:p>
            <a:pPr algn="ctr"/>
            <a:r>
              <a:rPr lang="id-ID" sz="1400" b="1" dirty="0"/>
              <a:t>KETERSEDIAAN LAHAN, WADUK, </a:t>
            </a:r>
            <a:r>
              <a:rPr lang="id-ID" sz="1400" b="1" dirty="0" smtClean="0"/>
              <a:t>IRIGASI</a:t>
            </a:r>
            <a:endParaRPr lang="id-ID" sz="1400" b="1" dirty="0"/>
          </a:p>
          <a:p>
            <a:pPr algn="ctr"/>
            <a:endParaRPr lang="id-ID" sz="1400" b="1" dirty="0"/>
          </a:p>
          <a:p>
            <a:pPr algn="ctr"/>
            <a:r>
              <a:rPr lang="id-ID" sz="1400" b="1" dirty="0"/>
              <a:t>SARPRAS </a:t>
            </a:r>
            <a:r>
              <a:rPr lang="id-ID" sz="1400" b="1" dirty="0" smtClean="0"/>
              <a:t>PERTANIAN </a:t>
            </a:r>
            <a:endParaRPr lang="id-ID" sz="1400" b="1" dirty="0"/>
          </a:p>
          <a:p>
            <a:pPr algn="ctr"/>
            <a:endParaRPr lang="id-ID" sz="1400" b="1" dirty="0"/>
          </a:p>
          <a:p>
            <a:pPr algn="ctr"/>
            <a:r>
              <a:rPr lang="id-ID" sz="1400" b="1" dirty="0"/>
              <a:t>INFRASTRUKTUR TEKNOLOGI PERTANIAN</a:t>
            </a:r>
          </a:p>
        </p:txBody>
      </p:sp>
      <p:sp>
        <p:nvSpPr>
          <p:cNvPr id="27" name="Rectangle 26"/>
          <p:cNvSpPr/>
          <p:nvPr/>
        </p:nvSpPr>
        <p:spPr>
          <a:xfrm>
            <a:off x="6196909" y="2738747"/>
            <a:ext cx="2426193" cy="861770"/>
          </a:xfrm>
          <a:prstGeom prst="rect">
            <a:avLst/>
          </a:prstGeom>
        </p:spPr>
        <p:txBody>
          <a:bodyPr wrap="square" lIns="121917" tIns="60958" rIns="121917" bIns="60958">
            <a:spAutoFit/>
          </a:bodyPr>
          <a:lstStyle/>
          <a:p>
            <a:pPr algn="ctr"/>
            <a:r>
              <a:rPr lang="id-ID" sz="1500" b="1" dirty="0" smtClean="0"/>
              <a:t>INFRASTRUKTUR FISIK </a:t>
            </a:r>
          </a:p>
          <a:p>
            <a:pPr algn="ctr"/>
            <a:r>
              <a:rPr lang="id-ID" sz="1100" dirty="0" smtClean="0"/>
              <a:t>(PASAR </a:t>
            </a:r>
            <a:r>
              <a:rPr lang="id-ID" sz="1100" dirty="0"/>
              <a:t>TRADISIONAL, </a:t>
            </a:r>
            <a:endParaRPr lang="id-ID" sz="1100" dirty="0" smtClean="0"/>
          </a:p>
          <a:p>
            <a:pPr algn="ctr"/>
            <a:r>
              <a:rPr lang="id-ID" sz="1100" dirty="0" smtClean="0"/>
              <a:t>PASAR INDUK, PASAR LELANG, PASAR </a:t>
            </a:r>
            <a:r>
              <a:rPr lang="id-ID" sz="1100" dirty="0"/>
              <a:t>MODERN</a:t>
            </a:r>
            <a:r>
              <a:rPr lang="id-ID" sz="1100" dirty="0" smtClean="0"/>
              <a:t>, </a:t>
            </a:r>
            <a:r>
              <a:rPr lang="id-ID" sz="1100" dirty="0"/>
              <a:t>MINI MARKET, </a:t>
            </a:r>
            <a:r>
              <a:rPr lang="id-ID" sz="1100" dirty="0" smtClean="0"/>
              <a:t>ONLINE)</a:t>
            </a:r>
          </a:p>
        </p:txBody>
      </p:sp>
      <p:sp>
        <p:nvSpPr>
          <p:cNvPr id="28" name="Rectangle 27"/>
          <p:cNvSpPr/>
          <p:nvPr/>
        </p:nvSpPr>
        <p:spPr>
          <a:xfrm>
            <a:off x="9102067" y="2783950"/>
            <a:ext cx="2453434" cy="2154432"/>
          </a:xfrm>
          <a:prstGeom prst="rect">
            <a:avLst/>
          </a:prstGeom>
        </p:spPr>
        <p:txBody>
          <a:bodyPr wrap="square" lIns="121917" tIns="60958" rIns="121917" bIns="60958">
            <a:spAutoFit/>
          </a:bodyPr>
          <a:lstStyle/>
          <a:p>
            <a:pPr algn="ctr"/>
            <a:r>
              <a:rPr lang="id-ID" sz="1200" b="1" dirty="0" smtClean="0"/>
              <a:t>TEKNOLOGI INFORMASI</a:t>
            </a:r>
            <a:endParaRPr lang="id-ID" sz="1200" b="1" dirty="0"/>
          </a:p>
          <a:p>
            <a:pPr algn="ctr"/>
            <a:endParaRPr lang="id-ID" sz="1200" b="1" dirty="0"/>
          </a:p>
          <a:p>
            <a:pPr algn="ctr"/>
            <a:r>
              <a:rPr lang="id-ID" sz="1200" b="1" dirty="0" smtClean="0"/>
              <a:t>INFRASTRUKTUR PENUNJANG PROYEK NASIONAL (SEPERTI UNTUK MENUNJANG PROGRAM TOL LAUT DAN GERAI MARITIM)</a:t>
            </a:r>
          </a:p>
          <a:p>
            <a:pPr algn="ctr"/>
            <a:endParaRPr lang="id-ID" sz="1200" b="1" dirty="0" smtClean="0"/>
          </a:p>
          <a:p>
            <a:pPr algn="ctr"/>
            <a:r>
              <a:rPr lang="id-ID" sz="1200" b="1" dirty="0" smtClean="0"/>
              <a:t>PERGUDANGAN (PENYIMPANAN &amp; PEMANFAATAN UTK SRG)</a:t>
            </a:r>
            <a:endParaRPr lang="id-ID" sz="1200" b="1" dirty="0"/>
          </a:p>
          <a:p>
            <a:pPr algn="ctr"/>
            <a:endParaRPr lang="id-ID" sz="1200" b="1" dirty="0"/>
          </a:p>
          <a:p>
            <a:pPr algn="ctr"/>
            <a:endParaRPr lang="id-ID" sz="1200" b="1" dirty="0"/>
          </a:p>
        </p:txBody>
      </p:sp>
      <p:pic>
        <p:nvPicPr>
          <p:cNvPr id="30" name="Picture 2" descr="Hasil gambar untuk BOX PNG"/>
          <p:cNvPicPr>
            <a:picLocks noChangeAspect="1" noChangeArrowheads="1"/>
          </p:cNvPicPr>
          <p:nvPr/>
        </p:nvPicPr>
        <p:blipFill>
          <a:blip r:embed="rId4">
            <a:duotone>
              <a:prstClr val="black"/>
              <a:schemeClr val="accent2">
                <a:tint val="45000"/>
                <a:satMod val="400000"/>
              </a:schemeClr>
            </a:duotone>
            <a:extLst>
              <a:ext uri="{BEBA8EAE-BF5A-486C-A8C5-ECC9F3942E4B}">
                <a14:imgProps xmlns:a14="http://schemas.microsoft.com/office/drawing/2010/main" xmlns="">
                  <a14:imgLayer r:embed="rId5">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1190" y="5475676"/>
            <a:ext cx="12318521" cy="729252"/>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Rectangle 28"/>
          <p:cNvSpPr/>
          <p:nvPr/>
        </p:nvSpPr>
        <p:spPr>
          <a:xfrm>
            <a:off x="606623" y="5614798"/>
            <a:ext cx="11304381" cy="400105"/>
          </a:xfrm>
          <a:prstGeom prst="rect">
            <a:avLst/>
          </a:prstGeom>
        </p:spPr>
        <p:txBody>
          <a:bodyPr wrap="square" lIns="121917" tIns="60958" rIns="121917" bIns="60958">
            <a:spAutoFit/>
          </a:bodyPr>
          <a:lstStyle/>
          <a:p>
            <a:pPr algn="ctr"/>
            <a:r>
              <a:rPr lang="id-ID" b="1" dirty="0">
                <a:solidFill>
                  <a:schemeClr val="bg1">
                    <a:lumMod val="95000"/>
                  </a:schemeClr>
                </a:solidFill>
              </a:rPr>
              <a:t>PROGRAM KERJA DAN DUKUNGAN ANGGARAN YANG </a:t>
            </a:r>
            <a:r>
              <a:rPr lang="id-ID" b="1" dirty="0" smtClean="0">
                <a:solidFill>
                  <a:schemeClr val="bg1">
                    <a:lumMod val="95000"/>
                  </a:schemeClr>
                </a:solidFill>
              </a:rPr>
              <a:t>BERKESINAMBUNGAN</a:t>
            </a:r>
            <a:endParaRPr lang="id-ID" b="1" dirty="0">
              <a:solidFill>
                <a:schemeClr val="bg1">
                  <a:lumMod val="95000"/>
                </a:schemeClr>
              </a:solidFill>
            </a:endParaRPr>
          </a:p>
        </p:txBody>
      </p:sp>
      <p:sp>
        <p:nvSpPr>
          <p:cNvPr id="42" name="Rectangle 41"/>
          <p:cNvSpPr/>
          <p:nvPr/>
        </p:nvSpPr>
        <p:spPr>
          <a:xfrm>
            <a:off x="3740983" y="1482475"/>
            <a:ext cx="1790825" cy="615553"/>
          </a:xfrm>
          <a:prstGeom prst="rect">
            <a:avLst/>
          </a:prstGeom>
        </p:spPr>
        <p:txBody>
          <a:bodyPr wrap="square" lIns="121917" tIns="60958" rIns="121917" bIns="60958">
            <a:spAutoFit/>
          </a:bodyPr>
          <a:lstStyle/>
          <a:p>
            <a:pPr algn="ctr"/>
            <a:r>
              <a:rPr lang="id-ID" sz="1600" b="1" dirty="0">
                <a:solidFill>
                  <a:srgbClr val="FFFF00"/>
                </a:solidFill>
              </a:rPr>
              <a:t>INFRASTRUKTUR PERTANIAN</a:t>
            </a:r>
          </a:p>
        </p:txBody>
      </p:sp>
      <p:sp>
        <p:nvSpPr>
          <p:cNvPr id="43" name="Rectangle 42"/>
          <p:cNvSpPr/>
          <p:nvPr/>
        </p:nvSpPr>
        <p:spPr>
          <a:xfrm>
            <a:off x="6314104" y="1450334"/>
            <a:ext cx="2391621" cy="615549"/>
          </a:xfrm>
          <a:prstGeom prst="rect">
            <a:avLst/>
          </a:prstGeom>
        </p:spPr>
        <p:txBody>
          <a:bodyPr wrap="square" lIns="121917" tIns="60958" rIns="121917" bIns="60958">
            <a:spAutoFit/>
          </a:bodyPr>
          <a:lstStyle/>
          <a:p>
            <a:pPr algn="ctr"/>
            <a:r>
              <a:rPr lang="id-ID" sz="1600" b="1" dirty="0">
                <a:solidFill>
                  <a:srgbClr val="FFFF00"/>
                </a:solidFill>
              </a:rPr>
              <a:t>INFRASTRUKTUR </a:t>
            </a:r>
            <a:endParaRPr lang="id-ID" sz="1600" b="1" dirty="0" smtClean="0">
              <a:solidFill>
                <a:srgbClr val="FFFF00"/>
              </a:solidFill>
            </a:endParaRPr>
          </a:p>
          <a:p>
            <a:pPr algn="ctr"/>
            <a:r>
              <a:rPr lang="id-ID" sz="1600" b="1" dirty="0" smtClean="0">
                <a:solidFill>
                  <a:srgbClr val="FFFF00"/>
                </a:solidFill>
              </a:rPr>
              <a:t>PASAR </a:t>
            </a:r>
            <a:endParaRPr lang="id-ID" sz="1600" b="1" dirty="0">
              <a:solidFill>
                <a:srgbClr val="FFFF00"/>
              </a:solidFill>
            </a:endParaRPr>
          </a:p>
        </p:txBody>
      </p:sp>
      <p:sp>
        <p:nvSpPr>
          <p:cNvPr id="44" name="Rectangle 43"/>
          <p:cNvSpPr/>
          <p:nvPr/>
        </p:nvSpPr>
        <p:spPr>
          <a:xfrm>
            <a:off x="9544871" y="1479666"/>
            <a:ext cx="1790825" cy="615553"/>
          </a:xfrm>
          <a:prstGeom prst="rect">
            <a:avLst/>
          </a:prstGeom>
        </p:spPr>
        <p:txBody>
          <a:bodyPr wrap="square" lIns="121917" tIns="60958" rIns="121917" bIns="60958">
            <a:spAutoFit/>
          </a:bodyPr>
          <a:lstStyle/>
          <a:p>
            <a:pPr algn="ctr"/>
            <a:r>
              <a:rPr lang="id-ID" sz="1600" b="1" dirty="0" smtClean="0">
                <a:solidFill>
                  <a:srgbClr val="FFFF00"/>
                </a:solidFill>
              </a:rPr>
              <a:t>INFRASTRUKTUR </a:t>
            </a:r>
            <a:r>
              <a:rPr lang="id-ID" sz="1600" b="1" dirty="0">
                <a:solidFill>
                  <a:srgbClr val="FFFF00"/>
                </a:solidFill>
              </a:rPr>
              <a:t>PENDUKUNG</a:t>
            </a:r>
          </a:p>
        </p:txBody>
      </p:sp>
      <p:pic>
        <p:nvPicPr>
          <p:cNvPr id="51" name="Picture 2" descr="Hasil gambar untuk arrow 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5400000" flipH="1" flipV="1">
            <a:off x="1395194" y="4661996"/>
            <a:ext cx="802761" cy="802763"/>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2" descr="Hasil gambar untuk arrow 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5400000" flipH="1" flipV="1">
            <a:off x="4203805" y="4628352"/>
            <a:ext cx="802761" cy="802763"/>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2" descr="Hasil gambar untuk arrow 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5400000" flipH="1" flipV="1">
            <a:off x="7032112" y="4686789"/>
            <a:ext cx="802761" cy="802763"/>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2" descr="Hasil gambar untuk arrow 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5400000" flipH="1" flipV="1">
            <a:off x="9942227" y="4676974"/>
            <a:ext cx="802761" cy="802763"/>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2" descr="Hasil gambar untuk arrow 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5400000" flipH="1" flipV="1">
            <a:off x="1413260" y="1981188"/>
            <a:ext cx="802761" cy="802763"/>
          </a:xfrm>
          <a:prstGeom prst="rect">
            <a:avLst/>
          </a:prstGeom>
          <a:noFill/>
          <a:extLst>
            <a:ext uri="{909E8E84-426E-40DD-AFC4-6F175D3DCCD1}">
              <a14:hiddenFill xmlns:a14="http://schemas.microsoft.com/office/drawing/2010/main" xmlns="">
                <a:solidFill>
                  <a:srgbClr val="FFFFFF"/>
                </a:solidFill>
              </a14:hiddenFill>
            </a:ext>
          </a:extLst>
        </p:spPr>
      </p:pic>
      <p:pic>
        <p:nvPicPr>
          <p:cNvPr id="56" name="Picture 2" descr="Hasil gambar untuk arrow 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5400000" flipH="1" flipV="1">
            <a:off x="4203805" y="1960229"/>
            <a:ext cx="802761" cy="802763"/>
          </a:xfrm>
          <a:prstGeom prst="rect">
            <a:avLst/>
          </a:prstGeom>
          <a:noFill/>
          <a:extLst>
            <a:ext uri="{909E8E84-426E-40DD-AFC4-6F175D3DCCD1}">
              <a14:hiddenFill xmlns:a14="http://schemas.microsoft.com/office/drawing/2010/main" xmlns="">
                <a:solidFill>
                  <a:srgbClr val="FFFFFF"/>
                </a:solidFill>
              </a14:hiddenFill>
            </a:ext>
          </a:extLst>
        </p:spPr>
      </p:pic>
      <p:pic>
        <p:nvPicPr>
          <p:cNvPr id="57" name="Picture 2" descr="Hasil gambar untuk arrow 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5400000" flipH="1" flipV="1">
            <a:off x="7046137" y="1935245"/>
            <a:ext cx="802761" cy="802763"/>
          </a:xfrm>
          <a:prstGeom prst="rect">
            <a:avLst/>
          </a:prstGeom>
          <a:noFill/>
          <a:extLst>
            <a:ext uri="{909E8E84-426E-40DD-AFC4-6F175D3DCCD1}">
              <a14:hiddenFill xmlns:a14="http://schemas.microsoft.com/office/drawing/2010/main" xmlns="">
                <a:solidFill>
                  <a:srgbClr val="FFFFFF"/>
                </a:solidFill>
              </a14:hiddenFill>
            </a:ext>
          </a:extLst>
        </p:spPr>
      </p:pic>
      <p:pic>
        <p:nvPicPr>
          <p:cNvPr id="58" name="Picture 2" descr="Hasil gambar untuk arrow 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5400000" flipH="1" flipV="1">
            <a:off x="9950875" y="1947323"/>
            <a:ext cx="802761" cy="80276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Slide Number Placeholder 5"/>
          <p:cNvSpPr>
            <a:spLocks noGrp="1"/>
          </p:cNvSpPr>
          <p:nvPr>
            <p:ph type="sldNum" sz="quarter" idx="12"/>
          </p:nvPr>
        </p:nvSpPr>
        <p:spPr/>
        <p:txBody>
          <a:bodyPr/>
          <a:lstStyle/>
          <a:p>
            <a:fld id="{38C5940F-52BA-4018-B13B-B36621709A35}" type="slidenum">
              <a:rPr lang="id-ID" smtClean="0"/>
              <a:pPr/>
              <a:t>22</a:t>
            </a:fld>
            <a:endParaRPr lang="id-ID"/>
          </a:p>
        </p:txBody>
      </p:sp>
      <p:sp>
        <p:nvSpPr>
          <p:cNvPr id="40" name="Rectangle 39"/>
          <p:cNvSpPr/>
          <p:nvPr/>
        </p:nvSpPr>
        <p:spPr>
          <a:xfrm>
            <a:off x="6187755" y="3798067"/>
            <a:ext cx="2426193" cy="846382"/>
          </a:xfrm>
          <a:prstGeom prst="rect">
            <a:avLst/>
          </a:prstGeom>
        </p:spPr>
        <p:txBody>
          <a:bodyPr wrap="square" lIns="121917" tIns="60958" rIns="121917" bIns="60958">
            <a:spAutoFit/>
          </a:bodyPr>
          <a:lstStyle/>
          <a:p>
            <a:pPr algn="ctr"/>
            <a:r>
              <a:rPr lang="id-ID" sz="1400" b="1" dirty="0" smtClean="0"/>
              <a:t>INFRASTRUKTUR  NON FISIK </a:t>
            </a:r>
          </a:p>
          <a:p>
            <a:pPr algn="ctr"/>
            <a:r>
              <a:rPr lang="id-ID" sz="1100" dirty="0" smtClean="0"/>
              <a:t>(SISTEM INFORMASI HARGA DAN STOK,  MANAJEMEN LOGISTIK, </a:t>
            </a:r>
            <a:r>
              <a:rPr lang="id-ID" sz="1100" i="1" dirty="0" smtClean="0"/>
              <a:t>SUPPLY CHAIN </a:t>
            </a:r>
            <a:r>
              <a:rPr lang="id-ID" sz="1100" dirty="0" smtClean="0"/>
              <a:t>MANAGEMENT )</a:t>
            </a:r>
          </a:p>
        </p:txBody>
      </p:sp>
      <p:sp>
        <p:nvSpPr>
          <p:cNvPr id="35" name="Rectangle 34"/>
          <p:cNvSpPr/>
          <p:nvPr/>
        </p:nvSpPr>
        <p:spPr>
          <a:xfrm>
            <a:off x="252349" y="260103"/>
            <a:ext cx="12012927" cy="800219"/>
          </a:xfrm>
          <a:prstGeom prst="rect">
            <a:avLst/>
          </a:prstGeom>
        </p:spPr>
        <p:txBody>
          <a:bodyPr wrap="square">
            <a:spAutoFit/>
          </a:bodyPr>
          <a:lstStyle/>
          <a:p>
            <a:pPr>
              <a:spcBef>
                <a:spcPct val="0"/>
              </a:spcBef>
            </a:pPr>
            <a:r>
              <a:rPr lang="id-ID" sz="2300" b="1" dirty="0" smtClean="0">
                <a:solidFill>
                  <a:srgbClr val="C00000"/>
                </a:solidFill>
              </a:rPr>
              <a:t>DUKUNGAN PEMBANGUNAN INFRASTRUKTUR </a:t>
            </a:r>
            <a:r>
              <a:rPr lang="id-ID" sz="2300" b="1" dirty="0">
                <a:solidFill>
                  <a:srgbClr val="C00000"/>
                </a:solidFill>
              </a:rPr>
              <a:t>DISTRIBUSI PANGAN </a:t>
            </a:r>
            <a:r>
              <a:rPr lang="id-ID" sz="2300" b="1" dirty="0" smtClean="0">
                <a:solidFill>
                  <a:srgbClr val="C00000"/>
                </a:solidFill>
              </a:rPr>
              <a:t>BERKAITAN ERAT DENGAN DENGAN INFRASTRUKTUR LAIN DALAM RANGKA MENJAGA DAN MENGENDALIKAN INFLASI</a:t>
            </a:r>
            <a:endParaRPr lang="id-ID" sz="2300" b="1" dirty="0">
              <a:solidFill>
                <a:srgbClr val="C00000"/>
              </a:solidFill>
            </a:endParaRPr>
          </a:p>
        </p:txBody>
      </p:sp>
      <p:pic>
        <p:nvPicPr>
          <p:cNvPr id="37" name="Picture 4" descr="Hasil gambar untuk transparent GLASS 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84973" y="-190553"/>
            <a:ext cx="1768264" cy="16846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8283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1000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up)">
                                      <p:cBhvr>
                                        <p:cTn id="7" dur="2000"/>
                                        <p:tgtEl>
                                          <p:spTgt spid="51"/>
                                        </p:tgtEl>
                                      </p:cBhvr>
                                    </p:animEffect>
                                  </p:childTnLst>
                                </p:cTn>
                              </p:par>
                              <p:par>
                                <p:cTn id="8" presetID="22" presetClass="entr" presetSubtype="1" repeatCount="1000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up)">
                                      <p:cBhvr>
                                        <p:cTn id="10" dur="2000"/>
                                        <p:tgtEl>
                                          <p:spTgt spid="52"/>
                                        </p:tgtEl>
                                      </p:cBhvr>
                                    </p:animEffect>
                                  </p:childTnLst>
                                </p:cTn>
                              </p:par>
                              <p:par>
                                <p:cTn id="11" presetID="22" presetClass="entr" presetSubtype="1" repeatCount="1000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wipe(up)">
                                      <p:cBhvr>
                                        <p:cTn id="13" dur="2000"/>
                                        <p:tgtEl>
                                          <p:spTgt spid="53"/>
                                        </p:tgtEl>
                                      </p:cBhvr>
                                    </p:animEffect>
                                  </p:childTnLst>
                                </p:cTn>
                              </p:par>
                              <p:par>
                                <p:cTn id="14" presetID="22" presetClass="entr" presetSubtype="1" repeatCount="10000"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up)">
                                      <p:cBhvr>
                                        <p:cTn id="16" dur="2000"/>
                                        <p:tgtEl>
                                          <p:spTgt spid="54"/>
                                        </p:tgtEl>
                                      </p:cBhvr>
                                    </p:animEffect>
                                  </p:childTnLst>
                                </p:cTn>
                              </p:par>
                              <p:par>
                                <p:cTn id="17" presetID="22" presetClass="entr" presetSubtype="1" repeatCount="1000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up)">
                                      <p:cBhvr>
                                        <p:cTn id="19" dur="2000"/>
                                        <p:tgtEl>
                                          <p:spTgt spid="55"/>
                                        </p:tgtEl>
                                      </p:cBhvr>
                                    </p:animEffect>
                                  </p:childTnLst>
                                </p:cTn>
                              </p:par>
                              <p:par>
                                <p:cTn id="20" presetID="22" presetClass="entr" presetSubtype="1" repeatCount="10000"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up)">
                                      <p:cBhvr>
                                        <p:cTn id="22" dur="2000"/>
                                        <p:tgtEl>
                                          <p:spTgt spid="56"/>
                                        </p:tgtEl>
                                      </p:cBhvr>
                                    </p:animEffect>
                                  </p:childTnLst>
                                </p:cTn>
                              </p:par>
                              <p:par>
                                <p:cTn id="23" presetID="22" presetClass="entr" presetSubtype="1" repeatCount="1000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wipe(up)">
                                      <p:cBhvr>
                                        <p:cTn id="25" dur="2000"/>
                                        <p:tgtEl>
                                          <p:spTgt spid="57"/>
                                        </p:tgtEl>
                                      </p:cBhvr>
                                    </p:animEffect>
                                  </p:childTnLst>
                                </p:cTn>
                              </p:par>
                              <p:par>
                                <p:cTn id="26" presetID="22" presetClass="entr" presetSubtype="1" repeatCount="10000" fill="hold"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wipe(up)">
                                      <p:cBhvr>
                                        <p:cTn id="28" dur="2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ttp://mattstow.com/articles/circular_arrows/circular_arrows.png"/>
          <p:cNvPicPr>
            <a:picLocks noChangeAspect="1" noChangeArrowheads="1"/>
          </p:cNvPicPr>
          <p:nvPr/>
        </p:nvPicPr>
        <p:blipFill>
          <a:blip r:embed="rId3">
            <a:extLst>
              <a:ext uri="{BEBA8EAE-BF5A-486C-A8C5-ECC9F3942E4B}">
                <a14:imgProps xmlns:a14="http://schemas.microsoft.com/office/drawing/2010/main" xmlns="">
                  <a14:imgLayer r:embed="rId4">
                    <a14:imgEffect>
                      <a14:saturation sat="33000"/>
                    </a14:imgEffect>
                  </a14:imgLayer>
                </a14:imgProps>
              </a:ext>
              <a:ext uri="{28A0092B-C50C-407E-A947-70E740481C1C}">
                <a14:useLocalDpi xmlns:a14="http://schemas.microsoft.com/office/drawing/2010/main" xmlns="" val="0"/>
              </a:ext>
            </a:extLst>
          </a:blip>
          <a:srcRect/>
          <a:stretch>
            <a:fillRect/>
          </a:stretch>
        </p:blipFill>
        <p:spPr bwMode="auto">
          <a:xfrm>
            <a:off x="0" y="567728"/>
            <a:ext cx="6912768" cy="691276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38C5940F-52BA-4018-B13B-B36621709A35}" type="slidenum">
              <a:rPr lang="id-ID" smtClean="0">
                <a:solidFill>
                  <a:schemeClr val="tx1"/>
                </a:solidFill>
              </a:rPr>
              <a:pPr/>
              <a:t>23</a:t>
            </a:fld>
            <a:endParaRPr lang="id-ID" dirty="0">
              <a:solidFill>
                <a:schemeClr val="tx1"/>
              </a:solidFill>
            </a:endParaRP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Rectangle 22"/>
          <p:cNvSpPr/>
          <p:nvPr/>
        </p:nvSpPr>
        <p:spPr>
          <a:xfrm>
            <a:off x="559501" y="583841"/>
            <a:ext cx="11299124" cy="646331"/>
          </a:xfrm>
          <a:prstGeom prst="rect">
            <a:avLst/>
          </a:prstGeom>
        </p:spPr>
        <p:txBody>
          <a:bodyPr wrap="square">
            <a:spAutoFit/>
          </a:bodyPr>
          <a:lstStyle/>
          <a:p>
            <a:pPr>
              <a:spcBef>
                <a:spcPct val="0"/>
              </a:spcBef>
            </a:pPr>
            <a:r>
              <a:rPr lang="id-ID" b="1" dirty="0"/>
              <a:t>PEMERINTAH DAERAH</a:t>
            </a:r>
            <a:r>
              <a:rPr lang="id-ID" dirty="0"/>
              <a:t> </a:t>
            </a:r>
            <a:r>
              <a:rPr lang="id-ID" b="1" dirty="0"/>
              <a:t>AGAR </a:t>
            </a:r>
            <a:r>
              <a:rPr lang="en-US" b="1" dirty="0"/>
              <a:t>LEBIH CEPAT TANGGAP UTK MENGATASI MASALAH </a:t>
            </a:r>
            <a:r>
              <a:rPr lang="id-ID" b="1" dirty="0"/>
              <a:t>INFRASTRUKTUR DISTRIBUSI PANGAN DAERAH</a:t>
            </a:r>
            <a:r>
              <a:rPr lang="id-ID" dirty="0"/>
              <a:t> </a:t>
            </a:r>
            <a:r>
              <a:rPr lang="id-ID" b="1" dirty="0"/>
              <a:t>DAN  SEGERA MELAKUKAN PERBAIKAN YANG DIPERLUKAN</a:t>
            </a:r>
          </a:p>
        </p:txBody>
      </p:sp>
      <p:sp>
        <p:nvSpPr>
          <p:cNvPr id="20" name="Rectangle 19"/>
          <p:cNvSpPr/>
          <p:nvPr/>
        </p:nvSpPr>
        <p:spPr>
          <a:xfrm>
            <a:off x="559501" y="274596"/>
            <a:ext cx="10026171" cy="369332"/>
          </a:xfrm>
          <a:prstGeom prst="rect">
            <a:avLst/>
          </a:prstGeom>
        </p:spPr>
        <p:txBody>
          <a:bodyPr wrap="square">
            <a:spAutoFit/>
          </a:bodyPr>
          <a:lstStyle/>
          <a:p>
            <a:r>
              <a:rPr lang="id-ID" b="1" dirty="0">
                <a:solidFill>
                  <a:srgbClr val="C00000"/>
                </a:solidFill>
                <a:latin typeface="Agency FB" panose="020B0503020202020204" pitchFamily="34" charset="0"/>
              </a:rPr>
              <a:t>ARAHAN </a:t>
            </a:r>
            <a:r>
              <a:rPr lang="id-ID" b="1" dirty="0" smtClean="0">
                <a:solidFill>
                  <a:srgbClr val="C00000"/>
                </a:solidFill>
                <a:latin typeface="Agency FB" panose="020B0503020202020204" pitchFamily="34" charset="0"/>
              </a:rPr>
              <a:t>IV</a:t>
            </a:r>
            <a:endParaRPr lang="id-ID" sz="1200" b="1" dirty="0">
              <a:solidFill>
                <a:srgbClr val="C00000"/>
              </a:solidFill>
              <a:latin typeface="Agency FB" panose="020B0503020202020204" pitchFamily="34" charset="0"/>
            </a:endParaRPr>
          </a:p>
        </p:txBody>
      </p:sp>
      <p:pic>
        <p:nvPicPr>
          <p:cNvPr id="10" name="Picture 2" descr="Hasil gambar untuk BOX 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114454" y="1805183"/>
            <a:ext cx="2944003" cy="96558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Hasil gambar untuk BOX 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27095" y="3445489"/>
            <a:ext cx="2944003"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p:cNvSpPr/>
          <p:nvPr/>
        </p:nvSpPr>
        <p:spPr>
          <a:xfrm>
            <a:off x="257651" y="3649016"/>
            <a:ext cx="2598351" cy="615549"/>
          </a:xfrm>
          <a:prstGeom prst="rect">
            <a:avLst/>
          </a:prstGeom>
        </p:spPr>
        <p:txBody>
          <a:bodyPr wrap="square" lIns="121917" tIns="60958" rIns="121917" bIns="60958">
            <a:spAutoFit/>
          </a:bodyPr>
          <a:lstStyle/>
          <a:p>
            <a:pPr algn="ctr"/>
            <a:r>
              <a:rPr lang="id-ID" sz="1600" b="1" dirty="0" smtClean="0">
                <a:solidFill>
                  <a:srgbClr val="FFFF00"/>
                </a:solidFill>
              </a:rPr>
              <a:t>MEKANISME PEMANTAUAN YANG EFEKTIF</a:t>
            </a:r>
            <a:endParaRPr lang="id-ID" sz="1600" b="1" dirty="0">
              <a:solidFill>
                <a:srgbClr val="FFFF00"/>
              </a:solidFill>
            </a:endParaRPr>
          </a:p>
        </p:txBody>
      </p:sp>
      <p:sp>
        <p:nvSpPr>
          <p:cNvPr id="13" name="Rectangle 12"/>
          <p:cNvSpPr/>
          <p:nvPr/>
        </p:nvSpPr>
        <p:spPr>
          <a:xfrm>
            <a:off x="2448428" y="1980195"/>
            <a:ext cx="2276056" cy="615549"/>
          </a:xfrm>
          <a:prstGeom prst="rect">
            <a:avLst/>
          </a:prstGeom>
        </p:spPr>
        <p:txBody>
          <a:bodyPr wrap="square" lIns="121917" tIns="60958" rIns="121917" bIns="60958">
            <a:spAutoFit/>
          </a:bodyPr>
          <a:lstStyle/>
          <a:p>
            <a:pPr algn="ctr"/>
            <a:r>
              <a:rPr lang="id-ID" sz="1600" b="1" dirty="0" smtClean="0">
                <a:solidFill>
                  <a:srgbClr val="FFFF00"/>
                </a:solidFill>
              </a:rPr>
              <a:t>ALOKASI ANGGARAN YANG CUKUP</a:t>
            </a:r>
            <a:endParaRPr lang="id-ID" sz="1600" b="1" dirty="0">
              <a:solidFill>
                <a:srgbClr val="FFFF00"/>
              </a:solidFill>
            </a:endParaRPr>
          </a:p>
        </p:txBody>
      </p:sp>
      <p:pic>
        <p:nvPicPr>
          <p:cNvPr id="14" name="Picture 2" descr="Hasil gambar untuk BOX 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763955" y="3463257"/>
            <a:ext cx="2944003"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ectangle 14"/>
          <p:cNvSpPr/>
          <p:nvPr/>
        </p:nvSpPr>
        <p:spPr>
          <a:xfrm>
            <a:off x="3864719" y="3624096"/>
            <a:ext cx="2764409" cy="677104"/>
          </a:xfrm>
          <a:prstGeom prst="rect">
            <a:avLst/>
          </a:prstGeom>
        </p:spPr>
        <p:txBody>
          <a:bodyPr wrap="square" lIns="121917" tIns="60958" rIns="121917" bIns="60958">
            <a:spAutoFit/>
          </a:bodyPr>
          <a:lstStyle/>
          <a:p>
            <a:pPr algn="ctr"/>
            <a:r>
              <a:rPr lang="id-ID" sz="1200" b="1" dirty="0" smtClean="0">
                <a:solidFill>
                  <a:srgbClr val="FFFF00"/>
                </a:solidFill>
              </a:rPr>
              <a:t>PEMANFAATAN PEMBANGUNAN INFRASTRUKTUR PENDUKUNG PROGRAM TOL LAUT </a:t>
            </a:r>
            <a:endParaRPr lang="id-ID" sz="1200" b="1" dirty="0">
              <a:solidFill>
                <a:srgbClr val="FFFF00"/>
              </a:solidFill>
            </a:endParaRPr>
          </a:p>
        </p:txBody>
      </p:sp>
      <p:pic>
        <p:nvPicPr>
          <p:cNvPr id="16" name="Picture 2" descr="Hasil gambar untuk BOX 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000423" y="5283638"/>
            <a:ext cx="2944003"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ectangle 16"/>
          <p:cNvSpPr/>
          <p:nvPr/>
        </p:nvSpPr>
        <p:spPr>
          <a:xfrm>
            <a:off x="2334397" y="5523050"/>
            <a:ext cx="2276056" cy="553994"/>
          </a:xfrm>
          <a:prstGeom prst="rect">
            <a:avLst/>
          </a:prstGeom>
        </p:spPr>
        <p:txBody>
          <a:bodyPr wrap="square" lIns="121917" tIns="60958" rIns="121917" bIns="60958">
            <a:spAutoFit/>
          </a:bodyPr>
          <a:lstStyle/>
          <a:p>
            <a:pPr algn="ctr"/>
            <a:r>
              <a:rPr lang="id-ID" sz="1400" b="1" dirty="0" smtClean="0">
                <a:solidFill>
                  <a:srgbClr val="FFFF00"/>
                </a:solidFill>
              </a:rPr>
              <a:t>PERBAIKAN MANAJEMEN BONGKAR MUAT BARANG</a:t>
            </a:r>
            <a:endParaRPr lang="id-ID" sz="1400" b="1" dirty="0">
              <a:solidFill>
                <a:srgbClr val="FFFF00"/>
              </a:solidFill>
            </a:endParaRPr>
          </a:p>
        </p:txBody>
      </p:sp>
      <p:pic>
        <p:nvPicPr>
          <p:cNvPr id="21" name="Picture 4" descr="Hasil gambar untuk transparent GLASS 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55575" y="-77316"/>
            <a:ext cx="1768264" cy="1684656"/>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Rectangle 17"/>
          <p:cNvSpPr/>
          <p:nvPr/>
        </p:nvSpPr>
        <p:spPr>
          <a:xfrm>
            <a:off x="6595607" y="1386372"/>
            <a:ext cx="5238668" cy="5119350"/>
          </a:xfrm>
          <a:prstGeom prst="rect">
            <a:avLst/>
          </a:prstGeom>
        </p:spPr>
        <p:txBody>
          <a:bodyPr wrap="square">
            <a:spAutoFit/>
          </a:bodyPr>
          <a:lstStyle/>
          <a:p>
            <a:pPr marL="342900" lvl="0" indent="-342900" algn="just" eaLnBrk="0" fontAlgn="base" hangingPunct="0">
              <a:spcBef>
                <a:spcPts val="200"/>
              </a:spcBef>
              <a:spcAft>
                <a:spcPts val="300"/>
              </a:spcAft>
              <a:buAutoNum type="arabicPeriod"/>
              <a:defRPr/>
            </a:pPr>
            <a:r>
              <a:rPr lang="id-ID" sz="1600" b="1" dirty="0" smtClean="0">
                <a:solidFill>
                  <a:srgbClr val="002060"/>
                </a:solidFill>
              </a:rPr>
              <a:t>SEBAGAI ALTERNATIF PEMBIAYAAN DILUAR APBN DAN APBD, MAKA BERDASARKAN PERPRES 38/2015 TENTANG KERJASAMA PEMERINTAH DENGAN BADAN USAHA (KPBU) DALAM PENYEDIAAN INFRASTRUKTUR , BEBERAPA INFRASTRUKTUR PANGAN YANG DAPAT DIBANGUN MELALUI SKEMA KPBU ADALAH YANG </a:t>
            </a:r>
            <a:r>
              <a:rPr lang="en-US" sz="1600" b="1" dirty="0" smtClean="0">
                <a:solidFill>
                  <a:srgbClr val="002060"/>
                </a:solidFill>
                <a:ea typeface="MS PGothic" pitchFamily="34" charset="-128"/>
              </a:rPr>
              <a:t>INFRASTRUKTUR TRANSPORTASI</a:t>
            </a:r>
            <a:r>
              <a:rPr lang="id-ID" sz="1600" b="1" dirty="0" smtClean="0">
                <a:solidFill>
                  <a:srgbClr val="002060"/>
                </a:solidFill>
                <a:ea typeface="MS PGothic" pitchFamily="34" charset="-128"/>
              </a:rPr>
              <a:t>, </a:t>
            </a:r>
            <a:r>
              <a:rPr lang="en-US" sz="1600" b="1" dirty="0" smtClean="0">
                <a:solidFill>
                  <a:srgbClr val="002060"/>
                </a:solidFill>
                <a:ea typeface="MS PGothic" pitchFamily="34" charset="-128"/>
              </a:rPr>
              <a:t>JALAN</a:t>
            </a:r>
            <a:r>
              <a:rPr lang="id-ID" sz="1600" b="1" dirty="0" smtClean="0">
                <a:solidFill>
                  <a:srgbClr val="002060"/>
                </a:solidFill>
                <a:ea typeface="MS PGothic" pitchFamily="34" charset="-128"/>
              </a:rPr>
              <a:t>, </a:t>
            </a:r>
            <a:r>
              <a:rPr lang="en-US" sz="1600" b="1" dirty="0" smtClean="0">
                <a:solidFill>
                  <a:srgbClr val="002060"/>
                </a:solidFill>
                <a:ea typeface="MS PGothic" pitchFamily="34" charset="-128"/>
              </a:rPr>
              <a:t>SUMBER DAYA AIR DAN IRIGASI</a:t>
            </a:r>
            <a:endParaRPr lang="id-ID" sz="1600" b="1" dirty="0" smtClean="0">
              <a:solidFill>
                <a:srgbClr val="002060"/>
              </a:solidFill>
              <a:ea typeface="MS PGothic" pitchFamily="34" charset="-128"/>
            </a:endParaRPr>
          </a:p>
          <a:p>
            <a:pPr marL="342900" lvl="0" indent="-342900" algn="just" eaLnBrk="0" fontAlgn="base" hangingPunct="0">
              <a:spcBef>
                <a:spcPts val="200"/>
              </a:spcBef>
              <a:spcAft>
                <a:spcPts val="300"/>
              </a:spcAft>
              <a:buAutoNum type="arabicPeriod"/>
              <a:defRPr/>
            </a:pPr>
            <a:r>
              <a:rPr lang="id-ID" sz="1600" b="1" dirty="0" smtClean="0">
                <a:solidFill>
                  <a:srgbClr val="002060"/>
                </a:solidFill>
                <a:ea typeface="MS PGothic" pitchFamily="34" charset="-128"/>
              </a:rPr>
              <a:t>TERDAPAT BEBERAPA FASILITAS PEMERINTAH UNTUK MENDORONG PEMANFAATAN SKEMA KPBU : </a:t>
            </a:r>
          </a:p>
          <a:p>
            <a:pPr marL="711200" lvl="0" indent="-342900" algn="just" fontAlgn="base">
              <a:buFont typeface="+mj-lt"/>
              <a:buAutoNum type="alphaLcPeriod"/>
              <a:defRPr/>
            </a:pPr>
            <a:r>
              <a:rPr lang="en-US" sz="1600" b="1" dirty="0" smtClean="0">
                <a:solidFill>
                  <a:srgbClr val="002060"/>
                </a:solidFill>
              </a:rPr>
              <a:t>FASILITAS PENYIAPAN PROYEK</a:t>
            </a:r>
            <a:r>
              <a:rPr lang="id-ID" sz="1600" b="1" dirty="0" smtClean="0">
                <a:solidFill>
                  <a:srgbClr val="002060"/>
                </a:solidFill>
              </a:rPr>
              <a:t>, </a:t>
            </a:r>
            <a:r>
              <a:rPr lang="en-US" sz="1600" b="1" dirty="0" smtClean="0">
                <a:solidFill>
                  <a:srgbClr val="002060"/>
                </a:solidFill>
              </a:rPr>
              <a:t>UNTUK MEMFASILITASI </a:t>
            </a:r>
            <a:r>
              <a:rPr lang="id-ID" sz="1600" b="1" dirty="0" smtClean="0">
                <a:solidFill>
                  <a:srgbClr val="002060"/>
                </a:solidFill>
              </a:rPr>
              <a:t>PENANGGUNG JAWAB PROYEK KERJASAMA (MENTERI, KA. DAERAH, BUMN, BUMD SEBAGAI PENYEDIA/PENYELENGGARA INFRASTRUKTUR) </a:t>
            </a:r>
            <a:r>
              <a:rPr lang="en-US" sz="1600" b="1" dirty="0" smtClean="0">
                <a:solidFill>
                  <a:srgbClr val="002060"/>
                </a:solidFill>
              </a:rPr>
              <a:t>DALAM PENYIAPAN PROYEK KPS </a:t>
            </a:r>
            <a:endParaRPr lang="id-ID" sz="1600" b="1" dirty="0" smtClean="0">
              <a:solidFill>
                <a:srgbClr val="002060"/>
              </a:solidFill>
            </a:endParaRPr>
          </a:p>
          <a:p>
            <a:pPr marL="711200" lvl="0" indent="-342900" algn="just" fontAlgn="base">
              <a:buFont typeface="+mj-lt"/>
              <a:buAutoNum type="alphaLcPeriod"/>
              <a:defRPr/>
            </a:pPr>
            <a:r>
              <a:rPr lang="en-US" sz="1600" b="1" dirty="0" smtClean="0">
                <a:solidFill>
                  <a:srgbClr val="002060"/>
                </a:solidFill>
              </a:rPr>
              <a:t>DUKUNGAN KELAYAKAN</a:t>
            </a:r>
            <a:r>
              <a:rPr lang="id-ID" sz="1600" b="1" dirty="0" smtClean="0">
                <a:solidFill>
                  <a:srgbClr val="002060"/>
                </a:solidFill>
              </a:rPr>
              <a:t>, </a:t>
            </a:r>
            <a:r>
              <a:rPr lang="en-US" sz="1600" b="1" dirty="0" smtClean="0">
                <a:solidFill>
                  <a:srgbClr val="002060"/>
                </a:solidFill>
              </a:rPr>
              <a:t>UNTUK MENINGKATKAN KELAYAKAN FINANSIAL PROYEK </a:t>
            </a:r>
            <a:r>
              <a:rPr lang="id-ID" sz="1600" b="1" dirty="0" smtClean="0">
                <a:solidFill>
                  <a:srgbClr val="002060"/>
                </a:solidFill>
              </a:rPr>
              <a:t>KPBU</a:t>
            </a:r>
            <a:endParaRPr lang="en-US" sz="1600" b="1" dirty="0" smtClean="0">
              <a:solidFill>
                <a:srgbClr val="002060"/>
              </a:solidFill>
            </a:endParaRPr>
          </a:p>
          <a:p>
            <a:pPr marL="711200" indent="-342900" algn="just">
              <a:buFont typeface="+mj-lt"/>
              <a:buAutoNum type="alphaLcPeriod"/>
              <a:defRPr/>
            </a:pPr>
            <a:r>
              <a:rPr lang="en-US" sz="1600" b="1" dirty="0" smtClean="0">
                <a:solidFill>
                  <a:srgbClr val="002060"/>
                </a:solidFill>
              </a:rPr>
              <a:t>PENJAMINAN INFRASTRUKTUR </a:t>
            </a:r>
            <a:r>
              <a:rPr lang="id-ID" sz="1600" b="1" dirty="0" smtClean="0">
                <a:solidFill>
                  <a:srgbClr val="002060"/>
                </a:solidFill>
              </a:rPr>
              <a:t>VIA </a:t>
            </a:r>
            <a:r>
              <a:rPr lang="en-US" sz="1600" b="1" dirty="0" smtClean="0">
                <a:solidFill>
                  <a:srgbClr val="002060"/>
                </a:solidFill>
              </a:rPr>
              <a:t>PT PII</a:t>
            </a:r>
            <a:r>
              <a:rPr lang="id-ID" sz="1600" b="1" dirty="0" smtClean="0">
                <a:solidFill>
                  <a:srgbClr val="002060"/>
                </a:solidFill>
              </a:rPr>
              <a:t> (</a:t>
            </a:r>
            <a:r>
              <a:rPr lang="en-US" sz="1600" b="1" dirty="0" smtClean="0">
                <a:solidFill>
                  <a:srgbClr val="002060"/>
                </a:solidFill>
              </a:rPr>
              <a:t>MENJAMIN RISIKO PROYEK INFRASTRUKTUR YG DITANGGUNG PEMERINTAH</a:t>
            </a:r>
            <a:r>
              <a:rPr lang="id-ID" sz="1600" b="1" dirty="0" smtClean="0">
                <a:solidFill>
                  <a:srgbClr val="002060"/>
                </a:solidFill>
              </a:rPr>
              <a:t>)</a:t>
            </a:r>
            <a:r>
              <a:rPr lang="en-US" sz="1600" b="1" dirty="0" smtClean="0">
                <a:solidFill>
                  <a:srgbClr val="002060"/>
                </a:solidFill>
              </a:rPr>
              <a:t> </a:t>
            </a:r>
          </a:p>
        </p:txBody>
      </p:sp>
    </p:spTree>
    <p:extLst>
      <p:ext uri="{BB962C8B-B14F-4D97-AF65-F5344CB8AC3E}">
        <p14:creationId xmlns:p14="http://schemas.microsoft.com/office/powerpoint/2010/main" xmlns="" val="209827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21600000">
                                      <p:cBhvr>
                                        <p:cTn id="6" dur="5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42586" y="6303854"/>
            <a:ext cx="2743200" cy="365125"/>
          </a:xfrm>
        </p:spPr>
        <p:txBody>
          <a:bodyPr/>
          <a:lstStyle/>
          <a:p>
            <a:fld id="{38C5940F-52BA-4018-B13B-B36621709A35}" type="slidenum">
              <a:rPr lang="id-ID" sz="1500" smtClean="0">
                <a:solidFill>
                  <a:schemeClr val="tx1"/>
                </a:solidFill>
              </a:rPr>
              <a:pPr/>
              <a:t>24</a:t>
            </a:fld>
            <a:endParaRPr lang="id-ID" sz="1500" dirty="0">
              <a:solidFill>
                <a:schemeClr val="tx1"/>
              </a:solidFill>
            </a:endParaRP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Rectangle 22"/>
          <p:cNvSpPr/>
          <p:nvPr/>
        </p:nvSpPr>
        <p:spPr>
          <a:xfrm>
            <a:off x="305936" y="638929"/>
            <a:ext cx="11299124" cy="523220"/>
          </a:xfrm>
          <a:prstGeom prst="rect">
            <a:avLst/>
          </a:prstGeom>
        </p:spPr>
        <p:txBody>
          <a:bodyPr wrap="square">
            <a:spAutoFit/>
          </a:bodyPr>
          <a:lstStyle/>
          <a:p>
            <a:pPr>
              <a:spcBef>
                <a:spcPct val="0"/>
              </a:spcBef>
            </a:pPr>
            <a:r>
              <a:rPr lang="id-ID" sz="2800" b="1" dirty="0" smtClean="0"/>
              <a:t>DUKUNGAN PEMERINTAH UNTUK SKEMA KPBU</a:t>
            </a:r>
            <a:endParaRPr lang="id-ID" sz="2800" b="1" dirty="0"/>
          </a:p>
        </p:txBody>
      </p:sp>
      <p:sp>
        <p:nvSpPr>
          <p:cNvPr id="20" name="Rectangle 19"/>
          <p:cNvSpPr/>
          <p:nvPr/>
        </p:nvSpPr>
        <p:spPr>
          <a:xfrm>
            <a:off x="298510" y="395411"/>
            <a:ext cx="10026171" cy="369332"/>
          </a:xfrm>
          <a:prstGeom prst="rect">
            <a:avLst/>
          </a:prstGeom>
        </p:spPr>
        <p:txBody>
          <a:bodyPr wrap="square">
            <a:spAutoFit/>
          </a:bodyPr>
          <a:lstStyle/>
          <a:p>
            <a:r>
              <a:rPr lang="id-ID" b="1" dirty="0">
                <a:solidFill>
                  <a:srgbClr val="C00000"/>
                </a:solidFill>
                <a:latin typeface="Agency FB" panose="020B0503020202020204" pitchFamily="34" charset="0"/>
              </a:rPr>
              <a:t>ARAHAN </a:t>
            </a:r>
            <a:r>
              <a:rPr lang="id-ID" b="1" dirty="0" smtClean="0">
                <a:solidFill>
                  <a:srgbClr val="C00000"/>
                </a:solidFill>
                <a:latin typeface="Agency FB" panose="020B0503020202020204" pitchFamily="34" charset="0"/>
              </a:rPr>
              <a:t>IV</a:t>
            </a:r>
            <a:endParaRPr lang="id-ID" sz="1200" b="1" dirty="0">
              <a:solidFill>
                <a:srgbClr val="C00000"/>
              </a:solidFill>
              <a:latin typeface="Agency FB" panose="020B0503020202020204" pitchFamily="34" charset="0"/>
            </a:endParaRPr>
          </a:p>
        </p:txBody>
      </p:sp>
      <p:pic>
        <p:nvPicPr>
          <p:cNvPr id="21"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9550" y="-77316"/>
            <a:ext cx="1768264" cy="1684656"/>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ctangle 13"/>
          <p:cNvSpPr/>
          <p:nvPr/>
        </p:nvSpPr>
        <p:spPr>
          <a:xfrm>
            <a:off x="8610599" y="1835940"/>
            <a:ext cx="700731"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rgbClr val="FFFF00"/>
              </a:solidFill>
            </a:endParaRPr>
          </a:p>
        </p:txBody>
      </p:sp>
      <p:sp>
        <p:nvSpPr>
          <p:cNvPr id="15" name="Rectangle 14"/>
          <p:cNvSpPr/>
          <p:nvPr/>
        </p:nvSpPr>
        <p:spPr>
          <a:xfrm>
            <a:off x="8610599" y="1835940"/>
            <a:ext cx="700731"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rgbClr val="FFFF00"/>
              </a:solidFill>
            </a:endParaRPr>
          </a:p>
        </p:txBody>
      </p:sp>
      <p:sp>
        <p:nvSpPr>
          <p:cNvPr id="16" name="TextBox 15"/>
          <p:cNvSpPr txBox="1"/>
          <p:nvPr/>
        </p:nvSpPr>
        <p:spPr>
          <a:xfrm>
            <a:off x="217814" y="1644131"/>
            <a:ext cx="1981200" cy="682238"/>
          </a:xfrm>
          <a:prstGeom prst="rect">
            <a:avLst/>
          </a:prstGeom>
          <a:noFill/>
          <a:ln w="28575">
            <a:noFill/>
          </a:ln>
        </p:spPr>
        <p:txBody>
          <a:bodyPr wrap="square" spcCol="548640" rtlCol="0">
            <a:spAutoFit/>
          </a:bodyPr>
          <a:lstStyle/>
          <a:p>
            <a:pPr>
              <a:lnSpc>
                <a:spcPts val="2300"/>
              </a:lnSpc>
            </a:pPr>
            <a:r>
              <a:rPr lang="en-US" sz="1600" b="1" dirty="0" smtClean="0"/>
              <a:t>DANA PENYIAPAN PROYEK</a:t>
            </a:r>
            <a:r>
              <a:rPr lang="id-ID" sz="1600" b="1" dirty="0" smtClean="0"/>
              <a:t> </a:t>
            </a:r>
            <a:r>
              <a:rPr lang="en-US" sz="1600" b="1" dirty="0" smtClean="0"/>
              <a:t> (PDF)</a:t>
            </a:r>
          </a:p>
        </p:txBody>
      </p:sp>
      <p:sp>
        <p:nvSpPr>
          <p:cNvPr id="17" name="TextBox 16"/>
          <p:cNvSpPr txBox="1"/>
          <p:nvPr/>
        </p:nvSpPr>
        <p:spPr>
          <a:xfrm>
            <a:off x="155575" y="4669568"/>
            <a:ext cx="2111375" cy="1323439"/>
          </a:xfrm>
          <a:prstGeom prst="rect">
            <a:avLst/>
          </a:prstGeom>
          <a:noFill/>
          <a:ln w="28575">
            <a:noFill/>
          </a:ln>
        </p:spPr>
        <p:txBody>
          <a:bodyPr wrap="square" rtlCol="0">
            <a:spAutoFit/>
          </a:bodyPr>
          <a:lstStyle/>
          <a:p>
            <a:r>
              <a:rPr lang="en-US" sz="1600" b="1" dirty="0" smtClean="0"/>
              <a:t>PENJAMINAN PEMERINTAH YANG TIMBUL AKIBAT TERJADINYA RISIKO POLITIK</a:t>
            </a:r>
            <a:endParaRPr lang="en-US" sz="1600" b="1" dirty="0"/>
          </a:p>
        </p:txBody>
      </p:sp>
      <p:sp>
        <p:nvSpPr>
          <p:cNvPr id="18" name="TextBox 17"/>
          <p:cNvSpPr txBox="1"/>
          <p:nvPr/>
        </p:nvSpPr>
        <p:spPr>
          <a:xfrm>
            <a:off x="2266949" y="1607340"/>
            <a:ext cx="9599101" cy="1246495"/>
          </a:xfrm>
          <a:prstGeom prst="rect">
            <a:avLst/>
          </a:prstGeom>
          <a:noFill/>
          <a:ln>
            <a:noFill/>
          </a:ln>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pPr marL="285750" lvl="0" indent="-285750">
              <a:buFont typeface="Arial" panose="020B0604020202020204" pitchFamily="34" charset="0"/>
              <a:buChar char="•"/>
            </a:pPr>
            <a:r>
              <a:rPr lang="en-US" sz="1500" b="1" dirty="0" smtClean="0">
                <a:solidFill>
                  <a:schemeClr val="tx1"/>
                </a:solidFill>
              </a:rPr>
              <a:t>DANA YANG DIGUNAKAN UNTUK MEMBIAYAI PELAKSANAAN FASILITAS</a:t>
            </a:r>
            <a:r>
              <a:rPr lang="en-US" sz="1500" b="1" dirty="0" smtClean="0">
                <a:solidFill>
                  <a:schemeClr val="tx1"/>
                </a:solidFill>
                <a:ea typeface="Cambria Math" panose="02040503050406030204" pitchFamily="18" charset="0"/>
              </a:rPr>
              <a:t> </a:t>
            </a:r>
            <a:r>
              <a:rPr lang="en-US" sz="1500" b="1" dirty="0" smtClean="0">
                <a:solidFill>
                  <a:schemeClr val="tx1"/>
                </a:solidFill>
              </a:rPr>
              <a:t>PENYIAPAN KAJIAN AKHIR STUDI KELAYAKAN DAN FASILITAS PENDAMPINGAN TRANSAKSI</a:t>
            </a:r>
          </a:p>
          <a:p>
            <a:pPr marL="285750" indent="-285750">
              <a:buFont typeface="Arial" panose="020B0604020202020204" pitchFamily="34" charset="0"/>
              <a:buChar char="•"/>
            </a:pPr>
            <a:r>
              <a:rPr lang="en-US" sz="1500" b="1" dirty="0" smtClean="0">
                <a:solidFill>
                  <a:schemeClr val="tx1"/>
                </a:solidFill>
              </a:rPr>
              <a:t>FASILITAS PENYIAPAN KAJIAN AWAL STUDI KELAYAKAN DAPAT LAKSANAKAN SENDIRI OLEH PJPK DAN/ATAU BAPPENAS, DAN/ATAU KPPIP (UNTUK PROYEK KPBU PRIORITAS)</a:t>
            </a:r>
          </a:p>
          <a:p>
            <a:pPr marL="285750" indent="-285750">
              <a:buFont typeface="Arial" panose="020B0604020202020204" pitchFamily="34" charset="0"/>
              <a:buChar char="•"/>
            </a:pPr>
            <a:r>
              <a:rPr lang="en-US" sz="1500" b="1" dirty="0" smtClean="0">
                <a:solidFill>
                  <a:schemeClr val="tx1"/>
                </a:solidFill>
              </a:rPr>
              <a:t>PDPPI DAPAT DIJADIKAN PUSAT KONSULTASI PJPK DALAM SETIAP TAHAPAN KPBU</a:t>
            </a:r>
            <a:endParaRPr lang="en-US" sz="1500" b="1" dirty="0">
              <a:solidFill>
                <a:schemeClr val="tx1"/>
              </a:solidFill>
            </a:endParaRPr>
          </a:p>
        </p:txBody>
      </p:sp>
      <p:sp>
        <p:nvSpPr>
          <p:cNvPr id="19" name="TextBox 18"/>
          <p:cNvSpPr txBox="1"/>
          <p:nvPr/>
        </p:nvSpPr>
        <p:spPr>
          <a:xfrm>
            <a:off x="2266950" y="3111249"/>
            <a:ext cx="9599101" cy="1246495"/>
          </a:xfrm>
          <a:prstGeom prst="rect">
            <a:avLst/>
          </a:prstGeom>
          <a:noFill/>
          <a:ln>
            <a:noFill/>
          </a:ln>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pPr marL="285750" lvl="0" indent="-285750">
              <a:buFont typeface="Arial" panose="020B0604020202020204" pitchFamily="34" charset="0"/>
              <a:buChar char="•"/>
            </a:pPr>
            <a:r>
              <a:rPr lang="en-US" sz="1500" b="1" dirty="0" smtClean="0">
                <a:solidFill>
                  <a:schemeClr val="tx1"/>
                </a:solidFill>
              </a:rPr>
              <a:t>KONTRIBUSI PEMERINTAH PUSAT ATAS SEBAGIAN BIAYA KONSTRUKSI, YANG DIBERIKAN KEPADA PROYEK KPBU DALAM RANGKA MENINGKATKAN KELAYAKAN FINANSIAL PROYEK</a:t>
            </a:r>
          </a:p>
          <a:p>
            <a:pPr marL="285750" lvl="0" indent="-285750">
              <a:buFont typeface="Arial" panose="020B0604020202020204" pitchFamily="34" charset="0"/>
              <a:buChar char="•"/>
            </a:pPr>
            <a:r>
              <a:rPr lang="en-US" sz="1500" b="1" dirty="0" smtClean="0">
                <a:solidFill>
                  <a:schemeClr val="tx1"/>
                </a:solidFill>
              </a:rPr>
              <a:t>DASAR HUKUM : PMK 223/2012 DAN PMK 143/2013</a:t>
            </a:r>
          </a:p>
          <a:p>
            <a:pPr marL="285750" lvl="0" indent="-285750">
              <a:buFont typeface="Arial" panose="020B0604020202020204" pitchFamily="34" charset="0"/>
              <a:buChar char="•"/>
            </a:pPr>
            <a:r>
              <a:rPr lang="en-US" sz="1500" b="1" dirty="0" smtClean="0">
                <a:solidFill>
                  <a:schemeClr val="tx1"/>
                </a:solidFill>
              </a:rPr>
              <a:t>DUKUNGAN KELAYAKAN DIBERIKAN DALAM BENTUK TUNAI KEPADA PROYEK KPBU ATAS SUATU PORSI YANG TIDAK MENDOMINASI BIAYA KONSTRUKSI (MAX 49% DARI BIAYA KONSTRUKSI)</a:t>
            </a:r>
            <a:endParaRPr lang="en-US" sz="1500" b="1" dirty="0">
              <a:solidFill>
                <a:schemeClr val="tx1"/>
              </a:solidFill>
            </a:endParaRPr>
          </a:p>
        </p:txBody>
      </p:sp>
      <p:sp>
        <p:nvSpPr>
          <p:cNvPr id="22" name="TextBox 21"/>
          <p:cNvSpPr txBox="1"/>
          <p:nvPr/>
        </p:nvSpPr>
        <p:spPr>
          <a:xfrm>
            <a:off x="192240" y="3124175"/>
            <a:ext cx="2032348" cy="584775"/>
          </a:xfrm>
          <a:prstGeom prst="rect">
            <a:avLst/>
          </a:prstGeom>
          <a:noFill/>
          <a:ln w="28575">
            <a:noFill/>
          </a:ln>
        </p:spPr>
        <p:txBody>
          <a:bodyPr wrap="square" spcCol="548640" rtlCol="0">
            <a:spAutoFit/>
          </a:bodyPr>
          <a:lstStyle/>
          <a:p>
            <a:r>
              <a:rPr lang="en-US" sz="1600" b="1" dirty="0" smtClean="0"/>
              <a:t>DANA DUKUNGAN KELAYAKAN (VGF)</a:t>
            </a:r>
          </a:p>
        </p:txBody>
      </p:sp>
      <p:sp>
        <p:nvSpPr>
          <p:cNvPr id="24" name="TextBox 23"/>
          <p:cNvSpPr txBox="1"/>
          <p:nvPr/>
        </p:nvSpPr>
        <p:spPr>
          <a:xfrm>
            <a:off x="2266950" y="4643861"/>
            <a:ext cx="9599102" cy="1569660"/>
          </a:xfrm>
          <a:prstGeom prst="rect">
            <a:avLst/>
          </a:prstGeom>
          <a:noFill/>
          <a:ln>
            <a:noFill/>
          </a:ln>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pPr marL="285750" indent="-285750" algn="just">
              <a:spcBef>
                <a:spcPct val="20000"/>
              </a:spcBef>
              <a:buFont typeface="Arial" panose="020B0604020202020204" pitchFamily="34" charset="0"/>
              <a:buChar char="•"/>
              <a:defRPr/>
            </a:pPr>
            <a:r>
              <a:rPr lang="en-US" altLang="id-ID" sz="1500" b="1" dirty="0" smtClean="0">
                <a:solidFill>
                  <a:schemeClr val="tx1"/>
                </a:solidFill>
              </a:rPr>
              <a:t>PENJAMINAN INFRASTRUKTUR DILAKSANAKAN OLEH MENTERI KEUANGAN MELALUI BADAN USAHA PENJAMINAN INFRASTRUKTUR (DHI. PT PENJAMINAN INFRASTRUKTUR INDONESIA) DENGAN </a:t>
            </a:r>
            <a:r>
              <a:rPr lang="en-US" altLang="id-ID" sz="1500" b="1" i="1" dirty="0" smtClean="0">
                <a:solidFill>
                  <a:schemeClr val="tx1"/>
                </a:solidFill>
              </a:rPr>
              <a:t>SINGLE WINDOW POLICY</a:t>
            </a:r>
          </a:p>
          <a:p>
            <a:pPr marL="285750" indent="-285750" algn="just">
              <a:spcBef>
                <a:spcPct val="20000"/>
              </a:spcBef>
              <a:buFont typeface="Arial" panose="020B0604020202020204" pitchFamily="34" charset="0"/>
              <a:buChar char="•"/>
              <a:defRPr/>
            </a:pPr>
            <a:r>
              <a:rPr lang="en-US" altLang="id-ID" sz="1500" b="1" dirty="0" smtClean="0">
                <a:solidFill>
                  <a:schemeClr val="tx1"/>
                </a:solidFill>
              </a:rPr>
              <a:t>PT PII AKAN MENJAMIN (GAGAL BAYAR) KEWAJIBAN FINANSIAL PJPK AKIBAT TERJADINYA RISIKO POLITIK KEPADA BADAN USAHA YANG DITUANGKAN DALAM PERJANJIAN PENJAMINAN</a:t>
            </a:r>
          </a:p>
          <a:p>
            <a:pPr marL="285750" indent="-285750" algn="just">
              <a:spcBef>
                <a:spcPct val="20000"/>
              </a:spcBef>
              <a:buFont typeface="Arial" panose="020B0604020202020204" pitchFamily="34" charset="0"/>
              <a:buChar char="•"/>
              <a:defRPr/>
            </a:pPr>
            <a:r>
              <a:rPr lang="en-US" altLang="id-ID" sz="1500" b="1" dirty="0" smtClean="0">
                <a:solidFill>
                  <a:schemeClr val="tx1"/>
                </a:solidFill>
              </a:rPr>
              <a:t>ATAS PENJAMINAN YANG DIBERIKAN KEPADA PJPK, PT PII MEMILIKI HAK REGRES KEPADA PJPK APABILA TIMBUL KLAIM DARI BADAN USAHA</a:t>
            </a:r>
            <a:endParaRPr lang="en-US" altLang="id-ID" sz="1500" b="1" i="1" dirty="0">
              <a:solidFill>
                <a:schemeClr val="tx1"/>
              </a:solidFill>
              <a:latin typeface="Gill Sans MT" pitchFamily="34" charset="0"/>
            </a:endParaRPr>
          </a:p>
        </p:txBody>
      </p:sp>
      <p:cxnSp>
        <p:nvCxnSpPr>
          <p:cNvPr id="8" name="Straight Connector 7"/>
          <p:cNvCxnSpPr/>
          <p:nvPr/>
        </p:nvCxnSpPr>
        <p:spPr>
          <a:xfrm>
            <a:off x="312410" y="1512749"/>
            <a:ext cx="115536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1184" y="2926669"/>
            <a:ext cx="115948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71184" y="4472897"/>
            <a:ext cx="115948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6282" y="6335386"/>
            <a:ext cx="1167976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4028757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8C5940F-52BA-4018-B13B-B36621709A35}" type="slidenum">
              <a:rPr lang="id-ID" smtClean="0">
                <a:solidFill>
                  <a:schemeClr val="tx1"/>
                </a:solidFill>
              </a:rPr>
              <a:pPr/>
              <a:t>25</a:t>
            </a:fld>
            <a:endParaRPr lang="id-ID" dirty="0">
              <a:solidFill>
                <a:schemeClr val="tx1"/>
              </a:solidFill>
            </a:endParaRP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Rectangle 22"/>
          <p:cNvSpPr/>
          <p:nvPr/>
        </p:nvSpPr>
        <p:spPr>
          <a:xfrm>
            <a:off x="528827" y="518114"/>
            <a:ext cx="11299124" cy="830997"/>
          </a:xfrm>
          <a:prstGeom prst="rect">
            <a:avLst/>
          </a:prstGeom>
        </p:spPr>
        <p:txBody>
          <a:bodyPr wrap="square">
            <a:spAutoFit/>
          </a:bodyPr>
          <a:lstStyle/>
          <a:p>
            <a:r>
              <a:rPr lang="id-ID" sz="2400" b="1" dirty="0"/>
              <a:t>PEMERINTAH DAERAH </a:t>
            </a:r>
            <a:r>
              <a:rPr lang="en-US" sz="2400" b="1" dirty="0"/>
              <a:t>AGAR MENGOPTIMALKAN KOORDINASI ANTAR </a:t>
            </a:r>
            <a:r>
              <a:rPr lang="id-ID" sz="2400" b="1" dirty="0"/>
              <a:t>PEMANGKU KEPENTINGAN DI DAERAH UNTUK STABILISASI HARGA</a:t>
            </a:r>
            <a:endParaRPr lang="en-US" sz="2400" b="1" dirty="0"/>
          </a:p>
        </p:txBody>
      </p:sp>
      <p:sp>
        <p:nvSpPr>
          <p:cNvPr id="20" name="Rectangle 19"/>
          <p:cNvSpPr/>
          <p:nvPr/>
        </p:nvSpPr>
        <p:spPr>
          <a:xfrm>
            <a:off x="559501" y="274596"/>
            <a:ext cx="10026171" cy="369332"/>
          </a:xfrm>
          <a:prstGeom prst="rect">
            <a:avLst/>
          </a:prstGeom>
        </p:spPr>
        <p:txBody>
          <a:bodyPr wrap="square">
            <a:spAutoFit/>
          </a:bodyPr>
          <a:lstStyle/>
          <a:p>
            <a:r>
              <a:rPr lang="id-ID" b="1" dirty="0">
                <a:solidFill>
                  <a:srgbClr val="C00000"/>
                </a:solidFill>
                <a:latin typeface="Agency FB" panose="020B0503020202020204" pitchFamily="34" charset="0"/>
              </a:rPr>
              <a:t>ARAHAN </a:t>
            </a:r>
            <a:r>
              <a:rPr lang="id-ID" b="1" dirty="0" smtClean="0">
                <a:solidFill>
                  <a:srgbClr val="C00000"/>
                </a:solidFill>
                <a:latin typeface="Agency FB" panose="020B0503020202020204" pitchFamily="34" charset="0"/>
              </a:rPr>
              <a:t>V</a:t>
            </a:r>
            <a:endParaRPr lang="id-ID" sz="1200" b="1" dirty="0">
              <a:solidFill>
                <a:srgbClr val="C00000"/>
              </a:solidFill>
              <a:latin typeface="Agency FB" panose="020B0503020202020204" pitchFamily="34" charset="0"/>
            </a:endParaRPr>
          </a:p>
        </p:txBody>
      </p:sp>
      <p:pic>
        <p:nvPicPr>
          <p:cNvPr id="21"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183" y="-157943"/>
            <a:ext cx="2115032" cy="2015028"/>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Hasil gambar untuk BOX 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4289918" y="1488065"/>
            <a:ext cx="2961429" cy="965580"/>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2" descr="Hasil gambar untuk BOX 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528827" y="3586995"/>
            <a:ext cx="3026389"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Rectangle 18"/>
          <p:cNvSpPr/>
          <p:nvPr/>
        </p:nvSpPr>
        <p:spPr>
          <a:xfrm>
            <a:off x="736945" y="3724399"/>
            <a:ext cx="2561809" cy="553994"/>
          </a:xfrm>
          <a:prstGeom prst="rect">
            <a:avLst/>
          </a:prstGeom>
        </p:spPr>
        <p:txBody>
          <a:bodyPr wrap="square" lIns="121917" tIns="60958" rIns="121917" bIns="60958">
            <a:spAutoFit/>
          </a:bodyPr>
          <a:lstStyle/>
          <a:p>
            <a:pPr algn="ctr"/>
            <a:r>
              <a:rPr lang="id-ID" sz="1400" b="1" dirty="0" smtClean="0">
                <a:solidFill>
                  <a:srgbClr val="FFFF00"/>
                </a:solidFill>
              </a:rPr>
              <a:t>MENGURANGI OVERLAPPING ANGGARAN DAN PROGRAM </a:t>
            </a:r>
            <a:endParaRPr lang="id-ID" sz="1400" b="1" dirty="0">
              <a:solidFill>
                <a:srgbClr val="FFFF00"/>
              </a:solidFill>
            </a:endParaRPr>
          </a:p>
        </p:txBody>
      </p:sp>
      <p:pic>
        <p:nvPicPr>
          <p:cNvPr id="24" name="Picture 2" descr="Hasil gambar untuk BOX 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8211346" y="3595957"/>
            <a:ext cx="3313247"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Rectangle 24"/>
          <p:cNvSpPr/>
          <p:nvPr/>
        </p:nvSpPr>
        <p:spPr>
          <a:xfrm>
            <a:off x="8333481" y="3785604"/>
            <a:ext cx="3020319" cy="584771"/>
          </a:xfrm>
          <a:prstGeom prst="rect">
            <a:avLst/>
          </a:prstGeom>
        </p:spPr>
        <p:txBody>
          <a:bodyPr wrap="square" lIns="121917" tIns="60958" rIns="121917" bIns="60958">
            <a:spAutoFit/>
          </a:bodyPr>
          <a:lstStyle/>
          <a:p>
            <a:pPr algn="ctr"/>
            <a:r>
              <a:rPr lang="id-ID" sz="1500" b="1" dirty="0" smtClean="0">
                <a:solidFill>
                  <a:srgbClr val="FFFF00"/>
                </a:solidFill>
              </a:rPr>
              <a:t>MENINGKATKAN KREDIBILITAS PROGRAM DAN KEBIJAKAN</a:t>
            </a:r>
            <a:endParaRPr lang="id-ID" sz="1500" b="1" dirty="0">
              <a:solidFill>
                <a:srgbClr val="FFFF00"/>
              </a:solidFill>
            </a:endParaRPr>
          </a:p>
        </p:txBody>
      </p:sp>
      <p:pic>
        <p:nvPicPr>
          <p:cNvPr id="26" name="Picture 2" descr="Hasil gambar untuk BOX 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4140688" y="5761683"/>
            <a:ext cx="3324562"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Rectangle 26"/>
          <p:cNvSpPr/>
          <p:nvPr/>
        </p:nvSpPr>
        <p:spPr>
          <a:xfrm>
            <a:off x="4272250" y="6055810"/>
            <a:ext cx="2886857" cy="369328"/>
          </a:xfrm>
          <a:prstGeom prst="rect">
            <a:avLst/>
          </a:prstGeom>
        </p:spPr>
        <p:txBody>
          <a:bodyPr wrap="square" lIns="121917" tIns="60958" rIns="121917" bIns="60958">
            <a:spAutoFit/>
          </a:bodyPr>
          <a:lstStyle/>
          <a:p>
            <a:pPr algn="ctr"/>
            <a:r>
              <a:rPr lang="id-ID" sz="1600" b="1" dirty="0" smtClean="0">
                <a:solidFill>
                  <a:srgbClr val="FFFF00"/>
                </a:solidFill>
              </a:rPr>
              <a:t>LEBIH RESPONSIF </a:t>
            </a:r>
            <a:endParaRPr lang="id-ID" sz="1600" b="1" dirty="0">
              <a:solidFill>
                <a:srgbClr val="FFFF00"/>
              </a:solidFill>
            </a:endParaRPr>
          </a:p>
        </p:txBody>
      </p:sp>
      <p:pic>
        <p:nvPicPr>
          <p:cNvPr id="28" name="Picture 2" descr="Hasil gambar untuk arrow 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434127" y="3462753"/>
            <a:ext cx="1344731" cy="1209104"/>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2" descr="Hasil gambar untuk arrow 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flipH="1">
            <a:off x="6940519" y="3473651"/>
            <a:ext cx="1344731" cy="1209104"/>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 descr="Hasil gambar untuk arrow 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16200000" flipH="1">
            <a:off x="5140789" y="2385504"/>
            <a:ext cx="1209108" cy="1209109"/>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2" descr="Hasil gambar untuk arrow 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5400000" flipH="1" flipV="1">
            <a:off x="5129445" y="4552575"/>
            <a:ext cx="1209107" cy="1209108"/>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2" descr="Hasil gambar untuk BOX PNG"/>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4639833" y="3529878"/>
            <a:ext cx="2455264" cy="1141979"/>
          </a:xfrm>
          <a:prstGeom prst="rect">
            <a:avLst/>
          </a:prstGeom>
          <a:noFill/>
          <a:extLst>
            <a:ext uri="{909E8E84-426E-40DD-AFC4-6F175D3DCCD1}">
              <a14:hiddenFill xmlns:a14="http://schemas.microsoft.com/office/drawing/2010/main" xmlns="">
                <a:solidFill>
                  <a:srgbClr val="FFFFFF"/>
                </a:solidFill>
              </a14:hiddenFill>
            </a:ext>
          </a:extLst>
        </p:spPr>
      </p:pic>
      <p:sp>
        <p:nvSpPr>
          <p:cNvPr id="33" name="Rectangle 32"/>
          <p:cNvSpPr/>
          <p:nvPr/>
        </p:nvSpPr>
        <p:spPr>
          <a:xfrm>
            <a:off x="4560756" y="3796163"/>
            <a:ext cx="2598351" cy="907937"/>
          </a:xfrm>
          <a:prstGeom prst="rect">
            <a:avLst/>
          </a:prstGeom>
        </p:spPr>
        <p:txBody>
          <a:bodyPr wrap="square" lIns="121917" tIns="60958" rIns="121917" bIns="60958">
            <a:spAutoFit/>
          </a:bodyPr>
          <a:lstStyle/>
          <a:p>
            <a:pPr algn="ctr"/>
            <a:r>
              <a:rPr lang="id-ID" sz="1600" b="1" dirty="0" smtClean="0">
                <a:solidFill>
                  <a:srgbClr val="FFC000"/>
                </a:solidFill>
              </a:rPr>
              <a:t>OPTIMALISASI </a:t>
            </a:r>
          </a:p>
          <a:p>
            <a:pPr algn="ctr"/>
            <a:r>
              <a:rPr lang="id-ID" sz="1600" b="1" dirty="0" smtClean="0">
                <a:solidFill>
                  <a:srgbClr val="FFC000"/>
                </a:solidFill>
              </a:rPr>
              <a:t>KOORDINASI</a:t>
            </a:r>
            <a:endParaRPr lang="id-ID" sz="1600" b="1" dirty="0">
              <a:solidFill>
                <a:srgbClr val="FFC000"/>
              </a:solidFill>
            </a:endParaRPr>
          </a:p>
          <a:p>
            <a:pPr algn="ctr"/>
            <a:endParaRPr lang="id-ID" sz="1900" b="1" dirty="0">
              <a:solidFill>
                <a:srgbClr val="FFFF00"/>
              </a:solidFill>
            </a:endParaRPr>
          </a:p>
        </p:txBody>
      </p:sp>
      <p:pic>
        <p:nvPicPr>
          <p:cNvPr id="34" name="Picture 2" descr="Hasil gambar untuk arrow 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7826815" flipH="1" flipV="1">
            <a:off x="3912370" y="4460412"/>
            <a:ext cx="1209107" cy="1209108"/>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2" descr="Hasil gambar untuk arrow 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13773185" flipV="1">
            <a:off x="6352165" y="4512935"/>
            <a:ext cx="1209107" cy="1209108"/>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2" descr="Hasil gambar untuk arrow 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13773185" flipH="1">
            <a:off x="3930039" y="2411839"/>
            <a:ext cx="1209107" cy="1209108"/>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2" descr="Hasil gambar untuk arrow 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7826815">
            <a:off x="6369834" y="2464361"/>
            <a:ext cx="1209107" cy="1209108"/>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2" descr="Hasil gambar untuk BOX 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674264" y="5278892"/>
            <a:ext cx="3367460"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39" name="Rectangle 38"/>
          <p:cNvSpPr/>
          <p:nvPr/>
        </p:nvSpPr>
        <p:spPr>
          <a:xfrm>
            <a:off x="1008470" y="5444608"/>
            <a:ext cx="2713562" cy="615549"/>
          </a:xfrm>
          <a:prstGeom prst="rect">
            <a:avLst/>
          </a:prstGeom>
        </p:spPr>
        <p:txBody>
          <a:bodyPr wrap="square" lIns="121917" tIns="60958" rIns="121917" bIns="60958">
            <a:spAutoFit/>
          </a:bodyPr>
          <a:lstStyle/>
          <a:p>
            <a:pPr algn="ctr"/>
            <a:r>
              <a:rPr lang="id-ID" sz="1600" b="1" dirty="0" smtClean="0">
                <a:solidFill>
                  <a:srgbClr val="FFFF00"/>
                </a:solidFill>
              </a:rPr>
              <a:t>TRANSMISI KEBIJAKAN LEBIH EFEKTIF KE BAWAH</a:t>
            </a:r>
            <a:endParaRPr lang="id-ID" sz="1600" b="1" dirty="0">
              <a:solidFill>
                <a:srgbClr val="FFFF00"/>
              </a:solidFill>
            </a:endParaRPr>
          </a:p>
        </p:txBody>
      </p:sp>
      <p:pic>
        <p:nvPicPr>
          <p:cNvPr id="40" name="Picture 2" descr="Hasil gambar untuk BOX 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7465250" y="5278892"/>
            <a:ext cx="3334129"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Rectangle 40"/>
          <p:cNvSpPr/>
          <p:nvPr/>
        </p:nvSpPr>
        <p:spPr>
          <a:xfrm>
            <a:off x="7564214" y="5480170"/>
            <a:ext cx="3021458" cy="615549"/>
          </a:xfrm>
          <a:prstGeom prst="rect">
            <a:avLst/>
          </a:prstGeom>
        </p:spPr>
        <p:txBody>
          <a:bodyPr wrap="square" lIns="121917" tIns="60958" rIns="121917" bIns="60958">
            <a:spAutoFit/>
          </a:bodyPr>
          <a:lstStyle/>
          <a:p>
            <a:pPr algn="ctr"/>
            <a:r>
              <a:rPr lang="id-ID" sz="1600" b="1" dirty="0" smtClean="0">
                <a:solidFill>
                  <a:srgbClr val="FFFF00"/>
                </a:solidFill>
              </a:rPr>
              <a:t>EFEKTIFITAS PENCAPAIAN TUJUAN</a:t>
            </a:r>
            <a:endParaRPr lang="id-ID" sz="1600" b="1" dirty="0">
              <a:solidFill>
                <a:srgbClr val="FFFF00"/>
              </a:solidFill>
            </a:endParaRPr>
          </a:p>
        </p:txBody>
      </p:sp>
      <p:pic>
        <p:nvPicPr>
          <p:cNvPr id="42" name="Picture 2" descr="Hasil gambar untuk BOX 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7436162" y="1911797"/>
            <a:ext cx="3568169"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43" name="Rectangle 42"/>
          <p:cNvSpPr/>
          <p:nvPr/>
        </p:nvSpPr>
        <p:spPr>
          <a:xfrm>
            <a:off x="7700531" y="2069915"/>
            <a:ext cx="2885142" cy="677104"/>
          </a:xfrm>
          <a:prstGeom prst="rect">
            <a:avLst/>
          </a:prstGeom>
        </p:spPr>
        <p:txBody>
          <a:bodyPr wrap="square" lIns="121917" tIns="60958" rIns="121917" bIns="60958">
            <a:spAutoFit/>
          </a:bodyPr>
          <a:lstStyle/>
          <a:p>
            <a:pPr algn="ctr"/>
            <a:r>
              <a:rPr lang="id-ID" sz="1200" b="1" dirty="0" smtClean="0">
                <a:solidFill>
                  <a:srgbClr val="FFFF00"/>
                </a:solidFill>
              </a:rPr>
              <a:t>KESELARASAN PROGRAM ANTAR SKPD (PEMKAB/PEMKOT – PEMPROV, PEMPROV – NASIONAL)</a:t>
            </a:r>
            <a:endParaRPr lang="id-ID" sz="1200" b="1" dirty="0">
              <a:solidFill>
                <a:srgbClr val="FFFF00"/>
              </a:solidFill>
            </a:endParaRPr>
          </a:p>
        </p:txBody>
      </p:sp>
      <p:pic>
        <p:nvPicPr>
          <p:cNvPr id="44" name="Picture 2" descr="Hasil gambar untuk BOX 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1150884" y="1911797"/>
            <a:ext cx="2890840"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45" name="Rectangle 44"/>
          <p:cNvSpPr/>
          <p:nvPr/>
        </p:nvSpPr>
        <p:spPr>
          <a:xfrm>
            <a:off x="1761175" y="2211894"/>
            <a:ext cx="1487901" cy="369328"/>
          </a:xfrm>
          <a:prstGeom prst="rect">
            <a:avLst/>
          </a:prstGeom>
        </p:spPr>
        <p:txBody>
          <a:bodyPr wrap="square" lIns="121917" tIns="60958" rIns="121917" bIns="60958">
            <a:spAutoFit/>
          </a:bodyPr>
          <a:lstStyle/>
          <a:p>
            <a:pPr algn="ctr"/>
            <a:r>
              <a:rPr lang="id-ID" sz="1600" b="1" dirty="0" smtClean="0">
                <a:solidFill>
                  <a:srgbClr val="FFFF00"/>
                </a:solidFill>
              </a:rPr>
              <a:t>FOKUS</a:t>
            </a:r>
            <a:endParaRPr lang="id-ID" sz="1600" b="1" dirty="0">
              <a:solidFill>
                <a:srgbClr val="FFFF00"/>
              </a:solidFill>
            </a:endParaRPr>
          </a:p>
        </p:txBody>
      </p:sp>
      <p:sp>
        <p:nvSpPr>
          <p:cNvPr id="46" name="Rectangle 45"/>
          <p:cNvSpPr/>
          <p:nvPr/>
        </p:nvSpPr>
        <p:spPr>
          <a:xfrm>
            <a:off x="4513459" y="1675512"/>
            <a:ext cx="2416814" cy="615549"/>
          </a:xfrm>
          <a:prstGeom prst="rect">
            <a:avLst/>
          </a:prstGeom>
        </p:spPr>
        <p:txBody>
          <a:bodyPr wrap="square" lIns="121917" tIns="60958" rIns="121917" bIns="60958">
            <a:spAutoFit/>
          </a:bodyPr>
          <a:lstStyle/>
          <a:p>
            <a:pPr algn="ctr"/>
            <a:r>
              <a:rPr lang="id-ID" sz="1600" b="1" dirty="0" smtClean="0">
                <a:solidFill>
                  <a:srgbClr val="FFFF00"/>
                </a:solidFill>
              </a:rPr>
              <a:t>PROGRAM YANG BERKESINAMBUNGAN</a:t>
            </a:r>
            <a:endParaRPr lang="id-ID" sz="1600" b="1" dirty="0">
              <a:solidFill>
                <a:srgbClr val="FFFF00"/>
              </a:solidFill>
            </a:endParaRPr>
          </a:p>
        </p:txBody>
      </p:sp>
    </p:spTree>
    <p:extLst>
      <p:ext uri="{BB962C8B-B14F-4D97-AF65-F5344CB8AC3E}">
        <p14:creationId xmlns:p14="http://schemas.microsoft.com/office/powerpoint/2010/main" xmlns="" val="120241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1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2000"/>
                                        <p:tgtEl>
                                          <p:spTgt spid="28"/>
                                        </p:tgtEl>
                                      </p:cBhvr>
                                    </p:animEffect>
                                  </p:childTnLst>
                                </p:cTn>
                              </p:par>
                              <p:par>
                                <p:cTn id="8" presetID="22" presetClass="entr" presetSubtype="8" repeatCount="1000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2000"/>
                                        <p:tgtEl>
                                          <p:spTgt spid="29"/>
                                        </p:tgtEl>
                                      </p:cBhvr>
                                    </p:animEffect>
                                  </p:childTnLst>
                                </p:cTn>
                              </p:par>
                              <p:par>
                                <p:cTn id="11" presetID="22" presetClass="entr" presetSubtype="4" repeatCount="1000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2000"/>
                                        <p:tgtEl>
                                          <p:spTgt spid="30"/>
                                        </p:tgtEl>
                                      </p:cBhvr>
                                    </p:animEffect>
                                  </p:childTnLst>
                                </p:cTn>
                              </p:par>
                              <p:par>
                                <p:cTn id="14" presetID="22" presetClass="entr" presetSubtype="1" repeatCount="1000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up)">
                                      <p:cBhvr>
                                        <p:cTn id="16" dur="2000"/>
                                        <p:tgtEl>
                                          <p:spTgt spid="31"/>
                                        </p:tgtEl>
                                      </p:cBhvr>
                                    </p:animEffect>
                                  </p:childTnLst>
                                </p:cTn>
                              </p:par>
                              <p:par>
                                <p:cTn id="17" presetID="22" presetClass="entr" presetSubtype="1" repeatCount="1000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up)">
                                      <p:cBhvr>
                                        <p:cTn id="19" dur="2000"/>
                                        <p:tgtEl>
                                          <p:spTgt spid="34"/>
                                        </p:tgtEl>
                                      </p:cBhvr>
                                    </p:animEffect>
                                  </p:childTnLst>
                                </p:cTn>
                              </p:par>
                              <p:par>
                                <p:cTn id="20" presetID="22" presetClass="entr" presetSubtype="1" repeatCount="1000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up)">
                                      <p:cBhvr>
                                        <p:cTn id="22" dur="2000"/>
                                        <p:tgtEl>
                                          <p:spTgt spid="35"/>
                                        </p:tgtEl>
                                      </p:cBhvr>
                                    </p:animEffect>
                                  </p:childTnLst>
                                </p:cTn>
                              </p:par>
                              <p:par>
                                <p:cTn id="23" presetID="22" presetClass="entr" presetSubtype="4" repeatCount="1000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2000"/>
                                        <p:tgtEl>
                                          <p:spTgt spid="36"/>
                                        </p:tgtEl>
                                      </p:cBhvr>
                                    </p:animEffect>
                                  </p:childTnLst>
                                </p:cTn>
                              </p:par>
                              <p:par>
                                <p:cTn id="26" presetID="22" presetClass="entr" presetSubtype="4" repeatCount="1000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mattstow.com/articles/circular_arrows/circular_arrows.png"/>
          <p:cNvPicPr>
            <a:picLocks noChangeAspect="1" noChangeArrowheads="1"/>
          </p:cNvPicPr>
          <p:nvPr/>
        </p:nvPicPr>
        <p:blipFill>
          <a:blip r:embed="rId3">
            <a:extLst>
              <a:ext uri="{BEBA8EAE-BF5A-486C-A8C5-ECC9F3942E4B}">
                <a14:imgProps xmlns:a14="http://schemas.microsoft.com/office/drawing/2010/main" xmlns="">
                  <a14:imgLayer r:embed="rId4">
                    <a14:imgEffect>
                      <a14:saturation sat="33000"/>
                    </a14:imgEffect>
                  </a14:imgLayer>
                </a14:imgProps>
              </a:ext>
              <a:ext uri="{28A0092B-C50C-407E-A947-70E740481C1C}">
                <a14:useLocalDpi xmlns:a14="http://schemas.microsoft.com/office/drawing/2010/main" xmlns="" val="0"/>
              </a:ext>
            </a:extLst>
          </a:blip>
          <a:srcRect/>
          <a:stretch>
            <a:fillRect/>
          </a:stretch>
        </p:blipFill>
        <p:spPr bwMode="auto">
          <a:xfrm>
            <a:off x="2216533" y="460964"/>
            <a:ext cx="6912768" cy="691276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38C5940F-52BA-4018-B13B-B36621709A35}" type="slidenum">
              <a:rPr lang="id-ID" smtClean="0">
                <a:solidFill>
                  <a:schemeClr val="tx1"/>
                </a:solidFill>
              </a:rPr>
              <a:pPr/>
              <a:t>26</a:t>
            </a:fld>
            <a:endParaRPr lang="id-ID" dirty="0">
              <a:solidFill>
                <a:schemeClr val="tx1"/>
              </a:solidFill>
            </a:endParaRP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Rectangle 22"/>
          <p:cNvSpPr/>
          <p:nvPr/>
        </p:nvSpPr>
        <p:spPr>
          <a:xfrm>
            <a:off x="528827" y="518114"/>
            <a:ext cx="11299124" cy="830997"/>
          </a:xfrm>
          <a:prstGeom prst="rect">
            <a:avLst/>
          </a:prstGeom>
        </p:spPr>
        <p:txBody>
          <a:bodyPr wrap="square">
            <a:spAutoFit/>
          </a:bodyPr>
          <a:lstStyle/>
          <a:p>
            <a:r>
              <a:rPr lang="id-ID" sz="2400" b="1" dirty="0"/>
              <a:t>PEMERINTAH DAERAH </a:t>
            </a:r>
            <a:r>
              <a:rPr lang="en-US" sz="2400" b="1" dirty="0"/>
              <a:t>AGAR MENGOPTIMALKAN KOORDINASI ANTAR </a:t>
            </a:r>
            <a:r>
              <a:rPr lang="id-ID" sz="2400" b="1" dirty="0"/>
              <a:t>PEMANGKU KEPENTINGAN DI DAERAH UNTUK STABILISASI HARGA</a:t>
            </a:r>
            <a:endParaRPr lang="en-US" sz="2400" b="1" dirty="0"/>
          </a:p>
        </p:txBody>
      </p:sp>
      <p:sp>
        <p:nvSpPr>
          <p:cNvPr id="20" name="Rectangle 19"/>
          <p:cNvSpPr/>
          <p:nvPr/>
        </p:nvSpPr>
        <p:spPr>
          <a:xfrm>
            <a:off x="559501" y="274596"/>
            <a:ext cx="10026171" cy="369332"/>
          </a:xfrm>
          <a:prstGeom prst="rect">
            <a:avLst/>
          </a:prstGeom>
        </p:spPr>
        <p:txBody>
          <a:bodyPr wrap="square">
            <a:spAutoFit/>
          </a:bodyPr>
          <a:lstStyle/>
          <a:p>
            <a:r>
              <a:rPr lang="id-ID" b="1" dirty="0">
                <a:solidFill>
                  <a:srgbClr val="C00000"/>
                </a:solidFill>
                <a:latin typeface="Agency FB" panose="020B0503020202020204" pitchFamily="34" charset="0"/>
              </a:rPr>
              <a:t>ARAHAN </a:t>
            </a:r>
            <a:r>
              <a:rPr lang="id-ID" b="1" dirty="0" smtClean="0">
                <a:solidFill>
                  <a:srgbClr val="C00000"/>
                </a:solidFill>
                <a:latin typeface="Agency FB" panose="020B0503020202020204" pitchFamily="34" charset="0"/>
              </a:rPr>
              <a:t>V</a:t>
            </a:r>
            <a:endParaRPr lang="id-ID" sz="1200" b="1" dirty="0">
              <a:solidFill>
                <a:srgbClr val="C00000"/>
              </a:solidFill>
              <a:latin typeface="Agency FB" panose="020B0503020202020204" pitchFamily="34" charset="0"/>
            </a:endParaRPr>
          </a:p>
        </p:txBody>
      </p:sp>
      <p:pic>
        <p:nvPicPr>
          <p:cNvPr id="21" name="Picture 4" descr="Hasil gambar untuk transparent GLASS 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4801" y="-144463"/>
            <a:ext cx="2240660" cy="213471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Hasil gambar untuk BOX 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216687" y="1651901"/>
            <a:ext cx="2944003" cy="96558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Hasil gambar untuk BOX 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221881" y="3327170"/>
            <a:ext cx="2944003"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10"/>
          <p:cNvSpPr/>
          <p:nvPr/>
        </p:nvSpPr>
        <p:spPr>
          <a:xfrm>
            <a:off x="1352437" y="3625293"/>
            <a:ext cx="2598351" cy="369332"/>
          </a:xfrm>
          <a:prstGeom prst="rect">
            <a:avLst/>
          </a:prstGeom>
        </p:spPr>
        <p:txBody>
          <a:bodyPr wrap="square" lIns="121917" tIns="60958" rIns="121917" bIns="60958">
            <a:spAutoFit/>
          </a:bodyPr>
          <a:lstStyle/>
          <a:p>
            <a:pPr algn="ctr"/>
            <a:r>
              <a:rPr lang="id-ID" sz="1600" b="1" dirty="0">
                <a:solidFill>
                  <a:srgbClr val="FFFF00"/>
                </a:solidFill>
              </a:rPr>
              <a:t>PEMBENTUKAN TPID</a:t>
            </a:r>
          </a:p>
        </p:txBody>
      </p:sp>
      <p:sp>
        <p:nvSpPr>
          <p:cNvPr id="12" name="Rectangle 11"/>
          <p:cNvSpPr/>
          <p:nvPr/>
        </p:nvSpPr>
        <p:spPr>
          <a:xfrm>
            <a:off x="4550661" y="1826913"/>
            <a:ext cx="2276056" cy="615553"/>
          </a:xfrm>
          <a:prstGeom prst="rect">
            <a:avLst/>
          </a:prstGeom>
        </p:spPr>
        <p:txBody>
          <a:bodyPr wrap="square" lIns="121917" tIns="60958" rIns="121917" bIns="60958">
            <a:spAutoFit/>
          </a:bodyPr>
          <a:lstStyle/>
          <a:p>
            <a:pPr algn="ctr"/>
            <a:r>
              <a:rPr lang="id-ID" sz="1600" b="1" dirty="0">
                <a:solidFill>
                  <a:srgbClr val="FFFF00"/>
                </a:solidFill>
              </a:rPr>
              <a:t>KOORDINASI ANTAR SKPD DALAM TPID</a:t>
            </a:r>
          </a:p>
        </p:txBody>
      </p:sp>
      <p:pic>
        <p:nvPicPr>
          <p:cNvPr id="13" name="Picture 2" descr="Hasil gambar untuk BOX 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251385" y="3442921"/>
            <a:ext cx="2944003"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ctangle 13"/>
          <p:cNvSpPr/>
          <p:nvPr/>
        </p:nvSpPr>
        <p:spPr>
          <a:xfrm>
            <a:off x="7658286" y="3540696"/>
            <a:ext cx="2168300" cy="769437"/>
          </a:xfrm>
          <a:prstGeom prst="rect">
            <a:avLst/>
          </a:prstGeom>
        </p:spPr>
        <p:txBody>
          <a:bodyPr wrap="square" lIns="121917" tIns="60958" rIns="121917" bIns="60958">
            <a:spAutoFit/>
          </a:bodyPr>
          <a:lstStyle/>
          <a:p>
            <a:pPr algn="ctr"/>
            <a:r>
              <a:rPr lang="id-ID" sz="1400" b="1" dirty="0">
                <a:solidFill>
                  <a:srgbClr val="FFFF00"/>
                </a:solidFill>
              </a:rPr>
              <a:t>SINERGI DENGAN APARAT PENEGAK HUKUM, AKADEMISI DAN SWASTA</a:t>
            </a:r>
          </a:p>
        </p:txBody>
      </p:sp>
      <p:pic>
        <p:nvPicPr>
          <p:cNvPr id="15" name="Picture 2" descr="Hasil gambar untuk BOX 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216687" y="5170171"/>
            <a:ext cx="2944003"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Rectangle 15"/>
          <p:cNvSpPr/>
          <p:nvPr/>
        </p:nvSpPr>
        <p:spPr>
          <a:xfrm>
            <a:off x="4550661" y="5409583"/>
            <a:ext cx="2276056" cy="553997"/>
          </a:xfrm>
          <a:prstGeom prst="rect">
            <a:avLst/>
          </a:prstGeom>
        </p:spPr>
        <p:txBody>
          <a:bodyPr wrap="square" lIns="121917" tIns="60958" rIns="121917" bIns="60958">
            <a:spAutoFit/>
          </a:bodyPr>
          <a:lstStyle/>
          <a:p>
            <a:pPr algn="ctr"/>
            <a:r>
              <a:rPr lang="id-ID" sz="1400" b="1" dirty="0">
                <a:solidFill>
                  <a:srgbClr val="FFFF00"/>
                </a:solidFill>
              </a:rPr>
              <a:t>KOORDINASI DAN SINERGI DENGAN TPID LAIN</a:t>
            </a:r>
          </a:p>
        </p:txBody>
      </p:sp>
    </p:spTree>
    <p:extLst>
      <p:ext uri="{BB962C8B-B14F-4D97-AF65-F5344CB8AC3E}">
        <p14:creationId xmlns:p14="http://schemas.microsoft.com/office/powerpoint/2010/main" xmlns="" val="303086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21600000">
                                      <p:cBhvr>
                                        <p:cTn id="6" dur="5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98634" y="4150482"/>
            <a:ext cx="10026171" cy="1107996"/>
          </a:xfrm>
          <a:prstGeom prst="rect">
            <a:avLst/>
          </a:prstGeom>
        </p:spPr>
        <p:txBody>
          <a:bodyPr wrap="square">
            <a:spAutoFit/>
          </a:bodyPr>
          <a:lstStyle/>
          <a:p>
            <a:r>
              <a:rPr lang="id-ID" sz="6600" b="1" dirty="0" smtClean="0">
                <a:solidFill>
                  <a:srgbClr val="C00000"/>
                </a:solidFill>
                <a:latin typeface="Agency FB" panose="020B0503020202020204" pitchFamily="34" charset="0"/>
              </a:rPr>
              <a:t>I</a:t>
            </a:r>
            <a:r>
              <a:rPr lang="id-ID" sz="4000" b="1" dirty="0" smtClean="0">
                <a:latin typeface="Agency FB" panose="020B0503020202020204" pitchFamily="34" charset="0"/>
              </a:rPr>
              <a:t>MPLEMENTASI </a:t>
            </a:r>
            <a:r>
              <a:rPr lang="id-ID" sz="4000" b="1" dirty="0">
                <a:latin typeface="Agency FB" panose="020B0503020202020204" pitchFamily="34" charset="0"/>
              </a:rPr>
              <a:t>ARAHAN PRESIDEN DI TINGKAT </a:t>
            </a:r>
            <a:r>
              <a:rPr lang="id-ID" sz="4000" b="1" dirty="0" smtClean="0">
                <a:latin typeface="Agency FB" panose="020B0503020202020204" pitchFamily="34" charset="0"/>
              </a:rPr>
              <a:t>PUSAT</a:t>
            </a:r>
            <a:endParaRPr lang="id-ID" sz="4000" b="1" dirty="0">
              <a:latin typeface="Agency FB" panose="020B0503020202020204" pitchFamily="34" charset="0"/>
            </a:endParaRP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0388" y="3749099"/>
            <a:ext cx="2005591" cy="1910762"/>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38C5940F-52BA-4018-B13B-B36621709A35}" type="slidenum">
              <a:rPr lang="id-ID" smtClean="0"/>
              <a:pPr/>
              <a:t>27</a:t>
            </a:fld>
            <a:endParaRPr lang="id-ID"/>
          </a:p>
        </p:txBody>
      </p:sp>
    </p:spTree>
    <p:extLst>
      <p:ext uri="{BB962C8B-B14F-4D97-AF65-F5344CB8AC3E}">
        <p14:creationId xmlns:p14="http://schemas.microsoft.com/office/powerpoint/2010/main" xmlns="" val="2549576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538795" y="6339441"/>
            <a:ext cx="2743200" cy="365125"/>
          </a:xfrm>
        </p:spPr>
        <p:txBody>
          <a:bodyPr/>
          <a:lstStyle/>
          <a:p>
            <a:fld id="{38C5940F-52BA-4018-B13B-B36621709A35}" type="slidenum">
              <a:rPr lang="id-ID" smtClean="0">
                <a:solidFill>
                  <a:schemeClr val="tx1"/>
                </a:solidFill>
              </a:rPr>
              <a:pPr/>
              <a:t>28</a:t>
            </a:fld>
            <a:endParaRPr lang="id-ID" dirty="0">
              <a:solidFill>
                <a:schemeClr val="tx1"/>
              </a:solidFill>
            </a:endParaRPr>
          </a:p>
        </p:txBody>
      </p:sp>
      <p:sp>
        <p:nvSpPr>
          <p:cNvPr id="7" name="AutoShape 7" descr="Image result for CONSUMER BASIS ICON"/>
          <p:cNvSpPr>
            <a:spLocks noChangeAspect="1" noChangeArrowheads="1"/>
          </p:cNvSpPr>
          <p:nvPr/>
        </p:nvSpPr>
        <p:spPr bwMode="auto">
          <a:xfrm>
            <a:off x="0" y="-6714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8" name="Picture 4" descr="Hasil gambar untuk sun rays png"/>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a:off x="4123221" y="2146112"/>
            <a:ext cx="3654372" cy="3585230"/>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Rectangle 22"/>
          <p:cNvSpPr/>
          <p:nvPr/>
        </p:nvSpPr>
        <p:spPr>
          <a:xfrm>
            <a:off x="235227" y="564518"/>
            <a:ext cx="11818749" cy="537070"/>
          </a:xfrm>
          <a:prstGeom prst="rect">
            <a:avLst/>
          </a:prstGeom>
        </p:spPr>
        <p:txBody>
          <a:bodyPr wrap="square">
            <a:spAutoFit/>
          </a:bodyPr>
          <a:lstStyle/>
          <a:p>
            <a:pPr>
              <a:lnSpc>
                <a:spcPct val="70000"/>
              </a:lnSpc>
            </a:pPr>
            <a:r>
              <a:rPr lang="id-ID" sz="2000" b="1" dirty="0"/>
              <a:t>PEMERINTAH AKAN MEMPERKUAT KEBIJAKAN UNTUK MEMASTIKAN KETERSEDIAAN </a:t>
            </a:r>
            <a:r>
              <a:rPr lang="id-ID" sz="2000" b="1" dirty="0" smtClean="0"/>
              <a:t>&amp; KETERJANGKAUAN </a:t>
            </a:r>
            <a:r>
              <a:rPr lang="id-ID" sz="2000" b="1" dirty="0"/>
              <a:t>PANGAN BAGI MASYARAKAT</a:t>
            </a:r>
            <a:endParaRPr lang="id-ID" sz="2000" dirty="0"/>
          </a:p>
        </p:txBody>
      </p:sp>
      <p:sp>
        <p:nvSpPr>
          <p:cNvPr id="20" name="Rectangle 19"/>
          <p:cNvSpPr/>
          <p:nvPr/>
        </p:nvSpPr>
        <p:spPr>
          <a:xfrm>
            <a:off x="265902" y="213888"/>
            <a:ext cx="10026171" cy="369332"/>
          </a:xfrm>
          <a:prstGeom prst="rect">
            <a:avLst/>
          </a:prstGeom>
        </p:spPr>
        <p:txBody>
          <a:bodyPr wrap="square">
            <a:spAutoFit/>
          </a:bodyPr>
          <a:lstStyle/>
          <a:p>
            <a:r>
              <a:rPr lang="id-ID" b="1" dirty="0">
                <a:solidFill>
                  <a:srgbClr val="C00000"/>
                </a:solidFill>
                <a:latin typeface="Agency FB" panose="020B0503020202020204" pitchFamily="34" charset="0"/>
              </a:rPr>
              <a:t>ARAHAN </a:t>
            </a:r>
            <a:r>
              <a:rPr lang="id-ID" b="1" dirty="0" smtClean="0">
                <a:solidFill>
                  <a:srgbClr val="C00000"/>
                </a:solidFill>
                <a:latin typeface="Agency FB" panose="020B0503020202020204" pitchFamily="34" charset="0"/>
              </a:rPr>
              <a:t>VI</a:t>
            </a:r>
            <a:endParaRPr lang="id-ID" sz="1200" b="1" dirty="0">
              <a:solidFill>
                <a:srgbClr val="C00000"/>
              </a:solidFill>
              <a:latin typeface="Agency FB" panose="020B0503020202020204" pitchFamily="34" charset="0"/>
            </a:endParaRPr>
          </a:p>
        </p:txBody>
      </p:sp>
      <p:pic>
        <p:nvPicPr>
          <p:cNvPr id="21" name="Picture 4" descr="Hasil gambar untuk transparent GLASS 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906" y="-103518"/>
            <a:ext cx="1684146" cy="160451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3901480" y="3415696"/>
            <a:ext cx="3964164" cy="969496"/>
          </a:xfrm>
          <a:prstGeom prst="rect">
            <a:avLst/>
          </a:prstGeom>
        </p:spPr>
        <p:txBody>
          <a:bodyPr wrap="square">
            <a:spAutoFit/>
          </a:bodyPr>
          <a:lstStyle/>
          <a:p>
            <a:pPr algn="ctr"/>
            <a:r>
              <a:rPr lang="id-ID" sz="1900" b="1" dirty="0" smtClean="0">
                <a:effectLst>
                  <a:glow rad="63500">
                    <a:schemeClr val="accent2">
                      <a:satMod val="175000"/>
                      <a:alpha val="40000"/>
                    </a:schemeClr>
                  </a:glow>
                </a:effectLst>
              </a:rPr>
              <a:t>PENGUATAN KEBIJAKAN </a:t>
            </a:r>
          </a:p>
          <a:p>
            <a:pPr algn="ctr"/>
            <a:r>
              <a:rPr lang="id-ID" sz="1900" b="1" dirty="0" smtClean="0">
                <a:effectLst>
                  <a:glow rad="63500">
                    <a:schemeClr val="accent2">
                      <a:satMod val="175000"/>
                      <a:alpha val="40000"/>
                    </a:schemeClr>
                  </a:glow>
                </a:effectLst>
              </a:rPr>
              <a:t>KETERSEDIAAN &amp; KETERJANGKAUAN HARGA PANGAN</a:t>
            </a:r>
            <a:endParaRPr lang="id-ID" sz="1900" dirty="0">
              <a:effectLst>
                <a:glow rad="63500">
                  <a:schemeClr val="accent2">
                    <a:satMod val="175000"/>
                    <a:alpha val="40000"/>
                  </a:schemeClr>
                </a:glow>
              </a:effectLst>
            </a:endParaRPr>
          </a:p>
        </p:txBody>
      </p:sp>
      <p:sp>
        <p:nvSpPr>
          <p:cNvPr id="8" name="Rectangle 7"/>
          <p:cNvSpPr/>
          <p:nvPr/>
        </p:nvSpPr>
        <p:spPr>
          <a:xfrm>
            <a:off x="1450979" y="1822206"/>
            <a:ext cx="2762889" cy="523220"/>
          </a:xfrm>
          <a:prstGeom prst="rect">
            <a:avLst/>
          </a:prstGeom>
        </p:spPr>
        <p:txBody>
          <a:bodyPr wrap="square">
            <a:spAutoFit/>
          </a:bodyPr>
          <a:lstStyle/>
          <a:p>
            <a:r>
              <a:rPr lang="id-ID" sz="1400" b="1" dirty="0" smtClean="0"/>
              <a:t>RANTAI DISTRIBUSI YANG PANJANG &amp; TIDAK EFISIEN</a:t>
            </a:r>
            <a:endParaRPr lang="id-ID" sz="1400" dirty="0"/>
          </a:p>
        </p:txBody>
      </p:sp>
      <p:sp>
        <p:nvSpPr>
          <p:cNvPr id="9" name="Rectangle 8"/>
          <p:cNvSpPr/>
          <p:nvPr/>
        </p:nvSpPr>
        <p:spPr>
          <a:xfrm>
            <a:off x="4176887" y="1382353"/>
            <a:ext cx="3400996" cy="523220"/>
          </a:xfrm>
          <a:prstGeom prst="rect">
            <a:avLst/>
          </a:prstGeom>
        </p:spPr>
        <p:txBody>
          <a:bodyPr wrap="square">
            <a:spAutoFit/>
          </a:bodyPr>
          <a:lstStyle/>
          <a:p>
            <a:pPr algn="ctr"/>
            <a:r>
              <a:rPr lang="id-ID" sz="1400" b="1" dirty="0" smtClean="0"/>
              <a:t>KUALITAS &amp; KETERSEDIAAN DATA PANGAN </a:t>
            </a:r>
          </a:p>
          <a:p>
            <a:pPr algn="ctr"/>
            <a:r>
              <a:rPr lang="id-ID" sz="1400" b="1" dirty="0" smtClean="0"/>
              <a:t>YANG MASIH PERLU DITINGKATKAN </a:t>
            </a:r>
            <a:endParaRPr lang="id-ID" sz="1400" dirty="0"/>
          </a:p>
        </p:txBody>
      </p:sp>
      <p:sp>
        <p:nvSpPr>
          <p:cNvPr id="10" name="Rectangle 9"/>
          <p:cNvSpPr/>
          <p:nvPr/>
        </p:nvSpPr>
        <p:spPr>
          <a:xfrm>
            <a:off x="7722980" y="1829061"/>
            <a:ext cx="2525610" cy="523220"/>
          </a:xfrm>
          <a:prstGeom prst="rect">
            <a:avLst/>
          </a:prstGeom>
        </p:spPr>
        <p:txBody>
          <a:bodyPr wrap="square">
            <a:spAutoFit/>
          </a:bodyPr>
          <a:lstStyle/>
          <a:p>
            <a:pPr algn="r"/>
            <a:r>
              <a:rPr lang="id-ID" sz="1400" b="1" dirty="0" smtClean="0"/>
              <a:t>PERAN BUMN YANG MASIH BELUM OPTIMAL</a:t>
            </a:r>
            <a:endParaRPr lang="id-ID" sz="1400" dirty="0"/>
          </a:p>
        </p:txBody>
      </p:sp>
      <p:sp>
        <p:nvSpPr>
          <p:cNvPr id="11" name="Rectangle 10"/>
          <p:cNvSpPr/>
          <p:nvPr/>
        </p:nvSpPr>
        <p:spPr>
          <a:xfrm>
            <a:off x="3974477" y="5826658"/>
            <a:ext cx="3621094" cy="523220"/>
          </a:xfrm>
          <a:prstGeom prst="rect">
            <a:avLst/>
          </a:prstGeom>
        </p:spPr>
        <p:txBody>
          <a:bodyPr wrap="square">
            <a:spAutoFit/>
          </a:bodyPr>
          <a:lstStyle/>
          <a:p>
            <a:pPr algn="ctr"/>
            <a:r>
              <a:rPr lang="id-ID" sz="1400" b="1" dirty="0" smtClean="0"/>
              <a:t>KETERBATASAN, PEMANFAATAN DAN PEMELIHARAAN INFRASTRUKTUR</a:t>
            </a:r>
            <a:endParaRPr lang="id-ID" sz="1400" dirty="0"/>
          </a:p>
        </p:txBody>
      </p:sp>
      <p:sp>
        <p:nvSpPr>
          <p:cNvPr id="12" name="Rectangle 11"/>
          <p:cNvSpPr/>
          <p:nvPr/>
        </p:nvSpPr>
        <p:spPr>
          <a:xfrm>
            <a:off x="7595571" y="5386365"/>
            <a:ext cx="2599297" cy="523220"/>
          </a:xfrm>
          <a:prstGeom prst="rect">
            <a:avLst/>
          </a:prstGeom>
        </p:spPr>
        <p:txBody>
          <a:bodyPr wrap="square">
            <a:spAutoFit/>
          </a:bodyPr>
          <a:lstStyle/>
          <a:p>
            <a:pPr algn="r"/>
            <a:r>
              <a:rPr lang="id-ID" sz="1400" b="1" dirty="0" smtClean="0"/>
              <a:t>PRODUKTIVITAS PERTANIAN YANG BELUM MERATA</a:t>
            </a:r>
            <a:endParaRPr lang="id-ID" sz="1400" dirty="0"/>
          </a:p>
        </p:txBody>
      </p:sp>
      <p:sp>
        <p:nvSpPr>
          <p:cNvPr id="13" name="Rectangle 12"/>
          <p:cNvSpPr/>
          <p:nvPr/>
        </p:nvSpPr>
        <p:spPr>
          <a:xfrm>
            <a:off x="1016401" y="5459428"/>
            <a:ext cx="3621094" cy="523220"/>
          </a:xfrm>
          <a:prstGeom prst="rect">
            <a:avLst/>
          </a:prstGeom>
        </p:spPr>
        <p:txBody>
          <a:bodyPr wrap="square">
            <a:spAutoFit/>
          </a:bodyPr>
          <a:lstStyle/>
          <a:p>
            <a:pPr algn="ctr"/>
            <a:r>
              <a:rPr lang="id-ID" sz="1400" b="1" dirty="0" smtClean="0"/>
              <a:t>MASIH ADA PERATURAN</a:t>
            </a:r>
          </a:p>
          <a:p>
            <a:pPr algn="ctr"/>
            <a:r>
              <a:rPr lang="id-ID" sz="1400" b="1" dirty="0" smtClean="0"/>
              <a:t>YANG MENGHAMBAT</a:t>
            </a:r>
            <a:endParaRPr lang="id-ID" sz="1400" dirty="0"/>
          </a:p>
        </p:txBody>
      </p:sp>
      <p:pic>
        <p:nvPicPr>
          <p:cNvPr id="15" name="Picture 2" descr="Hasil gambar untuk arrow 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6200000" flipH="1">
            <a:off x="5194893" y="4614946"/>
            <a:ext cx="1221511" cy="1209109"/>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 descr="Hasil gambar untuk arrow 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5400000" flipH="1" flipV="1">
            <a:off x="5239326" y="1956995"/>
            <a:ext cx="1248363" cy="1209108"/>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Hasil gambar untuk arrow 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3773185" flipV="1">
            <a:off x="3472047" y="2158960"/>
            <a:ext cx="1308672" cy="1209108"/>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2" descr="Hasil gambar untuk arrow 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7826815">
            <a:off x="3366219" y="4286598"/>
            <a:ext cx="1527878" cy="1209108"/>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Hasil gambar untuk arrow 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7826815" flipH="1" flipV="1">
            <a:off x="6993740" y="2122228"/>
            <a:ext cx="1320721" cy="1209108"/>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 descr="Hasil gambar untuk arrow 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3773185" flipH="1">
            <a:off x="6852984" y="4221958"/>
            <a:ext cx="1347239" cy="1209108"/>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Rectangle 23"/>
          <p:cNvSpPr/>
          <p:nvPr/>
        </p:nvSpPr>
        <p:spPr>
          <a:xfrm>
            <a:off x="9141122" y="3468429"/>
            <a:ext cx="1953211" cy="738664"/>
          </a:xfrm>
          <a:prstGeom prst="rect">
            <a:avLst/>
          </a:prstGeom>
        </p:spPr>
        <p:txBody>
          <a:bodyPr wrap="square">
            <a:spAutoFit/>
          </a:bodyPr>
          <a:lstStyle/>
          <a:p>
            <a:pPr algn="r"/>
            <a:r>
              <a:rPr lang="id-ID" sz="1400" b="1" dirty="0" smtClean="0"/>
              <a:t>KEBIJAKAN SAAT INI TERKESAN REAKTIF OLEH PASAR</a:t>
            </a:r>
            <a:endParaRPr lang="id-ID" sz="1400" dirty="0"/>
          </a:p>
        </p:txBody>
      </p:sp>
      <p:sp>
        <p:nvSpPr>
          <p:cNvPr id="25" name="Rectangle 24"/>
          <p:cNvSpPr/>
          <p:nvPr/>
        </p:nvSpPr>
        <p:spPr>
          <a:xfrm>
            <a:off x="365460" y="3500996"/>
            <a:ext cx="2256253" cy="738664"/>
          </a:xfrm>
          <a:prstGeom prst="rect">
            <a:avLst/>
          </a:prstGeom>
        </p:spPr>
        <p:txBody>
          <a:bodyPr wrap="square">
            <a:spAutoFit/>
          </a:bodyPr>
          <a:lstStyle/>
          <a:p>
            <a:pPr algn="r"/>
            <a:r>
              <a:rPr lang="id-ID" sz="1400" b="1" dirty="0" smtClean="0"/>
              <a:t>HARGA YG MASIH RELATIF BERFLUKTUATIF &amp; TINGGI UTK BEBERAPA KOMODITAS </a:t>
            </a:r>
            <a:endParaRPr lang="id-ID" sz="1400" dirty="0"/>
          </a:p>
        </p:txBody>
      </p:sp>
      <p:pic>
        <p:nvPicPr>
          <p:cNvPr id="26" name="Picture 2" descr="Hasil gambar untuk arrow 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0800000" flipH="1" flipV="1">
            <a:off x="7889052" y="3125485"/>
            <a:ext cx="1379709" cy="1209108"/>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 descr="Hasil gambar untuk arrow 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0800000" flipV="1">
            <a:off x="2575632" y="3158052"/>
            <a:ext cx="1302440" cy="12091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2383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1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2000"/>
                                        <p:tgtEl>
                                          <p:spTgt spid="15"/>
                                        </p:tgtEl>
                                      </p:cBhvr>
                                    </p:animEffect>
                                  </p:childTnLst>
                                </p:cTn>
                              </p:par>
                              <p:par>
                                <p:cTn id="8" presetID="22" presetClass="entr" presetSubtype="1" repeatCount="1000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2000"/>
                                        <p:tgtEl>
                                          <p:spTgt spid="16"/>
                                        </p:tgtEl>
                                      </p:cBhvr>
                                    </p:animEffect>
                                  </p:childTnLst>
                                </p:cTn>
                              </p:par>
                              <p:par>
                                <p:cTn id="11" presetID="22" presetClass="entr" presetSubtype="1" repeatCount="1000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2000"/>
                                        <p:tgtEl>
                                          <p:spTgt spid="17"/>
                                        </p:tgtEl>
                                      </p:cBhvr>
                                    </p:animEffect>
                                  </p:childTnLst>
                                </p:cTn>
                              </p:par>
                              <p:par>
                                <p:cTn id="14" presetID="22" presetClass="entr" presetSubtype="4" repeatCount="1000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2000"/>
                                        <p:tgtEl>
                                          <p:spTgt spid="18"/>
                                        </p:tgtEl>
                                      </p:cBhvr>
                                    </p:animEffect>
                                  </p:childTnLst>
                                </p:cTn>
                              </p:par>
                              <p:par>
                                <p:cTn id="17" presetID="22" presetClass="entr" presetSubtype="1" repeatCount="1000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2000"/>
                                        <p:tgtEl>
                                          <p:spTgt spid="19"/>
                                        </p:tgtEl>
                                      </p:cBhvr>
                                    </p:animEffect>
                                  </p:childTnLst>
                                </p:cTn>
                              </p:par>
                              <p:par>
                                <p:cTn id="20" presetID="22" presetClass="entr" presetSubtype="4" repeatCount="1000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2000"/>
                                        <p:tgtEl>
                                          <p:spTgt spid="22"/>
                                        </p:tgtEl>
                                      </p:cBhvr>
                                    </p:animEffect>
                                  </p:childTnLst>
                                </p:cTn>
                              </p:par>
                              <p:par>
                                <p:cTn id="23" presetID="22" presetClass="entr" presetSubtype="2" repeatCount="1000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right)">
                                      <p:cBhvr>
                                        <p:cTn id="25" dur="2000"/>
                                        <p:tgtEl>
                                          <p:spTgt spid="26"/>
                                        </p:tgtEl>
                                      </p:cBhvr>
                                    </p:animEffect>
                                  </p:childTnLst>
                                </p:cTn>
                              </p:par>
                              <p:par>
                                <p:cTn id="26" presetID="22" presetClass="entr" presetSubtype="8" repeatCount="1000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121995" y="6335882"/>
            <a:ext cx="2743200" cy="365125"/>
          </a:xfrm>
        </p:spPr>
        <p:txBody>
          <a:bodyPr/>
          <a:lstStyle/>
          <a:p>
            <a:fld id="{38C5940F-52BA-4018-B13B-B36621709A35}" type="slidenum">
              <a:rPr lang="id-ID" smtClean="0">
                <a:solidFill>
                  <a:schemeClr val="tx1"/>
                </a:solidFill>
              </a:rPr>
              <a:pPr/>
              <a:t>29</a:t>
            </a:fld>
            <a:endParaRPr lang="id-ID" dirty="0">
              <a:solidFill>
                <a:schemeClr val="tx1"/>
              </a:solidFill>
            </a:endParaRPr>
          </a:p>
        </p:txBody>
      </p:sp>
      <p:sp>
        <p:nvSpPr>
          <p:cNvPr id="23" name="Rectangle 22"/>
          <p:cNvSpPr/>
          <p:nvPr/>
        </p:nvSpPr>
        <p:spPr>
          <a:xfrm>
            <a:off x="281176" y="499064"/>
            <a:ext cx="11682224" cy="707886"/>
          </a:xfrm>
          <a:prstGeom prst="rect">
            <a:avLst/>
          </a:prstGeom>
        </p:spPr>
        <p:txBody>
          <a:bodyPr wrap="square">
            <a:spAutoFit/>
          </a:bodyPr>
          <a:lstStyle/>
          <a:p>
            <a:r>
              <a:rPr lang="id-ID" sz="2000" b="1" dirty="0"/>
              <a:t>PEMERINTAH AKAN MEMPERKUAT KEBIJAKAN UNTUK MEMASTIKAN KETERSEDIAAN DAN KETERJANGKAUAN PANGAN BAGI MASYARAKAT</a:t>
            </a:r>
            <a:endParaRPr lang="id-ID" sz="2000" dirty="0"/>
          </a:p>
        </p:txBody>
      </p:sp>
      <p:sp>
        <p:nvSpPr>
          <p:cNvPr id="20" name="Rectangle 19"/>
          <p:cNvSpPr/>
          <p:nvPr/>
        </p:nvSpPr>
        <p:spPr>
          <a:xfrm>
            <a:off x="311851" y="217446"/>
            <a:ext cx="10026171" cy="369332"/>
          </a:xfrm>
          <a:prstGeom prst="rect">
            <a:avLst/>
          </a:prstGeom>
        </p:spPr>
        <p:txBody>
          <a:bodyPr wrap="square">
            <a:spAutoFit/>
          </a:bodyPr>
          <a:lstStyle/>
          <a:p>
            <a:r>
              <a:rPr lang="id-ID" b="1" dirty="0">
                <a:solidFill>
                  <a:srgbClr val="C00000"/>
                </a:solidFill>
                <a:latin typeface="Agency FB" panose="020B0503020202020204" pitchFamily="34" charset="0"/>
              </a:rPr>
              <a:t>ARAHAN </a:t>
            </a:r>
            <a:r>
              <a:rPr lang="id-ID" b="1" dirty="0" smtClean="0">
                <a:solidFill>
                  <a:srgbClr val="C00000"/>
                </a:solidFill>
                <a:latin typeface="Agency FB" panose="020B0503020202020204" pitchFamily="34" charset="0"/>
              </a:rPr>
              <a:t>VI</a:t>
            </a:r>
            <a:endParaRPr lang="id-ID" sz="1200" b="1" dirty="0">
              <a:solidFill>
                <a:srgbClr val="C00000"/>
              </a:solidFill>
              <a:latin typeface="Agency FB" panose="020B0503020202020204" pitchFamily="34" charset="0"/>
            </a:endParaRPr>
          </a:p>
        </p:txBody>
      </p:sp>
      <p:pic>
        <p:nvPicPr>
          <p:cNvPr id="21"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2075" y="-134466"/>
            <a:ext cx="1768264" cy="168465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Hasil gambar untuk BOX 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4925322" y="1266687"/>
            <a:ext cx="1685833" cy="96558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Hasil gambar untuk BOX 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1869383" y="3365617"/>
            <a:ext cx="1685833"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9"/>
          <p:cNvSpPr/>
          <p:nvPr/>
        </p:nvSpPr>
        <p:spPr>
          <a:xfrm>
            <a:off x="1968348" y="3597617"/>
            <a:ext cx="1487901" cy="533480"/>
          </a:xfrm>
          <a:prstGeom prst="rect">
            <a:avLst/>
          </a:prstGeom>
        </p:spPr>
        <p:txBody>
          <a:bodyPr wrap="square" lIns="121917" tIns="60958" rIns="121917" bIns="60958">
            <a:spAutoFit/>
          </a:bodyPr>
          <a:lstStyle/>
          <a:p>
            <a:pPr algn="ctr"/>
            <a:r>
              <a:rPr lang="id-ID" sz="1300" b="1" dirty="0">
                <a:solidFill>
                  <a:srgbClr val="FFFF00"/>
                </a:solidFill>
              </a:rPr>
              <a:t>PEMBANGUNAN</a:t>
            </a:r>
          </a:p>
          <a:p>
            <a:pPr algn="ctr"/>
            <a:r>
              <a:rPr lang="id-ID" sz="1300" b="1" dirty="0">
                <a:solidFill>
                  <a:srgbClr val="FFFF00"/>
                </a:solidFill>
              </a:rPr>
              <a:t>INFRASTRUKTUR </a:t>
            </a:r>
          </a:p>
        </p:txBody>
      </p:sp>
      <p:sp>
        <p:nvSpPr>
          <p:cNvPr id="11" name="Rectangle 10"/>
          <p:cNvSpPr/>
          <p:nvPr/>
        </p:nvSpPr>
        <p:spPr>
          <a:xfrm>
            <a:off x="5066737" y="1461634"/>
            <a:ext cx="1403000" cy="553997"/>
          </a:xfrm>
          <a:prstGeom prst="rect">
            <a:avLst/>
          </a:prstGeom>
        </p:spPr>
        <p:txBody>
          <a:bodyPr wrap="square" lIns="121917" tIns="60958" rIns="121917" bIns="60958">
            <a:spAutoFit/>
          </a:bodyPr>
          <a:lstStyle/>
          <a:p>
            <a:pPr algn="ctr"/>
            <a:r>
              <a:rPr lang="id-ID" sz="1400" b="1" dirty="0">
                <a:solidFill>
                  <a:srgbClr val="FFFF00"/>
                </a:solidFill>
              </a:rPr>
              <a:t>SWASEMBADA PANGAN</a:t>
            </a:r>
          </a:p>
        </p:txBody>
      </p:sp>
      <p:pic>
        <p:nvPicPr>
          <p:cNvPr id="12" name="Picture 2" descr="Hasil gambar untuk BOX 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8154196" y="3374579"/>
            <a:ext cx="1685833"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12"/>
          <p:cNvSpPr/>
          <p:nvPr/>
        </p:nvSpPr>
        <p:spPr>
          <a:xfrm>
            <a:off x="8276331" y="3564226"/>
            <a:ext cx="1441559" cy="584771"/>
          </a:xfrm>
          <a:prstGeom prst="rect">
            <a:avLst/>
          </a:prstGeom>
        </p:spPr>
        <p:txBody>
          <a:bodyPr wrap="square" lIns="121917" tIns="60958" rIns="121917" bIns="60958">
            <a:spAutoFit/>
          </a:bodyPr>
          <a:lstStyle/>
          <a:p>
            <a:pPr algn="ctr"/>
            <a:r>
              <a:rPr lang="id-ID" sz="1500" b="1" dirty="0">
                <a:solidFill>
                  <a:srgbClr val="FFFF00"/>
                </a:solidFill>
              </a:rPr>
              <a:t>PENUGASAN BUMN</a:t>
            </a:r>
          </a:p>
        </p:txBody>
      </p:sp>
      <p:pic>
        <p:nvPicPr>
          <p:cNvPr id="14" name="Picture 2" descr="Hasil gambar untuk BOX 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4910570" y="5540305"/>
            <a:ext cx="1685833"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ectangle 14"/>
          <p:cNvSpPr/>
          <p:nvPr/>
        </p:nvSpPr>
        <p:spPr>
          <a:xfrm>
            <a:off x="5077783" y="5755603"/>
            <a:ext cx="1303344" cy="553997"/>
          </a:xfrm>
          <a:prstGeom prst="rect">
            <a:avLst/>
          </a:prstGeom>
        </p:spPr>
        <p:txBody>
          <a:bodyPr wrap="square" lIns="121917" tIns="60958" rIns="121917" bIns="60958">
            <a:spAutoFit/>
          </a:bodyPr>
          <a:lstStyle/>
          <a:p>
            <a:pPr algn="ctr"/>
            <a:r>
              <a:rPr lang="id-ID" sz="1400" b="1" dirty="0">
                <a:solidFill>
                  <a:srgbClr val="FFFF00"/>
                </a:solidFill>
              </a:rPr>
              <a:t>IMPOR BERSYARAT</a:t>
            </a:r>
          </a:p>
        </p:txBody>
      </p:sp>
      <p:pic>
        <p:nvPicPr>
          <p:cNvPr id="16" name="Picture 2" descr="Hasil gambar untuk arrow 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434127" y="3241375"/>
            <a:ext cx="1344731" cy="1209104"/>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Hasil gambar untuk arrow 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flipH="1">
            <a:off x="6921469" y="3252273"/>
            <a:ext cx="1344731" cy="1209104"/>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2" descr="Hasil gambar untuk arrow 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16200000" flipH="1">
            <a:off x="5140789" y="2164126"/>
            <a:ext cx="1209108" cy="1209109"/>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Hasil gambar untuk arrow 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5400000" flipH="1" flipV="1">
            <a:off x="5129445" y="4331197"/>
            <a:ext cx="1209107" cy="1209108"/>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 descr="Hasil gambar untuk BOX PNG"/>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4639833" y="3308500"/>
            <a:ext cx="2455264" cy="1141979"/>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Rectangle 23"/>
          <p:cNvSpPr/>
          <p:nvPr/>
        </p:nvSpPr>
        <p:spPr>
          <a:xfrm>
            <a:off x="4560756" y="3574785"/>
            <a:ext cx="2598351" cy="902811"/>
          </a:xfrm>
          <a:prstGeom prst="rect">
            <a:avLst/>
          </a:prstGeom>
        </p:spPr>
        <p:txBody>
          <a:bodyPr wrap="square" lIns="121917" tIns="60958" rIns="121917" bIns="60958">
            <a:spAutoFit/>
          </a:bodyPr>
          <a:lstStyle/>
          <a:p>
            <a:pPr algn="ctr"/>
            <a:r>
              <a:rPr lang="id-ID" sz="1600" b="1" dirty="0">
                <a:solidFill>
                  <a:srgbClr val="FFC000"/>
                </a:solidFill>
              </a:rPr>
              <a:t>KEBIJAKAN PANGAN </a:t>
            </a:r>
          </a:p>
          <a:p>
            <a:pPr algn="ctr"/>
            <a:r>
              <a:rPr lang="id-ID" sz="1600" b="1" dirty="0">
                <a:solidFill>
                  <a:srgbClr val="FFC000"/>
                </a:solidFill>
              </a:rPr>
              <a:t>PEMERINTAH PUSAT</a:t>
            </a:r>
          </a:p>
          <a:p>
            <a:pPr algn="ctr"/>
            <a:endParaRPr lang="id-ID" sz="1900" b="1" dirty="0">
              <a:solidFill>
                <a:srgbClr val="FFFF00"/>
              </a:solidFill>
            </a:endParaRPr>
          </a:p>
        </p:txBody>
      </p:sp>
      <p:pic>
        <p:nvPicPr>
          <p:cNvPr id="25" name="Picture 2" descr="Hasil gambar untuk arrow 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7826815" flipH="1" flipV="1">
            <a:off x="3912370" y="4239034"/>
            <a:ext cx="1209107" cy="1209108"/>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 descr="Hasil gambar untuk arrow 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13773185" flipV="1">
            <a:off x="6352165" y="4291557"/>
            <a:ext cx="1209107" cy="1209108"/>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 descr="Hasil gambar untuk arrow 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13773185" flipH="1">
            <a:off x="3930039" y="2190461"/>
            <a:ext cx="1209107" cy="1209108"/>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 descr="Hasil gambar untuk arrow 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7826815">
            <a:off x="6369834" y="2242983"/>
            <a:ext cx="1209107" cy="1209108"/>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2" descr="Hasil gambar untuk BOX 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2355890" y="5057514"/>
            <a:ext cx="1685833"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Rectangle 29"/>
          <p:cNvSpPr/>
          <p:nvPr/>
        </p:nvSpPr>
        <p:spPr>
          <a:xfrm>
            <a:off x="2454854" y="5191698"/>
            <a:ext cx="1487901" cy="738664"/>
          </a:xfrm>
          <a:prstGeom prst="rect">
            <a:avLst/>
          </a:prstGeom>
        </p:spPr>
        <p:txBody>
          <a:bodyPr wrap="square" lIns="121917" tIns="60958" rIns="121917" bIns="60958">
            <a:spAutoFit/>
          </a:bodyPr>
          <a:lstStyle/>
          <a:p>
            <a:pPr algn="ctr"/>
            <a:r>
              <a:rPr lang="id-ID" sz="1300" b="1" dirty="0">
                <a:solidFill>
                  <a:srgbClr val="FFFF00"/>
                </a:solidFill>
              </a:rPr>
              <a:t>PERBAIKAN STATISTIK PERTANIAN</a:t>
            </a:r>
          </a:p>
        </p:txBody>
      </p:sp>
      <p:pic>
        <p:nvPicPr>
          <p:cNvPr id="31" name="Picture 2" descr="Hasil gambar untuk BOX 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7465250" y="5057514"/>
            <a:ext cx="1685833"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32" name="Rectangle 31"/>
          <p:cNvSpPr/>
          <p:nvPr/>
        </p:nvSpPr>
        <p:spPr>
          <a:xfrm>
            <a:off x="7564214" y="5258792"/>
            <a:ext cx="1487901" cy="533480"/>
          </a:xfrm>
          <a:prstGeom prst="rect">
            <a:avLst/>
          </a:prstGeom>
        </p:spPr>
        <p:txBody>
          <a:bodyPr wrap="square" lIns="121917" tIns="60958" rIns="121917" bIns="60958">
            <a:spAutoFit/>
          </a:bodyPr>
          <a:lstStyle/>
          <a:p>
            <a:pPr algn="ctr"/>
            <a:r>
              <a:rPr lang="id-ID" sz="1300" b="1" dirty="0">
                <a:solidFill>
                  <a:srgbClr val="FFFF00"/>
                </a:solidFill>
              </a:rPr>
              <a:t>PERBAIKAN </a:t>
            </a:r>
          </a:p>
          <a:p>
            <a:pPr algn="ctr"/>
            <a:r>
              <a:rPr lang="id-ID" sz="1300" b="1" dirty="0">
                <a:solidFill>
                  <a:srgbClr val="FFFF00"/>
                </a:solidFill>
              </a:rPr>
              <a:t>TATA NIAGA</a:t>
            </a:r>
          </a:p>
        </p:txBody>
      </p:sp>
      <p:pic>
        <p:nvPicPr>
          <p:cNvPr id="33" name="Picture 2" descr="Hasil gambar untuk BOX 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7436162" y="1652319"/>
            <a:ext cx="1685833"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Rectangle 33"/>
          <p:cNvSpPr/>
          <p:nvPr/>
        </p:nvSpPr>
        <p:spPr>
          <a:xfrm>
            <a:off x="7535127" y="1873501"/>
            <a:ext cx="1487901" cy="523216"/>
          </a:xfrm>
          <a:prstGeom prst="rect">
            <a:avLst/>
          </a:prstGeom>
        </p:spPr>
        <p:txBody>
          <a:bodyPr wrap="square" lIns="121917" tIns="60958" rIns="121917" bIns="60958">
            <a:spAutoFit/>
          </a:bodyPr>
          <a:lstStyle/>
          <a:p>
            <a:pPr algn="ctr"/>
            <a:r>
              <a:rPr lang="id-ID" sz="1300" b="1" dirty="0">
                <a:solidFill>
                  <a:srgbClr val="FFFF00"/>
                </a:solidFill>
              </a:rPr>
              <a:t>PAKET </a:t>
            </a:r>
            <a:endParaRPr lang="id-ID" sz="1300" b="1" dirty="0" smtClean="0">
              <a:solidFill>
                <a:srgbClr val="FFFF00"/>
              </a:solidFill>
            </a:endParaRPr>
          </a:p>
          <a:p>
            <a:pPr algn="ctr"/>
            <a:r>
              <a:rPr lang="id-ID" sz="1300" b="1" dirty="0" smtClean="0">
                <a:solidFill>
                  <a:srgbClr val="FFFF00"/>
                </a:solidFill>
              </a:rPr>
              <a:t>KEBIJAKAN</a:t>
            </a:r>
            <a:endParaRPr lang="id-ID" sz="1300" b="1" dirty="0">
              <a:solidFill>
                <a:srgbClr val="FFFF00"/>
              </a:solidFill>
            </a:endParaRPr>
          </a:p>
        </p:txBody>
      </p:sp>
      <p:pic>
        <p:nvPicPr>
          <p:cNvPr id="35" name="Picture 2" descr="Hasil gambar untuk BOX 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2355890" y="1690419"/>
            <a:ext cx="1685833"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36" name="Rectangle 35"/>
          <p:cNvSpPr/>
          <p:nvPr/>
        </p:nvSpPr>
        <p:spPr>
          <a:xfrm>
            <a:off x="2454854" y="1895920"/>
            <a:ext cx="1487901" cy="533480"/>
          </a:xfrm>
          <a:prstGeom prst="rect">
            <a:avLst/>
          </a:prstGeom>
        </p:spPr>
        <p:txBody>
          <a:bodyPr wrap="square" lIns="121917" tIns="60958" rIns="121917" bIns="60958">
            <a:spAutoFit/>
          </a:bodyPr>
          <a:lstStyle/>
          <a:p>
            <a:pPr algn="ctr"/>
            <a:r>
              <a:rPr lang="id-ID" sz="1300" b="1" dirty="0">
                <a:solidFill>
                  <a:srgbClr val="FFFF00"/>
                </a:solidFill>
              </a:rPr>
              <a:t>PENINGKATAN PRODUKTIVITAS</a:t>
            </a:r>
          </a:p>
        </p:txBody>
      </p:sp>
    </p:spTree>
    <p:extLst>
      <p:ext uri="{BB962C8B-B14F-4D97-AF65-F5344CB8AC3E}">
        <p14:creationId xmlns:p14="http://schemas.microsoft.com/office/powerpoint/2010/main" xmlns="" val="323859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1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2000"/>
                                        <p:tgtEl>
                                          <p:spTgt spid="16"/>
                                        </p:tgtEl>
                                      </p:cBhvr>
                                    </p:animEffect>
                                  </p:childTnLst>
                                </p:cTn>
                              </p:par>
                              <p:par>
                                <p:cTn id="8" presetID="22" presetClass="entr" presetSubtype="8" repeatCount="1000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2000"/>
                                        <p:tgtEl>
                                          <p:spTgt spid="17"/>
                                        </p:tgtEl>
                                      </p:cBhvr>
                                    </p:animEffect>
                                  </p:childTnLst>
                                </p:cTn>
                              </p:par>
                              <p:par>
                                <p:cTn id="11" presetID="22" presetClass="entr" presetSubtype="4" repeatCount="1000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2000"/>
                                        <p:tgtEl>
                                          <p:spTgt spid="18"/>
                                        </p:tgtEl>
                                      </p:cBhvr>
                                    </p:animEffect>
                                  </p:childTnLst>
                                </p:cTn>
                              </p:par>
                              <p:par>
                                <p:cTn id="14" presetID="22" presetClass="entr" presetSubtype="1" repeatCount="1000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2000"/>
                                        <p:tgtEl>
                                          <p:spTgt spid="19"/>
                                        </p:tgtEl>
                                      </p:cBhvr>
                                    </p:animEffect>
                                  </p:childTnLst>
                                </p:cTn>
                              </p:par>
                              <p:par>
                                <p:cTn id="17" presetID="22" presetClass="entr" presetSubtype="1" repeatCount="1000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2000"/>
                                        <p:tgtEl>
                                          <p:spTgt spid="25"/>
                                        </p:tgtEl>
                                      </p:cBhvr>
                                    </p:animEffect>
                                  </p:childTnLst>
                                </p:cTn>
                              </p:par>
                              <p:par>
                                <p:cTn id="20" presetID="22" presetClass="entr" presetSubtype="1" repeatCount="1000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2000"/>
                                        <p:tgtEl>
                                          <p:spTgt spid="26"/>
                                        </p:tgtEl>
                                      </p:cBhvr>
                                    </p:animEffect>
                                  </p:childTnLst>
                                </p:cTn>
                              </p:par>
                              <p:par>
                                <p:cTn id="23" presetID="22" presetClass="entr" presetSubtype="4" repeatCount="1000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2000"/>
                                        <p:tgtEl>
                                          <p:spTgt spid="27"/>
                                        </p:tgtEl>
                                      </p:cBhvr>
                                    </p:animEffect>
                                  </p:childTnLst>
                                </p:cTn>
                              </p:par>
                              <p:par>
                                <p:cTn id="26" presetID="22" presetClass="entr" presetSubtype="4" repeatCount="1000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79584" y="4150482"/>
            <a:ext cx="10026171" cy="1107996"/>
          </a:xfrm>
          <a:prstGeom prst="rect">
            <a:avLst/>
          </a:prstGeom>
        </p:spPr>
        <p:txBody>
          <a:bodyPr wrap="square">
            <a:spAutoFit/>
          </a:bodyPr>
          <a:lstStyle/>
          <a:p>
            <a:r>
              <a:rPr lang="id-ID" sz="6600" b="1" dirty="0" smtClean="0">
                <a:solidFill>
                  <a:srgbClr val="C00000"/>
                </a:solidFill>
                <a:latin typeface="Agency FB" panose="020B0503020202020204" pitchFamily="34" charset="0"/>
              </a:rPr>
              <a:t>A</a:t>
            </a:r>
            <a:r>
              <a:rPr lang="id-ID" sz="4000" b="1" dirty="0" smtClean="0">
                <a:latin typeface="Agency FB" panose="020B0503020202020204" pitchFamily="34" charset="0"/>
              </a:rPr>
              <a:t>RAHAN </a:t>
            </a:r>
            <a:r>
              <a:rPr lang="id-ID" sz="4000" b="1" dirty="0">
                <a:latin typeface="Agency FB" panose="020B0503020202020204" pitchFamily="34" charset="0"/>
              </a:rPr>
              <a:t>PRESIDEN DI RAKORNAS VII TAHUN </a:t>
            </a:r>
            <a:r>
              <a:rPr lang="id-ID" sz="4000" b="1" dirty="0" smtClean="0">
                <a:latin typeface="Agency FB" panose="020B0503020202020204" pitchFamily="34" charset="0"/>
              </a:rPr>
              <a:t>2016</a:t>
            </a:r>
            <a:endParaRPr lang="id-ID" sz="3600" b="1" dirty="0">
              <a:latin typeface="Agency FB" panose="020B0503020202020204" pitchFamily="34" charset="0"/>
            </a:endParaRP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0388" y="3749099"/>
            <a:ext cx="2005591" cy="1910762"/>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38C5940F-52BA-4018-B13B-B36621709A35}" type="slidenum">
              <a:rPr lang="id-ID" smtClean="0"/>
              <a:pPr/>
              <a:t>3</a:t>
            </a:fld>
            <a:endParaRPr lang="id-ID"/>
          </a:p>
        </p:txBody>
      </p:sp>
    </p:spTree>
    <p:extLst>
      <p:ext uri="{BB962C8B-B14F-4D97-AF65-F5344CB8AC3E}">
        <p14:creationId xmlns:p14="http://schemas.microsoft.com/office/powerpoint/2010/main" xmlns="" val="41586603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98634" y="4150482"/>
            <a:ext cx="10026171" cy="1107996"/>
          </a:xfrm>
          <a:prstGeom prst="rect">
            <a:avLst/>
          </a:prstGeom>
        </p:spPr>
        <p:txBody>
          <a:bodyPr wrap="square">
            <a:spAutoFit/>
          </a:bodyPr>
          <a:lstStyle/>
          <a:p>
            <a:r>
              <a:rPr lang="id-ID" sz="6600" b="1" dirty="0" smtClean="0">
                <a:solidFill>
                  <a:srgbClr val="C00000"/>
                </a:solidFill>
                <a:latin typeface="Agency FB" panose="020B0503020202020204" pitchFamily="34" charset="0"/>
              </a:rPr>
              <a:t>I</a:t>
            </a:r>
            <a:r>
              <a:rPr lang="en-US" sz="4000" b="1" dirty="0" smtClean="0">
                <a:latin typeface="Agency FB" panose="020B0503020202020204" pitchFamily="34" charset="0"/>
              </a:rPr>
              <a:t>SU STRATEGIS PENGENDALIAN INFLASI NASIONAL</a:t>
            </a:r>
            <a:endParaRPr lang="id-ID" sz="4000" b="1" dirty="0">
              <a:latin typeface="Agency FB" panose="020B0503020202020204" pitchFamily="34" charset="0"/>
            </a:endParaRP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0388" y="3749099"/>
            <a:ext cx="2005591" cy="1910762"/>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38C5940F-52BA-4018-B13B-B36621709A35}" type="slidenum">
              <a:rPr lang="id-ID" smtClean="0"/>
              <a:pPr/>
              <a:t>30</a:t>
            </a:fld>
            <a:endParaRPr lang="id-ID"/>
          </a:p>
        </p:txBody>
      </p:sp>
    </p:spTree>
    <p:extLst>
      <p:ext uri="{BB962C8B-B14F-4D97-AF65-F5344CB8AC3E}">
        <p14:creationId xmlns:p14="http://schemas.microsoft.com/office/powerpoint/2010/main" xmlns="" val="34385044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726" y="-56509"/>
            <a:ext cx="1503966" cy="157690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38C5940F-52BA-4018-B13B-B36621709A35}" type="slidenum">
              <a:rPr lang="id-ID" smtClean="0">
                <a:solidFill>
                  <a:schemeClr val="tx1"/>
                </a:solidFill>
              </a:rPr>
              <a:pPr/>
              <a:t>31</a:t>
            </a:fld>
            <a:endParaRPr lang="id-ID" dirty="0">
              <a:solidFill>
                <a:schemeClr val="tx1"/>
              </a:solidFill>
            </a:endParaRP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Rectangle 22"/>
          <p:cNvSpPr/>
          <p:nvPr/>
        </p:nvSpPr>
        <p:spPr>
          <a:xfrm>
            <a:off x="560495" y="454369"/>
            <a:ext cx="6858000" cy="584775"/>
          </a:xfrm>
          <a:prstGeom prst="rect">
            <a:avLst/>
          </a:prstGeom>
        </p:spPr>
        <p:txBody>
          <a:bodyPr wrap="square">
            <a:spAutoFit/>
          </a:bodyPr>
          <a:lstStyle/>
          <a:p>
            <a:r>
              <a:rPr lang="id-ID" sz="3200" b="1" dirty="0">
                <a:solidFill>
                  <a:srgbClr val="C00000"/>
                </a:solidFill>
                <a:latin typeface="Agency FB" panose="020B0503020202020204" pitchFamily="34" charset="0"/>
              </a:rPr>
              <a:t>ISU STRATEGIS PENGENDALIAN INFLASI </a:t>
            </a:r>
            <a:endParaRPr lang="id-ID" sz="2800" b="1" dirty="0">
              <a:solidFill>
                <a:srgbClr val="C00000"/>
              </a:solidFill>
              <a:latin typeface="Agency FB" panose="020B0503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xmlns="" val="2370955765"/>
              </p:ext>
            </p:extLst>
          </p:nvPr>
        </p:nvGraphicFramePr>
        <p:xfrm>
          <a:off x="460375" y="1451469"/>
          <a:ext cx="6383338" cy="4813231"/>
        </p:xfrm>
        <a:graphic>
          <a:graphicData uri="http://schemas.openxmlformats.org/drawingml/2006/table">
            <a:tbl>
              <a:tblPr firstRow="1" firstCol="1" bandRow="1">
                <a:tableStyleId>{9D7B26C5-4107-4FEC-AEDC-1716B250A1EF}</a:tableStyleId>
              </a:tblPr>
              <a:tblGrid>
                <a:gridCol w="6383338">
                  <a:extLst>
                    <a:ext uri="{9D8B030D-6E8A-4147-A177-3AD203B41FA5}">
                      <a16:colId xmlns:a16="http://schemas.microsoft.com/office/drawing/2014/main" xmlns="" val="20000"/>
                    </a:ext>
                  </a:extLst>
                </a:gridCol>
              </a:tblGrid>
              <a:tr h="626147">
                <a:tc>
                  <a:txBody>
                    <a:bodyPr/>
                    <a:lstStyle/>
                    <a:p>
                      <a:pPr algn="l">
                        <a:lnSpc>
                          <a:spcPct val="115000"/>
                        </a:lnSpc>
                        <a:spcAft>
                          <a:spcPts val="0"/>
                        </a:spcAft>
                      </a:pPr>
                      <a:r>
                        <a:rPr lang="en-US" sz="2400" dirty="0">
                          <a:effectLst/>
                          <a:latin typeface="Agency FB" panose="020B0503020202020204" pitchFamily="34" charset="0"/>
                        </a:rPr>
                        <a:t>TATA NIAGA BAHAN KEBUTUHAN POKOK</a:t>
                      </a:r>
                      <a:endParaRPr lang="id-ID" sz="2400" dirty="0">
                        <a:effectLst/>
                        <a:latin typeface="Agency FB" panose="020B0503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cell3D prstMaterial="dkEdge">
                      <a:bevel prst="relaxedInset"/>
                      <a:lightRig rig="flood" dir="t"/>
                    </a:cell3D>
                  </a:tcPr>
                </a:tc>
                <a:extLst>
                  <a:ext uri="{0D108BD9-81ED-4DB2-BD59-A6C34878D82A}">
                    <a16:rowId xmlns:a16="http://schemas.microsoft.com/office/drawing/2014/main" xmlns="" val="10000"/>
                  </a:ext>
                </a:extLst>
              </a:tr>
              <a:tr h="626147">
                <a:tc>
                  <a:txBody>
                    <a:bodyPr/>
                    <a:lstStyle/>
                    <a:p>
                      <a:pPr algn="l">
                        <a:lnSpc>
                          <a:spcPct val="115000"/>
                        </a:lnSpc>
                        <a:spcAft>
                          <a:spcPts val="0"/>
                        </a:spcAft>
                      </a:pPr>
                      <a:r>
                        <a:rPr lang="en-US" sz="2400" dirty="0">
                          <a:effectLst/>
                          <a:latin typeface="Agency FB" panose="020B0503020202020204" pitchFamily="34" charset="0"/>
                        </a:rPr>
                        <a:t>ALOKASI ANGGARAN DALAM RANGKA PENGENDALIAN INFLASI</a:t>
                      </a:r>
                      <a:endParaRPr lang="id-ID" sz="2400" dirty="0">
                        <a:effectLst/>
                        <a:latin typeface="Agency FB" panose="020B0503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a:noFill/>
                    </a:lnB>
                    <a:lnTlToBr w="12700" cmpd="sng">
                      <a:noFill/>
                      <a:prstDash val="solid"/>
                    </a:lnTlToBr>
                    <a:lnBlToTr w="12700" cmpd="sng">
                      <a:noFill/>
                      <a:prstDash val="solid"/>
                    </a:lnBlToTr>
                    <a:cell3D prstMaterial="dkEdge">
                      <a:bevel prst="relaxedInset"/>
                      <a:lightRig rig="flood" dir="t"/>
                    </a:cell3D>
                  </a:tcPr>
                </a:tc>
                <a:extLst>
                  <a:ext uri="{0D108BD9-81ED-4DB2-BD59-A6C34878D82A}">
                    <a16:rowId xmlns:a16="http://schemas.microsoft.com/office/drawing/2014/main" xmlns="" val="10001"/>
                  </a:ext>
                </a:extLst>
              </a:tr>
              <a:tr h="626147">
                <a:tc>
                  <a:txBody>
                    <a:bodyPr/>
                    <a:lstStyle/>
                    <a:p>
                      <a:pPr algn="l">
                        <a:lnSpc>
                          <a:spcPct val="115000"/>
                        </a:lnSpc>
                        <a:spcAft>
                          <a:spcPts val="0"/>
                        </a:spcAft>
                      </a:pPr>
                      <a:r>
                        <a:rPr lang="en-US" sz="2400" dirty="0">
                          <a:effectLst/>
                          <a:latin typeface="Agency FB" panose="020B0503020202020204" pitchFamily="34" charset="0"/>
                        </a:rPr>
                        <a:t>PEMBANGUNAN INFRASTRUKTUR PANGAN</a:t>
                      </a:r>
                      <a:endParaRPr lang="id-ID" sz="2400" dirty="0">
                        <a:effectLst/>
                        <a:latin typeface="Agency FB" panose="020B0503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cell3D prstMaterial="dkEdge">
                      <a:bevel prst="relaxedInset"/>
                      <a:lightRig rig="flood" dir="t"/>
                    </a:cell3D>
                  </a:tcPr>
                </a:tc>
                <a:extLst>
                  <a:ext uri="{0D108BD9-81ED-4DB2-BD59-A6C34878D82A}">
                    <a16:rowId xmlns:a16="http://schemas.microsoft.com/office/drawing/2014/main" xmlns="" val="10002"/>
                  </a:ext>
                </a:extLst>
              </a:tr>
              <a:tr h="626147">
                <a:tc>
                  <a:txBody>
                    <a:bodyPr/>
                    <a:lstStyle/>
                    <a:p>
                      <a:pPr algn="l">
                        <a:lnSpc>
                          <a:spcPct val="115000"/>
                        </a:lnSpc>
                        <a:spcAft>
                          <a:spcPts val="0"/>
                        </a:spcAft>
                      </a:pPr>
                      <a:r>
                        <a:rPr lang="en-US" sz="2400" dirty="0">
                          <a:effectLst/>
                          <a:latin typeface="Agency FB" panose="020B0503020202020204" pitchFamily="34" charset="0"/>
                        </a:rPr>
                        <a:t>PERCEPATAN REALISASI ANGGARAN</a:t>
                      </a:r>
                      <a:endParaRPr lang="id-ID" sz="2400" dirty="0">
                        <a:effectLst/>
                        <a:latin typeface="Agency FB" panose="020B0503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cell3D prstMaterial="dkEdge">
                      <a:bevel prst="relaxedInset"/>
                      <a:lightRig rig="flood" dir="t"/>
                    </a:cell3D>
                  </a:tcPr>
                </a:tc>
                <a:extLst>
                  <a:ext uri="{0D108BD9-81ED-4DB2-BD59-A6C34878D82A}">
                    <a16:rowId xmlns:a16="http://schemas.microsoft.com/office/drawing/2014/main" xmlns="" val="10003"/>
                  </a:ext>
                </a:extLst>
              </a:tr>
              <a:tr h="626147">
                <a:tc>
                  <a:txBody>
                    <a:bodyPr/>
                    <a:lstStyle/>
                    <a:p>
                      <a:pPr algn="l">
                        <a:lnSpc>
                          <a:spcPct val="115000"/>
                        </a:lnSpc>
                        <a:spcAft>
                          <a:spcPts val="0"/>
                        </a:spcAft>
                      </a:pPr>
                      <a:r>
                        <a:rPr lang="en-US" sz="2400" dirty="0">
                          <a:effectLst/>
                          <a:latin typeface="Agency FB" panose="020B0503020202020204" pitchFamily="34" charset="0"/>
                        </a:rPr>
                        <a:t>TEROBOSAN KEBIJAKAN PENGENDALIAN HARGA</a:t>
                      </a:r>
                      <a:endParaRPr lang="id-ID" sz="2400" dirty="0">
                        <a:effectLst/>
                        <a:latin typeface="Agency FB" panose="020B0503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cell3D prstMaterial="dkEdge">
                      <a:bevel prst="relaxedInset"/>
                      <a:lightRig rig="flood" dir="t"/>
                    </a:cell3D>
                  </a:tcPr>
                </a:tc>
                <a:extLst>
                  <a:ext uri="{0D108BD9-81ED-4DB2-BD59-A6C34878D82A}">
                    <a16:rowId xmlns:a16="http://schemas.microsoft.com/office/drawing/2014/main" xmlns="" val="10004"/>
                  </a:ext>
                </a:extLst>
              </a:tr>
              <a:tr h="840313">
                <a:tc>
                  <a:txBody>
                    <a:bodyPr/>
                    <a:lstStyle/>
                    <a:p>
                      <a:pPr algn="l">
                        <a:lnSpc>
                          <a:spcPct val="115000"/>
                        </a:lnSpc>
                        <a:spcAft>
                          <a:spcPts val="0"/>
                        </a:spcAft>
                      </a:pPr>
                      <a:r>
                        <a:rPr lang="en-US" sz="2400" dirty="0">
                          <a:effectLst/>
                          <a:latin typeface="Agency FB" panose="020B0503020202020204" pitchFamily="34" charset="0"/>
                        </a:rPr>
                        <a:t>KESELARASAN ANTARA PERTUMBUHAN EKONOMI DENGAN INFLASI</a:t>
                      </a:r>
                      <a:endParaRPr lang="id-ID" sz="2400" dirty="0">
                        <a:effectLst/>
                        <a:latin typeface="Agency FB" panose="020B0503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cell3D prstMaterial="dkEdge">
                      <a:bevel prst="relaxedInset"/>
                      <a:lightRig rig="flood" dir="t"/>
                    </a:cell3D>
                  </a:tcPr>
                </a:tc>
                <a:extLst>
                  <a:ext uri="{0D108BD9-81ED-4DB2-BD59-A6C34878D82A}">
                    <a16:rowId xmlns:a16="http://schemas.microsoft.com/office/drawing/2014/main" xmlns="" val="10005"/>
                  </a:ext>
                </a:extLst>
              </a:tr>
              <a:tr h="840313">
                <a:tc>
                  <a:txBody>
                    <a:bodyPr/>
                    <a:lstStyle/>
                    <a:p>
                      <a:pPr algn="l">
                        <a:lnSpc>
                          <a:spcPct val="115000"/>
                        </a:lnSpc>
                        <a:spcAft>
                          <a:spcPts val="0"/>
                        </a:spcAft>
                      </a:pPr>
                      <a:r>
                        <a:rPr lang="en-US" sz="2400" dirty="0">
                          <a:effectLst/>
                          <a:latin typeface="Agency FB" panose="020B0503020202020204" pitchFamily="34" charset="0"/>
                        </a:rPr>
                        <a:t>PERATURAN PERUNDANGAN YANG MENGHAMBAT (PUSAT DAN DAERAH)</a:t>
                      </a:r>
                      <a:endParaRPr lang="id-ID" sz="2400" dirty="0">
                        <a:effectLst/>
                        <a:latin typeface="Agency FB" panose="020B0503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relaxedInset"/>
                      <a:lightRig rig="flood" dir="t"/>
                    </a:cell3D>
                  </a:tcPr>
                </a:tc>
                <a:extLst>
                  <a:ext uri="{0D108BD9-81ED-4DB2-BD59-A6C34878D82A}">
                    <a16:rowId xmlns:a16="http://schemas.microsoft.com/office/drawing/2014/main" xmlns="" val="10006"/>
                  </a:ext>
                </a:extLst>
              </a:tr>
            </a:tbl>
          </a:graphicData>
        </a:graphic>
      </p:graphicFrame>
      <p:sp>
        <p:nvSpPr>
          <p:cNvPr id="12" name="Rectangle 11"/>
          <p:cNvSpPr/>
          <p:nvPr/>
        </p:nvSpPr>
        <p:spPr>
          <a:xfrm>
            <a:off x="7683978" y="1527515"/>
            <a:ext cx="3850797" cy="1200329"/>
          </a:xfrm>
          <a:prstGeom prst="rect">
            <a:avLst/>
          </a:prstGeom>
        </p:spPr>
        <p:txBody>
          <a:bodyPr wrap="square">
            <a:spAutoFit/>
          </a:bodyPr>
          <a:lstStyle/>
          <a:p>
            <a:r>
              <a:rPr lang="id-ID" sz="2400" b="1" dirty="0">
                <a:solidFill>
                  <a:srgbClr val="0070C0"/>
                </a:solidFill>
                <a:latin typeface="Agency FB" panose="020B0503020202020204" pitchFamily="34" charset="0"/>
              </a:rPr>
              <a:t>EFEKTIFITAS KEBIJAKAN,  PROGRAM DAN KEGIATAN PENGENDALIAN INFLASI TERHAMBAT</a:t>
            </a:r>
            <a:endParaRPr lang="id-ID" sz="2400" dirty="0">
              <a:solidFill>
                <a:srgbClr val="0070C0"/>
              </a:solidFill>
            </a:endParaRPr>
          </a:p>
        </p:txBody>
      </p:sp>
      <p:pic>
        <p:nvPicPr>
          <p:cNvPr id="32" name="Picture 4" descr="Hasil gambar untuk transparent ARROW images "/>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rot="10800000">
            <a:off x="5990325" y="2829790"/>
            <a:ext cx="1893677" cy="2204453"/>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4" descr="Hasil gambar untuk transparent ARROW images "/>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rot="10800000">
            <a:off x="5990325" y="4291762"/>
            <a:ext cx="1893677" cy="2204453"/>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4" descr="Hasil gambar untuk transparent ARROW images "/>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rot="10800000">
            <a:off x="5990325" y="1411728"/>
            <a:ext cx="1893677" cy="2204453"/>
          </a:xfrm>
          <a:prstGeom prst="rect">
            <a:avLst/>
          </a:prstGeom>
          <a:noFill/>
          <a:extLst>
            <a:ext uri="{909E8E84-426E-40DD-AFC4-6F175D3DCCD1}">
              <a14:hiddenFill xmlns:a14="http://schemas.microsoft.com/office/drawing/2010/main" xmlns="">
                <a:solidFill>
                  <a:srgbClr val="FFFFFF"/>
                </a:solidFill>
              </a14:hiddenFill>
            </a:ext>
          </a:extLst>
        </p:spPr>
      </p:pic>
      <p:sp>
        <p:nvSpPr>
          <p:cNvPr id="35" name="Rectangle 34"/>
          <p:cNvSpPr/>
          <p:nvPr/>
        </p:nvSpPr>
        <p:spPr>
          <a:xfrm>
            <a:off x="7683978" y="2843631"/>
            <a:ext cx="4196394" cy="461665"/>
          </a:xfrm>
          <a:prstGeom prst="rect">
            <a:avLst/>
          </a:prstGeom>
        </p:spPr>
        <p:txBody>
          <a:bodyPr wrap="square">
            <a:spAutoFit/>
          </a:bodyPr>
          <a:lstStyle/>
          <a:p>
            <a:r>
              <a:rPr lang="id-ID" sz="2400" b="1" dirty="0">
                <a:solidFill>
                  <a:srgbClr val="0070C0"/>
                </a:solidFill>
                <a:latin typeface="Agency FB" panose="020B0503020202020204" pitchFamily="34" charset="0"/>
              </a:rPr>
              <a:t>HARGA TETAP TINGGI &amp; BERFLUKTUASI</a:t>
            </a:r>
            <a:endParaRPr lang="id-ID" sz="2400" dirty="0">
              <a:solidFill>
                <a:srgbClr val="0070C0"/>
              </a:solidFill>
            </a:endParaRPr>
          </a:p>
        </p:txBody>
      </p:sp>
      <p:sp>
        <p:nvSpPr>
          <p:cNvPr id="36" name="Rectangle 35"/>
          <p:cNvSpPr/>
          <p:nvPr/>
        </p:nvSpPr>
        <p:spPr>
          <a:xfrm>
            <a:off x="7683978" y="3432508"/>
            <a:ext cx="4196394" cy="461665"/>
          </a:xfrm>
          <a:prstGeom prst="rect">
            <a:avLst/>
          </a:prstGeom>
        </p:spPr>
        <p:txBody>
          <a:bodyPr wrap="square">
            <a:spAutoFit/>
          </a:bodyPr>
          <a:lstStyle/>
          <a:p>
            <a:r>
              <a:rPr lang="id-ID" sz="2400" b="1" dirty="0">
                <a:solidFill>
                  <a:srgbClr val="0070C0"/>
                </a:solidFill>
                <a:latin typeface="Agency FB" panose="020B0503020202020204" pitchFamily="34" charset="0"/>
              </a:rPr>
              <a:t>PEMANFAATAN OLEH OKNUM</a:t>
            </a:r>
            <a:endParaRPr lang="id-ID" sz="2400" dirty="0">
              <a:solidFill>
                <a:srgbClr val="0070C0"/>
              </a:solidFill>
            </a:endParaRPr>
          </a:p>
        </p:txBody>
      </p:sp>
      <p:sp>
        <p:nvSpPr>
          <p:cNvPr id="37" name="Rectangle 36"/>
          <p:cNvSpPr/>
          <p:nvPr/>
        </p:nvSpPr>
        <p:spPr>
          <a:xfrm>
            <a:off x="7683978" y="3968524"/>
            <a:ext cx="4196394" cy="461665"/>
          </a:xfrm>
          <a:prstGeom prst="rect">
            <a:avLst/>
          </a:prstGeom>
        </p:spPr>
        <p:txBody>
          <a:bodyPr wrap="square">
            <a:spAutoFit/>
          </a:bodyPr>
          <a:lstStyle/>
          <a:p>
            <a:r>
              <a:rPr lang="id-ID" sz="2400" b="1" dirty="0">
                <a:solidFill>
                  <a:srgbClr val="0070C0"/>
                </a:solidFill>
                <a:latin typeface="Agency FB" panose="020B0503020202020204" pitchFamily="34" charset="0"/>
              </a:rPr>
              <a:t>KURANGNYA KEPEDULIAN</a:t>
            </a:r>
            <a:endParaRPr lang="id-ID" sz="2400" dirty="0">
              <a:solidFill>
                <a:srgbClr val="0070C0"/>
              </a:solidFill>
            </a:endParaRPr>
          </a:p>
        </p:txBody>
      </p:sp>
      <p:sp>
        <p:nvSpPr>
          <p:cNvPr id="38" name="Rectangle 37"/>
          <p:cNvSpPr/>
          <p:nvPr/>
        </p:nvSpPr>
        <p:spPr>
          <a:xfrm>
            <a:off x="7683978" y="4554339"/>
            <a:ext cx="4196394" cy="830997"/>
          </a:xfrm>
          <a:prstGeom prst="rect">
            <a:avLst/>
          </a:prstGeom>
        </p:spPr>
        <p:txBody>
          <a:bodyPr wrap="square">
            <a:spAutoFit/>
          </a:bodyPr>
          <a:lstStyle/>
          <a:p>
            <a:r>
              <a:rPr lang="id-ID" sz="2400" b="1" dirty="0">
                <a:solidFill>
                  <a:srgbClr val="0070C0"/>
                </a:solidFill>
                <a:latin typeface="Agency FB" panose="020B0503020202020204" pitchFamily="34" charset="0"/>
              </a:rPr>
              <a:t>MENGGERUS KEPERCAAYAN MASYARAKAT</a:t>
            </a:r>
            <a:endParaRPr lang="id-ID" sz="2400" dirty="0">
              <a:solidFill>
                <a:srgbClr val="0070C0"/>
              </a:solidFill>
            </a:endParaRPr>
          </a:p>
        </p:txBody>
      </p:sp>
      <p:sp>
        <p:nvSpPr>
          <p:cNvPr id="39" name="Rectangle 38"/>
          <p:cNvSpPr/>
          <p:nvPr/>
        </p:nvSpPr>
        <p:spPr>
          <a:xfrm>
            <a:off x="7683978" y="5431832"/>
            <a:ext cx="4196394" cy="830997"/>
          </a:xfrm>
          <a:prstGeom prst="rect">
            <a:avLst/>
          </a:prstGeom>
        </p:spPr>
        <p:txBody>
          <a:bodyPr wrap="square">
            <a:spAutoFit/>
          </a:bodyPr>
          <a:lstStyle/>
          <a:p>
            <a:r>
              <a:rPr lang="id-ID" sz="2400" b="1" dirty="0">
                <a:solidFill>
                  <a:srgbClr val="0070C0"/>
                </a:solidFill>
                <a:latin typeface="Agency FB" panose="020B0503020202020204" pitchFamily="34" charset="0"/>
              </a:rPr>
              <a:t>INVESTASI SULIT MASUK DAN BERKEMBANG</a:t>
            </a:r>
            <a:endParaRPr lang="id-ID" sz="2400" dirty="0">
              <a:solidFill>
                <a:srgbClr val="0070C0"/>
              </a:solidFill>
            </a:endParaRPr>
          </a:p>
        </p:txBody>
      </p:sp>
      <p:sp>
        <p:nvSpPr>
          <p:cNvPr id="3" name="TextBox 2"/>
          <p:cNvSpPr txBox="1"/>
          <p:nvPr/>
        </p:nvSpPr>
        <p:spPr>
          <a:xfrm>
            <a:off x="8490858" y="715978"/>
            <a:ext cx="1713931" cy="646331"/>
          </a:xfrm>
          <a:prstGeom prst="rect">
            <a:avLst/>
          </a:prstGeom>
          <a:solidFill>
            <a:srgbClr val="FF0000"/>
          </a:solidFill>
        </p:spPr>
        <p:txBody>
          <a:bodyPr wrap="none" rtlCol="0">
            <a:spAutoFit/>
          </a:bodyPr>
          <a:lstStyle/>
          <a:p>
            <a:r>
              <a:rPr lang="en-US" sz="3600" b="1">
                <a:solidFill>
                  <a:schemeClr val="bg1"/>
                </a:solidFill>
                <a:latin typeface="Agency FB" panose="020B0503020202020204" pitchFamily="34" charset="0"/>
              </a:rPr>
              <a:t>Perhatian</a:t>
            </a:r>
            <a:endParaRPr lang="en-US" sz="2400" b="1">
              <a:solidFill>
                <a:schemeClr val="bg1"/>
              </a:solidFill>
              <a:latin typeface="Agency FB" panose="020B0503020202020204" pitchFamily="34" charset="0"/>
            </a:endParaRPr>
          </a:p>
        </p:txBody>
      </p:sp>
    </p:spTree>
    <p:extLst>
      <p:ext uri="{BB962C8B-B14F-4D97-AF65-F5344CB8AC3E}">
        <p14:creationId xmlns:p14="http://schemas.microsoft.com/office/powerpoint/2010/main" xmlns="" val="108496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remove" nodeType="withEffect">
                                  <p:stCondLst>
                                    <p:cond delay="0"/>
                                  </p:stCondLst>
                                  <p:endCondLst>
                                    <p:cond evt="onNext" delay="0">
                                      <p:tgtEl>
                                        <p:sldTgt/>
                                      </p:tgtEl>
                                    </p:cond>
                                  </p:end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000"/>
                                        <p:tgtEl>
                                          <p:spTgt spid="32"/>
                                        </p:tgtEl>
                                      </p:cBhvr>
                                    </p:animEffect>
                                  </p:childTnLst>
                                </p:cTn>
                              </p:par>
                              <p:par>
                                <p:cTn id="8" presetID="22" presetClass="entr" presetSubtype="8" repeatCount="indefinite" fill="remove" nodeType="withEffect">
                                  <p:stCondLst>
                                    <p:cond delay="0"/>
                                  </p:stCondLst>
                                  <p:endCondLst>
                                    <p:cond evt="onNext" delay="0">
                                      <p:tgtEl>
                                        <p:sldTgt/>
                                      </p:tgtEl>
                                    </p:cond>
                                  </p:end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1000"/>
                                        <p:tgtEl>
                                          <p:spTgt spid="33"/>
                                        </p:tgtEl>
                                      </p:cBhvr>
                                    </p:animEffect>
                                  </p:childTnLst>
                                </p:cTn>
                              </p:par>
                              <p:par>
                                <p:cTn id="11" presetID="22" presetClass="entr" presetSubtype="8" repeatCount="indefinite" fill="remove" nodeType="withEffect">
                                  <p:stCondLst>
                                    <p:cond delay="0"/>
                                  </p:stCondLst>
                                  <p:endCondLst>
                                    <p:cond evt="onNext" delay="0">
                                      <p:tgtEl>
                                        <p:sldTgt/>
                                      </p:tgtEl>
                                    </p:cond>
                                  </p:endCondLst>
                                  <p:childTnLst>
                                    <p:set>
                                      <p:cBhvr>
                                        <p:cTn id="12" dur="1" fill="hold">
                                          <p:stCondLst>
                                            <p:cond delay="0"/>
                                          </p:stCondLst>
                                        </p:cTn>
                                        <p:tgtEl>
                                          <p:spTgt spid="34"/>
                                        </p:tgtEl>
                                        <p:attrNameLst>
                                          <p:attrName>style.visibility</p:attrName>
                                        </p:attrNameLst>
                                      </p:cBhvr>
                                      <p:to>
                                        <p:strVal val="visible"/>
                                      </p:to>
                                    </p:set>
                                    <p:animEffect transition="in" filter="wipe(left)">
                                      <p:cBhvr>
                                        <p:cTn id="13"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asil gambar untuk tanda tanya 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971754" y="2564529"/>
            <a:ext cx="3829846" cy="3756724"/>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4" descr="Hasil gambar untuk transparent GLASS 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5726" y="-56509"/>
            <a:ext cx="1503966" cy="157690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38C5940F-52BA-4018-B13B-B36621709A35}" type="slidenum">
              <a:rPr lang="id-ID" smtClean="0">
                <a:solidFill>
                  <a:schemeClr val="tx1"/>
                </a:solidFill>
              </a:rPr>
              <a:pPr/>
              <a:t>32</a:t>
            </a:fld>
            <a:endParaRPr lang="id-ID" dirty="0">
              <a:solidFill>
                <a:schemeClr val="tx1"/>
              </a:solidFill>
            </a:endParaRP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Rectangle 22"/>
          <p:cNvSpPr/>
          <p:nvPr/>
        </p:nvSpPr>
        <p:spPr>
          <a:xfrm>
            <a:off x="531815" y="352623"/>
            <a:ext cx="6858000" cy="400110"/>
          </a:xfrm>
          <a:prstGeom prst="rect">
            <a:avLst/>
          </a:prstGeom>
        </p:spPr>
        <p:txBody>
          <a:bodyPr wrap="square">
            <a:spAutoFit/>
          </a:bodyPr>
          <a:lstStyle/>
          <a:p>
            <a:r>
              <a:rPr lang="id-ID" sz="2000" b="1" dirty="0">
                <a:solidFill>
                  <a:srgbClr val="C00000"/>
                </a:solidFill>
                <a:latin typeface="Agency FB" panose="020B0503020202020204" pitchFamily="34" charset="0"/>
              </a:rPr>
              <a:t>ISU STRATEGIS PENGENDALIAN INFLASI </a:t>
            </a:r>
            <a:endParaRPr lang="id-ID" b="1" dirty="0">
              <a:solidFill>
                <a:srgbClr val="C00000"/>
              </a:solidFill>
              <a:latin typeface="Agency FB" panose="020B0503020202020204" pitchFamily="34" charset="0"/>
            </a:endParaRPr>
          </a:p>
        </p:txBody>
      </p:sp>
      <p:sp>
        <p:nvSpPr>
          <p:cNvPr id="6" name="Rectangle 5"/>
          <p:cNvSpPr/>
          <p:nvPr/>
        </p:nvSpPr>
        <p:spPr>
          <a:xfrm>
            <a:off x="488951" y="605538"/>
            <a:ext cx="4915128" cy="537968"/>
          </a:xfrm>
          <a:prstGeom prst="rect">
            <a:avLst/>
          </a:prstGeom>
        </p:spPr>
        <p:txBody>
          <a:bodyPr wrap="none">
            <a:spAutoFit/>
          </a:bodyPr>
          <a:lstStyle/>
          <a:p>
            <a:pPr lvl="0" algn="ctr">
              <a:lnSpc>
                <a:spcPct val="115000"/>
              </a:lnSpc>
            </a:pPr>
            <a:r>
              <a:rPr lang="en-US" sz="2800" b="1" dirty="0">
                <a:solidFill>
                  <a:prstClr val="black"/>
                </a:solidFill>
                <a:latin typeface="Agency FB" panose="020B0503020202020204" pitchFamily="34" charset="0"/>
              </a:rPr>
              <a:t>TATA NIAGA BAHAN KEBUTUHAN POKOK</a:t>
            </a:r>
            <a:endParaRPr lang="id-ID" sz="2800" b="1" dirty="0">
              <a:solidFill>
                <a:prstClr val="black"/>
              </a:solidFill>
              <a:latin typeface="Agency FB" panose="020B050302020202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460375" y="1520399"/>
            <a:ext cx="1591974"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KONDISI IDEAL</a:t>
            </a:r>
            <a:endParaRPr lang="id-ID" dirty="0"/>
          </a:p>
        </p:txBody>
      </p:sp>
      <p:sp>
        <p:nvSpPr>
          <p:cNvPr id="9" name="Rectangle 8"/>
          <p:cNvSpPr/>
          <p:nvPr/>
        </p:nvSpPr>
        <p:spPr>
          <a:xfrm>
            <a:off x="460374" y="1841577"/>
            <a:ext cx="10721975" cy="2862322"/>
          </a:xfrm>
          <a:prstGeom prst="rect">
            <a:avLst/>
          </a:prstGeom>
        </p:spPr>
        <p:txBody>
          <a:bodyPr wrap="square">
            <a:spAutoFit/>
          </a:bodyPr>
          <a:lstStyle/>
          <a:p>
            <a:pPr marL="342900" lvl="0" indent="-342900" algn="just">
              <a:buFont typeface="Symbol" panose="05050102010706020507" pitchFamily="18" charset="2"/>
              <a:buChar char=""/>
            </a:pPr>
            <a:r>
              <a:rPr lang="en-US">
                <a:latin typeface="Calibri" panose="020F0502020204030204" pitchFamily="34" charset="0"/>
                <a:ea typeface="Calibri" panose="020F0502020204030204" pitchFamily="34" charset="0"/>
                <a:cs typeface="Times New Roman" panose="02020603050405020304" pitchFamily="18" charset="0"/>
              </a:rPr>
              <a:t>Pemanfaatan pasar yang optimal</a:t>
            </a:r>
            <a:endParaRPr lang="id-ID">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n-US">
                <a:latin typeface="Calibri" panose="020F0502020204030204" pitchFamily="34" charset="0"/>
                <a:ea typeface="Calibri" panose="020F0502020204030204" pitchFamily="34" charset="0"/>
                <a:cs typeface="Times New Roman" panose="02020603050405020304" pitchFamily="18" charset="0"/>
              </a:rPr>
              <a:t>Sistem logistik yang memadai</a:t>
            </a:r>
            <a:endParaRPr lang="id-ID">
              <a:latin typeface="Calibri" panose="020F0502020204030204" pitchFamily="34" charset="0"/>
              <a:ea typeface="Calibri" panose="020F0502020204030204" pitchFamily="34" charset="0"/>
              <a:cs typeface="Times New Roman" panose="02020603050405020304" pitchFamily="18" charset="0"/>
            </a:endParaRPr>
          </a:p>
          <a:p>
            <a:pPr marL="361950" lvl="0" indent="-361950">
              <a:buFont typeface="Arial" pitchFamily="34" charset="0"/>
              <a:buChar char="•"/>
            </a:pPr>
            <a:r>
              <a:rPr lang="en-US">
                <a:latin typeface="Calibri" panose="020F0502020204030204" pitchFamily="34" charset="0"/>
                <a:ea typeface="Calibri" panose="020F0502020204030204" pitchFamily="34" charset="0"/>
                <a:cs typeface="Times New Roman" panose="02020603050405020304" pitchFamily="18" charset="0"/>
              </a:rPr>
              <a:t>Pemanfaatan Teknologi Informasi dalam mendukung pembentukan harga</a:t>
            </a:r>
            <a:endParaRPr lang="id-ID">
              <a:latin typeface="Calibri" panose="020F0502020204030204" pitchFamily="34" charset="0"/>
              <a:ea typeface="Calibri" panose="020F0502020204030204" pitchFamily="34" charset="0"/>
              <a:cs typeface="Times New Roman" panose="02020603050405020304" pitchFamily="18" charset="0"/>
            </a:endParaRPr>
          </a:p>
          <a:p>
            <a:pPr marL="361950" lvl="0" indent="-361950">
              <a:buFont typeface="Arial" pitchFamily="34" charset="0"/>
              <a:buChar char="•"/>
            </a:pPr>
            <a:r>
              <a:rPr lang="en-US">
                <a:latin typeface="Calibri" panose="020F0502020204030204" pitchFamily="34" charset="0"/>
                <a:ea typeface="Calibri" panose="020F0502020204030204" pitchFamily="34" charset="0"/>
                <a:cs typeface="Times New Roman" panose="02020603050405020304" pitchFamily="18" charset="0"/>
              </a:rPr>
              <a:t>Akses pedagang terhadap produsen</a:t>
            </a:r>
            <a:endParaRPr lang="id-ID">
              <a:latin typeface="Calibri" panose="020F0502020204030204" pitchFamily="34" charset="0"/>
              <a:ea typeface="Calibri" panose="020F0502020204030204" pitchFamily="34" charset="0"/>
              <a:cs typeface="Times New Roman" panose="02020603050405020304" pitchFamily="18" charset="0"/>
            </a:endParaRPr>
          </a:p>
          <a:p>
            <a:pPr marL="361950" lvl="0" indent="-361950">
              <a:buFont typeface="Arial" pitchFamily="34" charset="0"/>
              <a:buChar char="•"/>
            </a:pPr>
            <a:r>
              <a:rPr lang="en-US">
                <a:latin typeface="Calibri" panose="020F0502020204030204" pitchFamily="34" charset="0"/>
                <a:ea typeface="Calibri" panose="020F0502020204030204" pitchFamily="34" charset="0"/>
                <a:cs typeface="Times New Roman" panose="02020603050405020304" pitchFamily="18" charset="0"/>
              </a:rPr>
              <a:t>Manajemen rantai pasok (supply chain management)</a:t>
            </a:r>
            <a:endParaRPr lang="id-ID">
              <a:latin typeface="Calibri" panose="020F0502020204030204" pitchFamily="34" charset="0"/>
              <a:ea typeface="Calibri" panose="020F0502020204030204" pitchFamily="34" charset="0"/>
              <a:cs typeface="Times New Roman" panose="02020603050405020304" pitchFamily="18" charset="0"/>
            </a:endParaRPr>
          </a:p>
          <a:p>
            <a:pPr marL="361950" lvl="0" indent="-361950">
              <a:buFont typeface="Arial" pitchFamily="34" charset="0"/>
              <a:buChar char="•"/>
            </a:pPr>
            <a:r>
              <a:rPr lang="en-US">
                <a:latin typeface="Calibri" panose="020F0502020204030204" pitchFamily="34" charset="0"/>
                <a:ea typeface="Calibri" panose="020F0502020204030204" pitchFamily="34" charset="0"/>
                <a:cs typeface="Times New Roman" panose="02020603050405020304" pitchFamily="18" charset="0"/>
              </a:rPr>
              <a:t>Tidak ada praktek </a:t>
            </a:r>
            <a:r>
              <a:rPr lang="en-US" i="1">
                <a:latin typeface="Calibri" panose="020F0502020204030204" pitchFamily="34" charset="0"/>
                <a:ea typeface="Calibri" panose="020F0502020204030204" pitchFamily="34" charset="0"/>
                <a:cs typeface="Times New Roman" panose="02020603050405020304" pitchFamily="18" charset="0"/>
              </a:rPr>
              <a:t>rent seeking</a:t>
            </a:r>
            <a:r>
              <a:rPr lang="en-US">
                <a:latin typeface="Calibri" panose="020F0502020204030204" pitchFamily="34" charset="0"/>
                <a:ea typeface="Calibri" panose="020F0502020204030204" pitchFamily="34" charset="0"/>
                <a:cs typeface="Times New Roman" panose="02020603050405020304" pitchFamily="18" charset="0"/>
              </a:rPr>
              <a:t>/kartel</a:t>
            </a:r>
            <a:endParaRPr lang="id-ID">
              <a:latin typeface="Calibri" panose="020F0502020204030204" pitchFamily="34" charset="0"/>
              <a:ea typeface="Calibri" panose="020F0502020204030204" pitchFamily="34" charset="0"/>
              <a:cs typeface="Times New Roman" panose="02020603050405020304" pitchFamily="18" charset="0"/>
            </a:endParaRPr>
          </a:p>
          <a:p>
            <a:pPr marL="361950" lvl="0" indent="-361950">
              <a:buFont typeface="Arial" pitchFamily="34" charset="0"/>
              <a:buChar char="•"/>
            </a:pPr>
            <a:r>
              <a:rPr lang="en-US">
                <a:latin typeface="Calibri" panose="020F0502020204030204" pitchFamily="34" charset="0"/>
                <a:ea typeface="Calibri" panose="020F0502020204030204" pitchFamily="34" charset="0"/>
                <a:cs typeface="Times New Roman" panose="02020603050405020304" pitchFamily="18" charset="0"/>
              </a:rPr>
              <a:t>Peran pemerintah daerah untuk mengawasi distribusi bahan kebutuhan pokok</a:t>
            </a:r>
            <a:endParaRPr lang="id-ID">
              <a:latin typeface="Calibri" panose="020F0502020204030204" pitchFamily="34" charset="0"/>
              <a:ea typeface="Calibri" panose="020F0502020204030204" pitchFamily="34" charset="0"/>
              <a:cs typeface="Times New Roman" panose="02020603050405020304" pitchFamily="18" charset="0"/>
            </a:endParaRPr>
          </a:p>
          <a:p>
            <a:pPr marL="361950" lvl="0" indent="-361950">
              <a:buFont typeface="Arial" pitchFamily="34" charset="0"/>
              <a:buChar char="•"/>
            </a:pPr>
            <a:r>
              <a:rPr lang="en-US">
                <a:latin typeface="Calibri" panose="020F0502020204030204" pitchFamily="34" charset="0"/>
                <a:ea typeface="Calibri" panose="020F0502020204030204" pitchFamily="34" charset="0"/>
                <a:cs typeface="Times New Roman" panose="02020603050405020304" pitchFamily="18" charset="0"/>
              </a:rPr>
              <a:t>Kebijakan import terhadap bahan kebutuhan pokok yang lebih transparan dan berkeadilan</a:t>
            </a:r>
            <a:endParaRPr lang="id-ID">
              <a:latin typeface="Calibri" panose="020F0502020204030204" pitchFamily="34" charset="0"/>
              <a:ea typeface="Calibri" panose="020F0502020204030204" pitchFamily="34" charset="0"/>
              <a:cs typeface="Times New Roman" panose="02020603050405020304" pitchFamily="18" charset="0"/>
            </a:endParaRPr>
          </a:p>
          <a:p>
            <a:pPr marL="361950" indent="-361950">
              <a:buFont typeface="Arial" pitchFamily="34" charset="0"/>
              <a:buChar char="•"/>
            </a:pPr>
            <a:r>
              <a:rPr lang="en-US">
                <a:latin typeface="Calibri" panose="020F0502020204030204" pitchFamily="34" charset="0"/>
                <a:ea typeface="Calibri" panose="020F0502020204030204" pitchFamily="34" charset="0"/>
                <a:cs typeface="Times New Roman" panose="02020603050405020304" pitchFamily="18" charset="0"/>
              </a:rPr>
              <a:t>Sistem pemasaran yang efisien</a:t>
            </a:r>
            <a:endParaRPr lang="id-ID">
              <a:latin typeface="Calibri" panose="020F0502020204030204" pitchFamily="34" charset="0"/>
              <a:ea typeface="Calibri" panose="020F0502020204030204" pitchFamily="34" charset="0"/>
              <a:cs typeface="Times New Roman" panose="02020603050405020304" pitchFamily="18" charset="0"/>
            </a:endParaRPr>
          </a:p>
          <a:p>
            <a:pPr marL="361950" lvl="0" indent="-361950" algn="just">
              <a:buFont typeface="Symbol" panose="05050102010706020507" pitchFamily="18" charset="2"/>
              <a:buChar char=""/>
            </a:pPr>
            <a:endParaRPr lang="id-ID" dirty="0"/>
          </a:p>
        </p:txBody>
      </p:sp>
      <p:sp>
        <p:nvSpPr>
          <p:cNvPr id="10" name="Rectangle 9"/>
          <p:cNvSpPr/>
          <p:nvPr/>
        </p:nvSpPr>
        <p:spPr>
          <a:xfrm>
            <a:off x="460374" y="4785330"/>
            <a:ext cx="7978775" cy="1477328"/>
          </a:xfrm>
          <a:prstGeom prst="rect">
            <a:avLst/>
          </a:prstGeom>
        </p:spPr>
        <p:txBody>
          <a:bodyPr wrap="square">
            <a:spAutoFit/>
          </a:bodyPr>
          <a:lstStyle/>
          <a:p>
            <a:pPr marL="342900" indent="-342900">
              <a:buFont typeface="Symbol" panose="05050102010706020507" pitchFamily="18" charset="2"/>
              <a:buChar char=""/>
            </a:pPr>
            <a:r>
              <a:rPr lang="en-US">
                <a:latin typeface="Calibri" panose="020F0502020204030204" pitchFamily="34" charset="0"/>
                <a:ea typeface="Calibri" panose="020F0502020204030204" pitchFamily="34" charset="0"/>
                <a:cs typeface="Times New Roman" panose="02020603050405020304" pitchFamily="18" charset="0"/>
              </a:rPr>
              <a:t>Penyelenggaraan pasar yang tidak sesuai dengan fungsi utamanya (misal terdapat pedagang eceran di pasar induk)</a:t>
            </a:r>
            <a:endParaRPr lang="id-ID">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Symbol" panose="05050102010706020507" pitchFamily="18" charset="2"/>
              <a:buChar char=""/>
            </a:pPr>
            <a:r>
              <a:rPr lang="en-US">
                <a:latin typeface="Calibri" panose="020F0502020204030204" pitchFamily="34" charset="0"/>
                <a:ea typeface="Calibri" panose="020F0502020204030204" pitchFamily="34" charset="0"/>
                <a:cs typeface="Times New Roman" panose="02020603050405020304" pitchFamily="18" charset="0"/>
              </a:rPr>
              <a:t>Terlalu panjangnya rantai distribusi </a:t>
            </a:r>
            <a:endParaRPr lang="id-ID">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Symbol" panose="05050102010706020507" pitchFamily="18" charset="2"/>
              <a:buChar char=""/>
            </a:pPr>
            <a:r>
              <a:rPr lang="en-US">
                <a:latin typeface="Calibri" panose="020F0502020204030204" pitchFamily="34" charset="0"/>
                <a:ea typeface="Calibri" panose="020F0502020204030204" pitchFamily="34" charset="0"/>
                <a:cs typeface="Times New Roman" panose="02020603050405020304" pitchFamily="18" charset="0"/>
              </a:rPr>
              <a:t>Masih ada permainan harga oleh produsen/distribusi besar yang menguasai satu komoditas</a:t>
            </a:r>
            <a:endParaRPr lang="id-ID"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479424" y="4442891"/>
            <a:ext cx="4082977" cy="369332"/>
          </a:xfrm>
          <a:prstGeom prst="rect">
            <a:avLst/>
          </a:prstGeom>
        </p:spPr>
        <p:txBody>
          <a:bodyPr wrap="none">
            <a:spAutoFit/>
          </a:bodyPr>
          <a:lstStyle/>
          <a:p>
            <a:r>
              <a:rPr lang="id-ID" b="1" dirty="0">
                <a:latin typeface="Calibri" panose="020F0502020204030204" pitchFamily="34" charset="0"/>
                <a:ea typeface="Calibri" panose="020F0502020204030204" pitchFamily="34" charset="0"/>
                <a:cs typeface="Times New Roman" panose="02020603050405020304" pitchFamily="18" charset="0"/>
              </a:rPr>
              <a:t>PERMASALAHAN ATAU KONDISI SAAT INI</a:t>
            </a:r>
            <a:endParaRPr lang="id-ID" dirty="0"/>
          </a:p>
        </p:txBody>
      </p:sp>
      <p:sp>
        <p:nvSpPr>
          <p:cNvPr id="4" name="TextBox 3"/>
          <p:cNvSpPr txBox="1"/>
          <p:nvPr/>
        </p:nvSpPr>
        <p:spPr>
          <a:xfrm>
            <a:off x="4562401" y="6149485"/>
            <a:ext cx="5137379" cy="646331"/>
          </a:xfrm>
          <a:prstGeom prst="rect">
            <a:avLst/>
          </a:prstGeom>
          <a:noFill/>
        </p:spPr>
        <p:txBody>
          <a:bodyPr wrap="square" rtlCol="0">
            <a:spAutoFit/>
          </a:bodyPr>
          <a:lstStyle/>
          <a:p>
            <a:r>
              <a:rPr lang="id-ID" sz="3600" b="1" dirty="0">
                <a:solidFill>
                  <a:srgbClr val="C00000"/>
                </a:solidFill>
                <a:effectLst>
                  <a:outerShdw blurRad="38100" dist="38100" dir="2700000" algn="tl">
                    <a:srgbClr val="000000">
                      <a:alpha val="43137"/>
                    </a:srgbClr>
                  </a:outerShdw>
                </a:effectLst>
                <a:latin typeface="Baskerville Old Face" pitchFamily="18" charset="0"/>
              </a:rPr>
              <a:t>What Should We Do</a:t>
            </a:r>
          </a:p>
        </p:txBody>
      </p:sp>
    </p:spTree>
    <p:extLst>
      <p:ext uri="{BB962C8B-B14F-4D97-AF65-F5344CB8AC3E}">
        <p14:creationId xmlns:p14="http://schemas.microsoft.com/office/powerpoint/2010/main" xmlns="" val="35585370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726" y="-56509"/>
            <a:ext cx="1503966" cy="157690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38C5940F-52BA-4018-B13B-B36621709A35}" type="slidenum">
              <a:rPr lang="id-ID" smtClean="0">
                <a:solidFill>
                  <a:schemeClr val="tx1"/>
                </a:solidFill>
              </a:rPr>
              <a:pPr/>
              <a:t>33</a:t>
            </a:fld>
            <a:endParaRPr lang="id-ID" dirty="0">
              <a:solidFill>
                <a:schemeClr val="tx1"/>
              </a:solidFill>
            </a:endParaRP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Rectangle 22"/>
          <p:cNvSpPr/>
          <p:nvPr/>
        </p:nvSpPr>
        <p:spPr>
          <a:xfrm>
            <a:off x="531815" y="352623"/>
            <a:ext cx="6858000" cy="400110"/>
          </a:xfrm>
          <a:prstGeom prst="rect">
            <a:avLst/>
          </a:prstGeom>
        </p:spPr>
        <p:txBody>
          <a:bodyPr wrap="square">
            <a:spAutoFit/>
          </a:bodyPr>
          <a:lstStyle/>
          <a:p>
            <a:r>
              <a:rPr lang="id-ID" sz="2000" b="1" dirty="0">
                <a:solidFill>
                  <a:srgbClr val="C00000"/>
                </a:solidFill>
                <a:latin typeface="Agency FB" panose="020B0503020202020204" pitchFamily="34" charset="0"/>
              </a:rPr>
              <a:t>ISU STRATEGIS PENGENDALIAN INFLASI </a:t>
            </a:r>
            <a:endParaRPr lang="id-ID" b="1" dirty="0">
              <a:solidFill>
                <a:srgbClr val="C00000"/>
              </a:solidFill>
              <a:latin typeface="Agency FB" panose="020B0503020202020204" pitchFamily="34" charset="0"/>
            </a:endParaRPr>
          </a:p>
        </p:txBody>
      </p:sp>
      <p:sp>
        <p:nvSpPr>
          <p:cNvPr id="6" name="Rectangle 5"/>
          <p:cNvSpPr/>
          <p:nvPr/>
        </p:nvSpPr>
        <p:spPr>
          <a:xfrm>
            <a:off x="488951" y="612886"/>
            <a:ext cx="7619394" cy="537968"/>
          </a:xfrm>
          <a:prstGeom prst="rect">
            <a:avLst/>
          </a:prstGeom>
        </p:spPr>
        <p:txBody>
          <a:bodyPr wrap="none">
            <a:spAutoFit/>
          </a:bodyPr>
          <a:lstStyle/>
          <a:p>
            <a:pPr lvl="0" algn="ctr">
              <a:lnSpc>
                <a:spcPct val="115000"/>
              </a:lnSpc>
            </a:pPr>
            <a:r>
              <a:rPr lang="en-US" sz="2800" b="1" dirty="0">
                <a:solidFill>
                  <a:prstClr val="black"/>
                </a:solidFill>
                <a:latin typeface="Agency FB" panose="020B0503020202020204" pitchFamily="34" charset="0"/>
              </a:rPr>
              <a:t>ALOKASI ANGGGARAN DALAM RANGKA PENGENDALIAN INFLASI</a:t>
            </a:r>
            <a:endParaRPr lang="id-ID" sz="2800" b="1" dirty="0">
              <a:solidFill>
                <a:prstClr val="black"/>
              </a:solidFill>
              <a:latin typeface="Agency FB" panose="020B050302020202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460375" y="1520399"/>
            <a:ext cx="1591974"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KONDISI IDEAL</a:t>
            </a:r>
            <a:endParaRPr lang="id-ID" dirty="0"/>
          </a:p>
        </p:txBody>
      </p:sp>
      <p:sp>
        <p:nvSpPr>
          <p:cNvPr id="9" name="Rectangle 8"/>
          <p:cNvSpPr/>
          <p:nvPr/>
        </p:nvSpPr>
        <p:spPr>
          <a:xfrm>
            <a:off x="460375" y="1841577"/>
            <a:ext cx="7901779" cy="1754326"/>
          </a:xfrm>
          <a:prstGeom prst="rect">
            <a:avLst/>
          </a:prstGeom>
        </p:spPr>
        <p:txBody>
          <a:bodyPr wrap="square">
            <a:spAutoFit/>
          </a:bodyPr>
          <a:lstStyle/>
          <a:p>
            <a:pPr marL="285750" lvl="0" indent="-285750" algn="just">
              <a:buFont typeface="Arial" pitchFamily="34" charset="0"/>
              <a:buChar char="•"/>
            </a:pPr>
            <a:r>
              <a:rPr lang="en-US">
                <a:latin typeface="Calibri" panose="020F0502020204030204" pitchFamily="34" charset="0"/>
                <a:ea typeface="Calibri" panose="020F0502020204030204" pitchFamily="34" charset="0"/>
                <a:cs typeface="Times New Roman" panose="02020603050405020304" pitchFamily="18" charset="0"/>
              </a:rPr>
              <a:t>Semua pemerintah daerah mengalokasikan anggaran untuk ketersediaan dan keterjangkauan harga bahan pangan pokok yang cukup dalam apbdnya, misalnya menganggarkan CPP, dana stabilisasi harga, penyertaan modal dalam BUMD pangan, pembangunan (termasuk pemeliharaan) infrastruktur, dll</a:t>
            </a:r>
            <a:endParaRPr lang="id-ID">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itchFamily="34" charset="0"/>
              <a:buChar char="•"/>
            </a:pPr>
            <a:r>
              <a:rPr lang="en-US">
                <a:latin typeface="Calibri" panose="020F0502020204030204" pitchFamily="34" charset="0"/>
                <a:ea typeface="Calibri" panose="020F0502020204030204" pitchFamily="34" charset="0"/>
                <a:cs typeface="Times New Roman" panose="02020603050405020304" pitchFamily="18" charset="0"/>
              </a:rPr>
              <a:t>Daerah dengan kapasitas fiskal yang tinggi bisa berinvestasi di daerah lain untuk kepentingan bersama</a:t>
            </a:r>
            <a:endParaRPr lang="id-ID"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460375" y="4028041"/>
            <a:ext cx="4082977" cy="369332"/>
          </a:xfrm>
          <a:prstGeom prst="rect">
            <a:avLst/>
          </a:prstGeom>
        </p:spPr>
        <p:txBody>
          <a:bodyPr wrap="none">
            <a:spAutoFit/>
          </a:bodyPr>
          <a:lstStyle/>
          <a:p>
            <a:r>
              <a:rPr lang="id-ID" b="1" dirty="0">
                <a:latin typeface="Calibri" panose="020F0502020204030204" pitchFamily="34" charset="0"/>
                <a:ea typeface="Calibri" panose="020F0502020204030204" pitchFamily="34" charset="0"/>
                <a:cs typeface="Times New Roman" panose="02020603050405020304" pitchFamily="18" charset="0"/>
              </a:rPr>
              <a:t>PERMASALAHAN ATAU KONDISI SAAT INI</a:t>
            </a:r>
            <a:endParaRPr lang="id-ID" dirty="0"/>
          </a:p>
        </p:txBody>
      </p:sp>
      <p:sp>
        <p:nvSpPr>
          <p:cNvPr id="3" name="Rectangle 2"/>
          <p:cNvSpPr/>
          <p:nvPr/>
        </p:nvSpPr>
        <p:spPr>
          <a:xfrm>
            <a:off x="531815" y="4397373"/>
            <a:ext cx="7576530" cy="1200329"/>
          </a:xfrm>
          <a:prstGeom prst="rect">
            <a:avLst/>
          </a:prstGeom>
        </p:spPr>
        <p:txBody>
          <a:bodyPr wrap="square">
            <a:spAutoFit/>
          </a:bodyPr>
          <a:lstStyle/>
          <a:p>
            <a:pPr marL="285750" lvl="0" indent="-285750" algn="just">
              <a:buFont typeface="Arial" pitchFamily="34" charset="0"/>
              <a:buChar char="•"/>
            </a:pPr>
            <a:r>
              <a:rPr lang="en-US">
                <a:latin typeface="Calibri" panose="020F0502020204030204" pitchFamily="34" charset="0"/>
                <a:ea typeface="Calibri" panose="020F0502020204030204" pitchFamily="34" charset="0"/>
                <a:cs typeface="Times New Roman" panose="02020603050405020304" pitchFamily="18" charset="0"/>
              </a:rPr>
              <a:t>Fiskal daerah terbatas</a:t>
            </a:r>
            <a:endParaRPr lang="id-ID">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buFont typeface="Arial" pitchFamily="34" charset="0"/>
              <a:buChar char="•"/>
            </a:pPr>
            <a:r>
              <a:rPr lang="en-US">
                <a:latin typeface="Calibri" panose="020F0502020204030204" pitchFamily="34" charset="0"/>
                <a:ea typeface="Calibri" panose="020F0502020204030204" pitchFamily="34" charset="0"/>
                <a:cs typeface="Times New Roman" panose="02020603050405020304" pitchFamily="18" charset="0"/>
              </a:rPr>
              <a:t>Program pengendalian harga masih belum tepat sasaran sehingga penggunaan anggaran menjadi kurang optimal</a:t>
            </a:r>
            <a:endParaRPr lang="id-ID">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itchFamily="34" charset="0"/>
              <a:buChar char="•"/>
            </a:pPr>
            <a:r>
              <a:rPr lang="en-US">
                <a:latin typeface="Calibri" panose="020F0502020204030204" pitchFamily="34" charset="0"/>
                <a:ea typeface="Calibri" panose="020F0502020204030204" pitchFamily="34" charset="0"/>
                <a:cs typeface="Times New Roman" panose="02020603050405020304" pitchFamily="18" charset="0"/>
              </a:rPr>
              <a:t>Komitmen yang kurang kuat dari satu pihak dalam pelaksanaan KAD</a:t>
            </a:r>
            <a:endParaRPr lang="id-ID"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2" descr="Hasil gambar untuk tanda tanya 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362154" y="2715927"/>
            <a:ext cx="3829846" cy="3756724"/>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5151793" y="5900740"/>
            <a:ext cx="5137379" cy="646331"/>
          </a:xfrm>
          <a:prstGeom prst="rect">
            <a:avLst/>
          </a:prstGeom>
          <a:noFill/>
        </p:spPr>
        <p:txBody>
          <a:bodyPr wrap="square" rtlCol="0">
            <a:spAutoFit/>
          </a:bodyPr>
          <a:lstStyle/>
          <a:p>
            <a:r>
              <a:rPr lang="id-ID" sz="3600" b="1" dirty="0">
                <a:solidFill>
                  <a:srgbClr val="C00000"/>
                </a:solidFill>
                <a:effectLst>
                  <a:outerShdw blurRad="38100" dist="38100" dir="2700000" algn="tl">
                    <a:srgbClr val="000000">
                      <a:alpha val="43137"/>
                    </a:srgbClr>
                  </a:outerShdw>
                </a:effectLst>
                <a:latin typeface="Baskerville Old Face" pitchFamily="18" charset="0"/>
              </a:rPr>
              <a:t>What Should We Do</a:t>
            </a:r>
          </a:p>
        </p:txBody>
      </p:sp>
    </p:spTree>
    <p:extLst>
      <p:ext uri="{BB962C8B-B14F-4D97-AF65-F5344CB8AC3E}">
        <p14:creationId xmlns:p14="http://schemas.microsoft.com/office/powerpoint/2010/main" xmlns="" val="122785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726" y="-56509"/>
            <a:ext cx="1503966" cy="157690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38C5940F-52BA-4018-B13B-B36621709A35}" type="slidenum">
              <a:rPr lang="id-ID" smtClean="0">
                <a:solidFill>
                  <a:schemeClr val="tx1"/>
                </a:solidFill>
              </a:rPr>
              <a:pPr/>
              <a:t>34</a:t>
            </a:fld>
            <a:endParaRPr lang="id-ID" dirty="0">
              <a:solidFill>
                <a:schemeClr val="tx1"/>
              </a:solidFill>
            </a:endParaRP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Rectangle 22"/>
          <p:cNvSpPr/>
          <p:nvPr/>
        </p:nvSpPr>
        <p:spPr>
          <a:xfrm>
            <a:off x="531815" y="352623"/>
            <a:ext cx="6858000" cy="400110"/>
          </a:xfrm>
          <a:prstGeom prst="rect">
            <a:avLst/>
          </a:prstGeom>
        </p:spPr>
        <p:txBody>
          <a:bodyPr wrap="square">
            <a:spAutoFit/>
          </a:bodyPr>
          <a:lstStyle/>
          <a:p>
            <a:r>
              <a:rPr lang="id-ID" sz="2000" b="1" dirty="0">
                <a:solidFill>
                  <a:srgbClr val="C00000"/>
                </a:solidFill>
                <a:latin typeface="Agency FB" panose="020B0503020202020204" pitchFamily="34" charset="0"/>
              </a:rPr>
              <a:t>ISU STRATEGIS PENGENDALIAN INFLASI </a:t>
            </a:r>
            <a:endParaRPr lang="id-ID" b="1" dirty="0">
              <a:solidFill>
                <a:srgbClr val="C00000"/>
              </a:solidFill>
              <a:latin typeface="Agency FB" panose="020B0503020202020204" pitchFamily="34" charset="0"/>
            </a:endParaRPr>
          </a:p>
        </p:txBody>
      </p:sp>
      <p:sp>
        <p:nvSpPr>
          <p:cNvPr id="6" name="Rectangle 5"/>
          <p:cNvSpPr/>
          <p:nvPr/>
        </p:nvSpPr>
        <p:spPr>
          <a:xfrm>
            <a:off x="531815" y="623897"/>
            <a:ext cx="5150769" cy="537968"/>
          </a:xfrm>
          <a:prstGeom prst="rect">
            <a:avLst/>
          </a:prstGeom>
        </p:spPr>
        <p:txBody>
          <a:bodyPr wrap="none">
            <a:spAutoFit/>
          </a:bodyPr>
          <a:lstStyle/>
          <a:p>
            <a:pPr algn="ctr">
              <a:lnSpc>
                <a:spcPct val="115000"/>
              </a:lnSpc>
            </a:pPr>
            <a:r>
              <a:rPr lang="en-US" sz="2800" b="1" dirty="0">
                <a:solidFill>
                  <a:prstClr val="black"/>
                </a:solidFill>
                <a:latin typeface="Agency FB" panose="020B0503020202020204" pitchFamily="34" charset="0"/>
              </a:rPr>
              <a:t>PEMBANGUNAN INFRASTRUKTUR PANGAN</a:t>
            </a:r>
            <a:endParaRPr lang="id-ID" sz="2800" b="1" dirty="0">
              <a:solidFill>
                <a:prstClr val="black"/>
              </a:solidFill>
              <a:latin typeface="Agency FB" panose="020B0503020202020204" pitchFamily="34" charset="0"/>
            </a:endParaRPr>
          </a:p>
        </p:txBody>
      </p:sp>
      <p:sp>
        <p:nvSpPr>
          <p:cNvPr id="3" name="Rectangle 2"/>
          <p:cNvSpPr/>
          <p:nvPr/>
        </p:nvSpPr>
        <p:spPr>
          <a:xfrm>
            <a:off x="531814" y="1951672"/>
            <a:ext cx="8154985" cy="923330"/>
          </a:xfrm>
          <a:prstGeom prst="rect">
            <a:avLst/>
          </a:prstGeom>
        </p:spPr>
        <p:txBody>
          <a:bodyPr wrap="square">
            <a:spAutoFit/>
          </a:bodyPr>
          <a:lstStyle/>
          <a:p>
            <a:pPr marL="285750" indent="-285750">
              <a:buFont typeface="Arial" pitchFamily="34" charset="0"/>
              <a:buChar char="•"/>
            </a:pPr>
            <a:r>
              <a:rPr lang="en-US"/>
              <a:t>Setiap daerah memiliki infrastruktur pangan dan penunjang yang cukup memadai dan termanfaatkan secara optimal untuk menunjang kelancaran rantai distribusi dan ketersediaan pasokan (pasar, pelabuhan, irigasi, gudang, akses jalan)</a:t>
            </a:r>
            <a:endParaRPr lang="id-ID" dirty="0"/>
          </a:p>
        </p:txBody>
      </p:sp>
      <p:sp>
        <p:nvSpPr>
          <p:cNvPr id="8" name="Rectangle 7"/>
          <p:cNvSpPr/>
          <p:nvPr/>
        </p:nvSpPr>
        <p:spPr>
          <a:xfrm>
            <a:off x="460375" y="1520399"/>
            <a:ext cx="1591974"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KONDISI IDEAL</a:t>
            </a:r>
            <a:endParaRPr lang="id-ID" dirty="0"/>
          </a:p>
        </p:txBody>
      </p:sp>
      <p:sp>
        <p:nvSpPr>
          <p:cNvPr id="9" name="Rectangle 8"/>
          <p:cNvSpPr/>
          <p:nvPr/>
        </p:nvSpPr>
        <p:spPr>
          <a:xfrm>
            <a:off x="460373" y="3437751"/>
            <a:ext cx="4082977" cy="369332"/>
          </a:xfrm>
          <a:prstGeom prst="rect">
            <a:avLst/>
          </a:prstGeom>
        </p:spPr>
        <p:txBody>
          <a:bodyPr wrap="none">
            <a:spAutoFit/>
          </a:bodyPr>
          <a:lstStyle/>
          <a:p>
            <a:r>
              <a:rPr lang="id-ID" b="1" dirty="0">
                <a:latin typeface="Calibri" panose="020F0502020204030204" pitchFamily="34" charset="0"/>
                <a:ea typeface="Calibri" panose="020F0502020204030204" pitchFamily="34" charset="0"/>
                <a:cs typeface="Times New Roman" panose="02020603050405020304" pitchFamily="18" charset="0"/>
              </a:rPr>
              <a:t>PERMASALAHAN ATAU KONDISI SAAT INI</a:t>
            </a:r>
            <a:endParaRPr lang="id-ID" dirty="0"/>
          </a:p>
        </p:txBody>
      </p:sp>
      <p:sp>
        <p:nvSpPr>
          <p:cNvPr id="4" name="Rectangle 3"/>
          <p:cNvSpPr/>
          <p:nvPr/>
        </p:nvSpPr>
        <p:spPr>
          <a:xfrm>
            <a:off x="531814" y="3832994"/>
            <a:ext cx="8154985" cy="2031325"/>
          </a:xfrm>
          <a:prstGeom prst="rect">
            <a:avLst/>
          </a:prstGeom>
        </p:spPr>
        <p:txBody>
          <a:bodyPr wrap="square">
            <a:spAutoFit/>
          </a:bodyPr>
          <a:lstStyle/>
          <a:p>
            <a:pPr marL="285750" lvl="0" indent="-285750">
              <a:buFont typeface="Arial" pitchFamily="34" charset="0"/>
              <a:buChar char="•"/>
            </a:pPr>
            <a:r>
              <a:rPr lang="en-US"/>
              <a:t>Karakteristik wilayah masing-masing daerah yang berbeda memiliki kebutuhan infrastruktur yang berbeda </a:t>
            </a:r>
            <a:endParaRPr lang="id-ID"/>
          </a:p>
          <a:p>
            <a:pPr marL="285750" lvl="0" indent="-285750">
              <a:buFont typeface="Arial" pitchFamily="34" charset="0"/>
              <a:buChar char="•"/>
            </a:pPr>
            <a:r>
              <a:rPr lang="en-US"/>
              <a:t>Pemanfaatan infrastruktur yang sudah ada kadang terkendala oleh faktor cuaca dan lainnya</a:t>
            </a:r>
            <a:endParaRPr lang="id-ID"/>
          </a:p>
          <a:p>
            <a:pPr marL="285750" indent="-285750">
              <a:buFont typeface="Arial" pitchFamily="34" charset="0"/>
              <a:buChar char="•"/>
            </a:pPr>
            <a:r>
              <a:rPr lang="en-US"/>
              <a:t>Infrastruktur tidak terpelihara dengan baik (jembatan timbang tidak optimal fungsinya, pasar yang tidak terawat, jumlah gudang yang kurang, jalan yang dibiarkan rusak) </a:t>
            </a:r>
            <a:endParaRPr lang="id-ID" dirty="0"/>
          </a:p>
        </p:txBody>
      </p:sp>
      <p:pic>
        <p:nvPicPr>
          <p:cNvPr id="12" name="Picture 2" descr="Hasil gambar untuk tanda tanya 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961810" y="3142978"/>
            <a:ext cx="3230190" cy="3168517"/>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5151793" y="5900740"/>
            <a:ext cx="5137379" cy="646331"/>
          </a:xfrm>
          <a:prstGeom prst="rect">
            <a:avLst/>
          </a:prstGeom>
          <a:noFill/>
        </p:spPr>
        <p:txBody>
          <a:bodyPr wrap="square" rtlCol="0">
            <a:spAutoFit/>
          </a:bodyPr>
          <a:lstStyle/>
          <a:p>
            <a:r>
              <a:rPr lang="id-ID" sz="3600" b="1" dirty="0">
                <a:solidFill>
                  <a:srgbClr val="C00000"/>
                </a:solidFill>
                <a:effectLst>
                  <a:outerShdw blurRad="38100" dist="38100" dir="2700000" algn="tl">
                    <a:srgbClr val="000000">
                      <a:alpha val="43137"/>
                    </a:srgbClr>
                  </a:outerShdw>
                </a:effectLst>
                <a:latin typeface="Baskerville Old Face" pitchFamily="18" charset="0"/>
              </a:rPr>
              <a:t>What Should We Do</a:t>
            </a:r>
          </a:p>
        </p:txBody>
      </p:sp>
    </p:spTree>
    <p:extLst>
      <p:ext uri="{BB962C8B-B14F-4D97-AF65-F5344CB8AC3E}">
        <p14:creationId xmlns:p14="http://schemas.microsoft.com/office/powerpoint/2010/main" xmlns="" val="3443869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726" y="-56509"/>
            <a:ext cx="1503966" cy="157690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38C5940F-52BA-4018-B13B-B36621709A35}" type="slidenum">
              <a:rPr lang="id-ID" smtClean="0">
                <a:solidFill>
                  <a:schemeClr val="tx1"/>
                </a:solidFill>
              </a:rPr>
              <a:pPr/>
              <a:t>35</a:t>
            </a:fld>
            <a:endParaRPr lang="id-ID" dirty="0">
              <a:solidFill>
                <a:schemeClr val="tx1"/>
              </a:solidFill>
            </a:endParaRP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Rectangle 22"/>
          <p:cNvSpPr/>
          <p:nvPr/>
        </p:nvSpPr>
        <p:spPr>
          <a:xfrm>
            <a:off x="531815" y="352623"/>
            <a:ext cx="6858000" cy="400110"/>
          </a:xfrm>
          <a:prstGeom prst="rect">
            <a:avLst/>
          </a:prstGeom>
        </p:spPr>
        <p:txBody>
          <a:bodyPr wrap="square">
            <a:spAutoFit/>
          </a:bodyPr>
          <a:lstStyle/>
          <a:p>
            <a:r>
              <a:rPr lang="id-ID" sz="2000" b="1" dirty="0">
                <a:solidFill>
                  <a:srgbClr val="C00000"/>
                </a:solidFill>
                <a:latin typeface="Agency FB" panose="020B0503020202020204" pitchFamily="34" charset="0"/>
              </a:rPr>
              <a:t>ISU STRATEGIS PENGENDALIAN INFLASI </a:t>
            </a:r>
            <a:endParaRPr lang="id-ID" b="1" dirty="0">
              <a:solidFill>
                <a:srgbClr val="C00000"/>
              </a:solidFill>
              <a:latin typeface="Agency FB" panose="020B0503020202020204" pitchFamily="34" charset="0"/>
            </a:endParaRPr>
          </a:p>
        </p:txBody>
      </p:sp>
      <p:sp>
        <p:nvSpPr>
          <p:cNvPr id="6" name="Rectangle 5"/>
          <p:cNvSpPr/>
          <p:nvPr/>
        </p:nvSpPr>
        <p:spPr>
          <a:xfrm>
            <a:off x="531815" y="623897"/>
            <a:ext cx="4474302" cy="537968"/>
          </a:xfrm>
          <a:prstGeom prst="rect">
            <a:avLst/>
          </a:prstGeom>
        </p:spPr>
        <p:txBody>
          <a:bodyPr wrap="none">
            <a:spAutoFit/>
          </a:bodyPr>
          <a:lstStyle/>
          <a:p>
            <a:pPr algn="ctr">
              <a:lnSpc>
                <a:spcPct val="115000"/>
              </a:lnSpc>
            </a:pPr>
            <a:r>
              <a:rPr lang="en-US" sz="2800" b="1" dirty="0">
                <a:solidFill>
                  <a:prstClr val="black"/>
                </a:solidFill>
                <a:latin typeface="Agency FB" panose="020B0503020202020204" pitchFamily="34" charset="0"/>
              </a:rPr>
              <a:t>PERCEPATAN REALISASI ANGGARAN</a:t>
            </a:r>
            <a:endParaRPr lang="id-ID" sz="2800" b="1" dirty="0">
              <a:solidFill>
                <a:prstClr val="black"/>
              </a:solidFill>
              <a:latin typeface="Agency FB" panose="020B0503020202020204" pitchFamily="34" charset="0"/>
            </a:endParaRPr>
          </a:p>
        </p:txBody>
      </p:sp>
      <p:sp>
        <p:nvSpPr>
          <p:cNvPr id="3" name="Rectangle 2"/>
          <p:cNvSpPr/>
          <p:nvPr/>
        </p:nvSpPr>
        <p:spPr>
          <a:xfrm>
            <a:off x="531814" y="1889731"/>
            <a:ext cx="7888285" cy="1477328"/>
          </a:xfrm>
          <a:prstGeom prst="rect">
            <a:avLst/>
          </a:prstGeom>
        </p:spPr>
        <p:txBody>
          <a:bodyPr wrap="square">
            <a:spAutoFit/>
          </a:bodyPr>
          <a:lstStyle/>
          <a:p>
            <a:pPr marL="285750" lvl="0" indent="-285750">
              <a:buFont typeface="Arial" pitchFamily="34" charset="0"/>
              <a:buChar char="•"/>
            </a:pPr>
            <a:r>
              <a:rPr lang="en-US"/>
              <a:t>Realisasi anggaran tidak selalu terkonsentrasi di akhir tahun </a:t>
            </a:r>
            <a:endParaRPr lang="id-ID"/>
          </a:p>
          <a:p>
            <a:pPr marL="285750" lvl="0" indent="-285750">
              <a:buFont typeface="Arial" pitchFamily="34" charset="0"/>
              <a:buChar char="•"/>
            </a:pPr>
            <a:r>
              <a:rPr lang="en-US"/>
              <a:t>Realisasi anggaran lebih terencana dengan adanya target-target dan rencana aksi masing-masing SKPD setiap bulan/triwulan</a:t>
            </a:r>
            <a:endParaRPr lang="id-ID"/>
          </a:p>
          <a:p>
            <a:pPr marL="285750" indent="-285750">
              <a:buFont typeface="Arial" pitchFamily="34" charset="0"/>
              <a:buChar char="•"/>
            </a:pPr>
            <a:r>
              <a:rPr lang="en-US"/>
              <a:t>Postur APBD idealnya mendukung program prioritas nasional yaitu pembangunan infrastruktur, kedaulatan pangan, dll</a:t>
            </a:r>
            <a:endParaRPr lang="id-ID" dirty="0"/>
          </a:p>
        </p:txBody>
      </p:sp>
      <p:sp>
        <p:nvSpPr>
          <p:cNvPr id="8" name="Rectangle 7"/>
          <p:cNvSpPr/>
          <p:nvPr/>
        </p:nvSpPr>
        <p:spPr>
          <a:xfrm>
            <a:off x="460375" y="1520399"/>
            <a:ext cx="1591974"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KONDISI IDEAL</a:t>
            </a:r>
            <a:endParaRPr lang="id-ID" dirty="0"/>
          </a:p>
        </p:txBody>
      </p:sp>
      <p:sp>
        <p:nvSpPr>
          <p:cNvPr id="9" name="Rectangle 8"/>
          <p:cNvSpPr/>
          <p:nvPr/>
        </p:nvSpPr>
        <p:spPr>
          <a:xfrm>
            <a:off x="460373" y="3742551"/>
            <a:ext cx="4082977" cy="369332"/>
          </a:xfrm>
          <a:prstGeom prst="rect">
            <a:avLst/>
          </a:prstGeom>
        </p:spPr>
        <p:txBody>
          <a:bodyPr wrap="none">
            <a:spAutoFit/>
          </a:bodyPr>
          <a:lstStyle/>
          <a:p>
            <a:r>
              <a:rPr lang="id-ID" b="1" dirty="0">
                <a:latin typeface="Calibri" panose="020F0502020204030204" pitchFamily="34" charset="0"/>
                <a:ea typeface="Calibri" panose="020F0502020204030204" pitchFamily="34" charset="0"/>
                <a:cs typeface="Times New Roman" panose="02020603050405020304" pitchFamily="18" charset="0"/>
              </a:rPr>
              <a:t>PERMASALAHAN ATAU KONDISI SAAT INI</a:t>
            </a:r>
            <a:endParaRPr lang="id-ID" dirty="0"/>
          </a:p>
        </p:txBody>
      </p:sp>
      <p:pic>
        <p:nvPicPr>
          <p:cNvPr id="10" name="Picture 2" descr="Hasil gambar untuk tanda tanya 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362154" y="2715927"/>
            <a:ext cx="3829846" cy="3756724"/>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5151793" y="5900740"/>
            <a:ext cx="5137379" cy="646331"/>
          </a:xfrm>
          <a:prstGeom prst="rect">
            <a:avLst/>
          </a:prstGeom>
          <a:noFill/>
        </p:spPr>
        <p:txBody>
          <a:bodyPr wrap="square" rtlCol="0">
            <a:spAutoFit/>
          </a:bodyPr>
          <a:lstStyle/>
          <a:p>
            <a:r>
              <a:rPr lang="id-ID" sz="3600" b="1" dirty="0">
                <a:solidFill>
                  <a:srgbClr val="C00000"/>
                </a:solidFill>
                <a:effectLst>
                  <a:outerShdw blurRad="38100" dist="38100" dir="2700000" algn="tl">
                    <a:srgbClr val="000000">
                      <a:alpha val="43137"/>
                    </a:srgbClr>
                  </a:outerShdw>
                </a:effectLst>
                <a:latin typeface="Baskerville Old Face" pitchFamily="18" charset="0"/>
              </a:rPr>
              <a:t>What Should We Do</a:t>
            </a:r>
          </a:p>
        </p:txBody>
      </p:sp>
      <p:sp>
        <p:nvSpPr>
          <p:cNvPr id="4" name="Rectangle 3"/>
          <p:cNvSpPr/>
          <p:nvPr/>
        </p:nvSpPr>
        <p:spPr>
          <a:xfrm>
            <a:off x="531815" y="4271123"/>
            <a:ext cx="6096000" cy="646331"/>
          </a:xfrm>
          <a:prstGeom prst="rect">
            <a:avLst/>
          </a:prstGeom>
        </p:spPr>
        <p:txBody>
          <a:bodyPr>
            <a:spAutoFit/>
          </a:bodyPr>
          <a:lstStyle/>
          <a:p>
            <a:pPr lvl="0" algn="just"/>
            <a:r>
              <a:rPr lang="en-US"/>
              <a:t>Peruntukan alokasi anggaran kaku (misal pendapatan dari cukai rokok hanya untuk pelayanan kesehatan)</a:t>
            </a:r>
            <a:endParaRPr lang="id-ID" dirty="0"/>
          </a:p>
        </p:txBody>
      </p:sp>
    </p:spTree>
    <p:extLst>
      <p:ext uri="{BB962C8B-B14F-4D97-AF65-F5344CB8AC3E}">
        <p14:creationId xmlns:p14="http://schemas.microsoft.com/office/powerpoint/2010/main" xmlns="" val="1516679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asil gambar untuk tanda tanya 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62154" y="2715927"/>
            <a:ext cx="3829846" cy="3756724"/>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5151793" y="5900740"/>
            <a:ext cx="5137379" cy="646331"/>
          </a:xfrm>
          <a:prstGeom prst="rect">
            <a:avLst/>
          </a:prstGeom>
          <a:noFill/>
        </p:spPr>
        <p:txBody>
          <a:bodyPr wrap="square" rtlCol="0">
            <a:spAutoFit/>
          </a:bodyPr>
          <a:lstStyle/>
          <a:p>
            <a:r>
              <a:rPr lang="id-ID" sz="3600" b="1" dirty="0">
                <a:solidFill>
                  <a:srgbClr val="C00000"/>
                </a:solidFill>
                <a:effectLst>
                  <a:outerShdw blurRad="38100" dist="38100" dir="2700000" algn="tl">
                    <a:srgbClr val="000000">
                      <a:alpha val="43137"/>
                    </a:srgbClr>
                  </a:outerShdw>
                </a:effectLst>
                <a:latin typeface="Baskerville Old Face" pitchFamily="18" charset="0"/>
              </a:rPr>
              <a:t>What Should We Do</a:t>
            </a:r>
          </a:p>
        </p:txBody>
      </p:sp>
      <p:pic>
        <p:nvPicPr>
          <p:cNvPr id="11" name="Picture 4" descr="Hasil gambar untuk transparent GLASS 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5726" y="-56509"/>
            <a:ext cx="1503966" cy="157690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38C5940F-52BA-4018-B13B-B36621709A35}" type="slidenum">
              <a:rPr lang="id-ID" smtClean="0">
                <a:solidFill>
                  <a:schemeClr val="tx1"/>
                </a:solidFill>
              </a:rPr>
              <a:pPr/>
              <a:t>36</a:t>
            </a:fld>
            <a:endParaRPr lang="id-ID" dirty="0">
              <a:solidFill>
                <a:schemeClr val="tx1"/>
              </a:solidFill>
            </a:endParaRP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Rectangle 22"/>
          <p:cNvSpPr/>
          <p:nvPr/>
        </p:nvSpPr>
        <p:spPr>
          <a:xfrm>
            <a:off x="531815" y="352623"/>
            <a:ext cx="6858000" cy="400110"/>
          </a:xfrm>
          <a:prstGeom prst="rect">
            <a:avLst/>
          </a:prstGeom>
        </p:spPr>
        <p:txBody>
          <a:bodyPr wrap="square">
            <a:spAutoFit/>
          </a:bodyPr>
          <a:lstStyle/>
          <a:p>
            <a:r>
              <a:rPr lang="id-ID" sz="2000" b="1" dirty="0">
                <a:solidFill>
                  <a:srgbClr val="C00000"/>
                </a:solidFill>
                <a:latin typeface="Agency FB" panose="020B0503020202020204" pitchFamily="34" charset="0"/>
              </a:rPr>
              <a:t>ISU STRATEGIS PENGENDALIAN INFLASI </a:t>
            </a:r>
            <a:endParaRPr lang="id-ID" b="1" dirty="0">
              <a:solidFill>
                <a:srgbClr val="C00000"/>
              </a:solidFill>
              <a:latin typeface="Agency FB" panose="020B0503020202020204" pitchFamily="34" charset="0"/>
            </a:endParaRPr>
          </a:p>
        </p:txBody>
      </p:sp>
      <p:sp>
        <p:nvSpPr>
          <p:cNvPr id="6" name="Rectangle 5"/>
          <p:cNvSpPr/>
          <p:nvPr/>
        </p:nvSpPr>
        <p:spPr>
          <a:xfrm>
            <a:off x="460375" y="623897"/>
            <a:ext cx="5856090" cy="537968"/>
          </a:xfrm>
          <a:prstGeom prst="rect">
            <a:avLst/>
          </a:prstGeom>
        </p:spPr>
        <p:txBody>
          <a:bodyPr wrap="none">
            <a:spAutoFit/>
          </a:bodyPr>
          <a:lstStyle/>
          <a:p>
            <a:pPr algn="ctr">
              <a:lnSpc>
                <a:spcPct val="115000"/>
              </a:lnSpc>
            </a:pPr>
            <a:r>
              <a:rPr lang="en-US" sz="2800" b="1" dirty="0">
                <a:solidFill>
                  <a:prstClr val="black"/>
                </a:solidFill>
                <a:latin typeface="Agency FB" panose="020B0503020202020204" pitchFamily="34" charset="0"/>
              </a:rPr>
              <a:t>TEROBOSAN KEBIJAKAN PENGENDALIAN HARGA</a:t>
            </a:r>
          </a:p>
        </p:txBody>
      </p:sp>
      <p:sp>
        <p:nvSpPr>
          <p:cNvPr id="3" name="Rectangle 2"/>
          <p:cNvSpPr/>
          <p:nvPr/>
        </p:nvSpPr>
        <p:spPr>
          <a:xfrm>
            <a:off x="531814" y="1897619"/>
            <a:ext cx="8821735" cy="1477328"/>
          </a:xfrm>
          <a:prstGeom prst="rect">
            <a:avLst/>
          </a:prstGeom>
        </p:spPr>
        <p:txBody>
          <a:bodyPr wrap="square">
            <a:spAutoFit/>
          </a:bodyPr>
          <a:lstStyle/>
          <a:p>
            <a:pPr marL="285750" lvl="0" indent="-285750">
              <a:buFont typeface="Arial" pitchFamily="34" charset="0"/>
              <a:buChar char="•"/>
            </a:pPr>
            <a:r>
              <a:rPr lang="en-US"/>
              <a:t>Tiap daerah memiliki program kerja yang langsung mengatasi faktor-faktor penyebab inflasi sesuai karakteristik dan kapasitas masing-masing daerah</a:t>
            </a:r>
            <a:endParaRPr lang="id-ID"/>
          </a:p>
          <a:p>
            <a:pPr marL="285750" indent="-285750">
              <a:buFont typeface="Arial" pitchFamily="34" charset="0"/>
              <a:buChar char="•"/>
            </a:pPr>
            <a:r>
              <a:rPr lang="en-US"/>
              <a:t>Banyak terdapat fasilitas atau kanal yang bisa dimanfaatkan dalam rangka menyusun program kerja, misal penggunakan Teknologi Informasi, fasilitas pemerintah, APBD, optimalisasi penggunaan/pembentukan BUMD, penggunaan Silpa </a:t>
            </a:r>
            <a:endParaRPr lang="id-ID" dirty="0"/>
          </a:p>
        </p:txBody>
      </p:sp>
      <p:sp>
        <p:nvSpPr>
          <p:cNvPr id="8" name="Rectangle 7"/>
          <p:cNvSpPr/>
          <p:nvPr/>
        </p:nvSpPr>
        <p:spPr>
          <a:xfrm>
            <a:off x="460375" y="1520399"/>
            <a:ext cx="1591974"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KONDISI IDEAL</a:t>
            </a:r>
            <a:endParaRPr lang="id-ID" dirty="0"/>
          </a:p>
        </p:txBody>
      </p:sp>
      <p:sp>
        <p:nvSpPr>
          <p:cNvPr id="9" name="Rectangle 8"/>
          <p:cNvSpPr/>
          <p:nvPr/>
        </p:nvSpPr>
        <p:spPr>
          <a:xfrm>
            <a:off x="460373" y="3571101"/>
            <a:ext cx="4082977" cy="369332"/>
          </a:xfrm>
          <a:prstGeom prst="rect">
            <a:avLst/>
          </a:prstGeom>
        </p:spPr>
        <p:txBody>
          <a:bodyPr wrap="none">
            <a:spAutoFit/>
          </a:bodyPr>
          <a:lstStyle/>
          <a:p>
            <a:r>
              <a:rPr lang="id-ID" b="1" dirty="0">
                <a:latin typeface="Calibri" panose="020F0502020204030204" pitchFamily="34" charset="0"/>
                <a:ea typeface="Calibri" panose="020F0502020204030204" pitchFamily="34" charset="0"/>
                <a:cs typeface="Times New Roman" panose="02020603050405020304" pitchFamily="18" charset="0"/>
              </a:rPr>
              <a:t>PERMASALAHAN ATAU KONDISI SAAT INI</a:t>
            </a:r>
            <a:endParaRPr lang="id-ID" dirty="0"/>
          </a:p>
        </p:txBody>
      </p:sp>
      <p:sp>
        <p:nvSpPr>
          <p:cNvPr id="4" name="Rectangle 3"/>
          <p:cNvSpPr/>
          <p:nvPr/>
        </p:nvSpPr>
        <p:spPr>
          <a:xfrm>
            <a:off x="531814" y="3883283"/>
            <a:ext cx="8555036" cy="1754326"/>
          </a:xfrm>
          <a:prstGeom prst="rect">
            <a:avLst/>
          </a:prstGeom>
        </p:spPr>
        <p:txBody>
          <a:bodyPr wrap="square">
            <a:spAutoFit/>
          </a:bodyPr>
          <a:lstStyle/>
          <a:p>
            <a:pPr marL="285750" lvl="0" indent="-285750">
              <a:buFont typeface="Arial" pitchFamily="34" charset="0"/>
              <a:buChar char="•"/>
            </a:pPr>
            <a:r>
              <a:rPr lang="en-US"/>
              <a:t>Kurangnya sosialisasi fasilitas-fasilitas pemerintah yang dapat dimanfaatkan daerah</a:t>
            </a:r>
            <a:endParaRPr lang="id-ID"/>
          </a:p>
          <a:p>
            <a:pPr marL="285750" lvl="0" indent="-285750">
              <a:buFont typeface="Arial" pitchFamily="34" charset="0"/>
              <a:buChar char="•"/>
            </a:pPr>
            <a:r>
              <a:rPr lang="en-US"/>
              <a:t>Kurangnya pemahaman pemda dalam memanfaatkan ti untuk pengendalian inflasi </a:t>
            </a:r>
            <a:endParaRPr lang="id-ID"/>
          </a:p>
          <a:p>
            <a:pPr marL="285750" lvl="0" indent="-285750">
              <a:buFont typeface="Arial" pitchFamily="34" charset="0"/>
              <a:buChar char="•"/>
            </a:pPr>
            <a:r>
              <a:rPr lang="en-US"/>
              <a:t>Tidak semua daerah memiliki BUMD pangan</a:t>
            </a:r>
            <a:endParaRPr lang="id-ID"/>
          </a:p>
          <a:p>
            <a:pPr marL="285750" lvl="0" indent="-285750">
              <a:buFont typeface="Arial" pitchFamily="34" charset="0"/>
              <a:buChar char="•"/>
            </a:pPr>
            <a:r>
              <a:rPr lang="en-US"/>
              <a:t>Keterbatasan fiskal dalam APBD</a:t>
            </a:r>
            <a:endParaRPr lang="id-ID"/>
          </a:p>
          <a:p>
            <a:pPr marL="285750" indent="-285750">
              <a:buFont typeface="Arial" pitchFamily="34" charset="0"/>
              <a:buChar char="•"/>
            </a:pPr>
            <a:r>
              <a:rPr lang="en-US"/>
              <a:t>Penggunaan anggaran yang kurang terencana untuk menangani masalah pengendalian harga</a:t>
            </a:r>
            <a:endParaRPr lang="id-ID" dirty="0"/>
          </a:p>
        </p:txBody>
      </p:sp>
    </p:spTree>
    <p:extLst>
      <p:ext uri="{BB962C8B-B14F-4D97-AF65-F5344CB8AC3E}">
        <p14:creationId xmlns:p14="http://schemas.microsoft.com/office/powerpoint/2010/main" xmlns="" val="14537130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726" y="-56509"/>
            <a:ext cx="1503966" cy="157690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38C5940F-52BA-4018-B13B-B36621709A35}" type="slidenum">
              <a:rPr lang="id-ID" smtClean="0">
                <a:solidFill>
                  <a:schemeClr val="tx1"/>
                </a:solidFill>
              </a:rPr>
              <a:pPr/>
              <a:t>37</a:t>
            </a:fld>
            <a:endParaRPr lang="id-ID" dirty="0">
              <a:solidFill>
                <a:schemeClr val="tx1"/>
              </a:solidFill>
            </a:endParaRP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Rectangle 22"/>
          <p:cNvSpPr/>
          <p:nvPr/>
        </p:nvSpPr>
        <p:spPr>
          <a:xfrm>
            <a:off x="531815" y="352623"/>
            <a:ext cx="6858000" cy="400110"/>
          </a:xfrm>
          <a:prstGeom prst="rect">
            <a:avLst/>
          </a:prstGeom>
        </p:spPr>
        <p:txBody>
          <a:bodyPr wrap="square">
            <a:spAutoFit/>
          </a:bodyPr>
          <a:lstStyle/>
          <a:p>
            <a:r>
              <a:rPr lang="id-ID" sz="2000" b="1" dirty="0">
                <a:solidFill>
                  <a:srgbClr val="C00000"/>
                </a:solidFill>
                <a:latin typeface="Agency FB" panose="020B0503020202020204" pitchFamily="34" charset="0"/>
              </a:rPr>
              <a:t>ISU STRATEGIS PENGENDALIAN INFLASI </a:t>
            </a:r>
            <a:endParaRPr lang="id-ID" b="1" dirty="0">
              <a:solidFill>
                <a:srgbClr val="C00000"/>
              </a:solidFill>
              <a:latin typeface="Agency FB" panose="020B0503020202020204" pitchFamily="34" charset="0"/>
            </a:endParaRPr>
          </a:p>
        </p:txBody>
      </p:sp>
      <p:sp>
        <p:nvSpPr>
          <p:cNvPr id="6" name="Rectangle 5"/>
          <p:cNvSpPr/>
          <p:nvPr/>
        </p:nvSpPr>
        <p:spPr>
          <a:xfrm>
            <a:off x="474071" y="623897"/>
            <a:ext cx="8031366" cy="537968"/>
          </a:xfrm>
          <a:prstGeom prst="rect">
            <a:avLst/>
          </a:prstGeom>
        </p:spPr>
        <p:txBody>
          <a:bodyPr wrap="none">
            <a:spAutoFit/>
          </a:bodyPr>
          <a:lstStyle/>
          <a:p>
            <a:pPr algn="ctr">
              <a:lnSpc>
                <a:spcPct val="115000"/>
              </a:lnSpc>
            </a:pPr>
            <a:r>
              <a:rPr lang="sv-SE" sz="2800" b="1" dirty="0">
                <a:solidFill>
                  <a:prstClr val="black"/>
                </a:solidFill>
                <a:latin typeface="Agency FB" panose="020B0503020202020204" pitchFamily="34" charset="0"/>
              </a:rPr>
              <a:t>KESELARASAN ANTARA PERTUMBUHAN EKONOMI DENGAN INFLASI</a:t>
            </a:r>
          </a:p>
        </p:txBody>
      </p:sp>
      <p:sp>
        <p:nvSpPr>
          <p:cNvPr id="3" name="Rectangle 2"/>
          <p:cNvSpPr/>
          <p:nvPr/>
        </p:nvSpPr>
        <p:spPr>
          <a:xfrm>
            <a:off x="531814" y="1937267"/>
            <a:ext cx="7031035" cy="1200329"/>
          </a:xfrm>
          <a:prstGeom prst="rect">
            <a:avLst/>
          </a:prstGeom>
        </p:spPr>
        <p:txBody>
          <a:bodyPr wrap="square">
            <a:spAutoFit/>
          </a:bodyPr>
          <a:lstStyle/>
          <a:p>
            <a:pPr marL="285750" lvl="0" indent="-285750">
              <a:buFont typeface="Arial" pitchFamily="34" charset="0"/>
              <a:buChar char="•"/>
            </a:pPr>
            <a:r>
              <a:rPr lang="en-US"/>
              <a:t>Adanya dokumen perencanaan program/anggaran yang menjadikan inflasi sebagai salah satu target </a:t>
            </a:r>
            <a:endParaRPr lang="id-ID"/>
          </a:p>
          <a:p>
            <a:pPr marL="285750" indent="-285750">
              <a:buFont typeface="Arial" pitchFamily="34" charset="0"/>
              <a:buChar char="•"/>
            </a:pPr>
            <a:r>
              <a:rPr lang="en-US"/>
              <a:t>Adanya keselarasan program-program kerja antar skpd maupun anggaran</a:t>
            </a:r>
            <a:endParaRPr lang="id-ID" dirty="0"/>
          </a:p>
        </p:txBody>
      </p:sp>
      <p:sp>
        <p:nvSpPr>
          <p:cNvPr id="4" name="Rectangle 3"/>
          <p:cNvSpPr/>
          <p:nvPr/>
        </p:nvSpPr>
        <p:spPr>
          <a:xfrm>
            <a:off x="531815" y="3834705"/>
            <a:ext cx="7031034" cy="1477328"/>
          </a:xfrm>
          <a:prstGeom prst="rect">
            <a:avLst/>
          </a:prstGeom>
        </p:spPr>
        <p:txBody>
          <a:bodyPr wrap="square">
            <a:spAutoFit/>
          </a:bodyPr>
          <a:lstStyle/>
          <a:p>
            <a:pPr marL="285750" lvl="0" indent="-285750">
              <a:buFont typeface="Arial" pitchFamily="34" charset="0"/>
              <a:buChar char="•"/>
            </a:pPr>
            <a:r>
              <a:rPr lang="en-US"/>
              <a:t>Menghitung inflasinya</a:t>
            </a:r>
            <a:endParaRPr lang="id-ID"/>
          </a:p>
          <a:p>
            <a:pPr marL="285750" lvl="0" indent="-285750">
              <a:buFont typeface="Arial" pitchFamily="34" charset="0"/>
              <a:buChar char="•"/>
            </a:pPr>
            <a:r>
              <a:rPr lang="en-US"/>
              <a:t>Kurangnya pemahaman kaitan antara pertumbuhan ekonomi dengan tingkat inflasi yang terjaga</a:t>
            </a:r>
            <a:endParaRPr lang="id-ID"/>
          </a:p>
          <a:p>
            <a:pPr marL="285750" lvl="0" indent="-285750">
              <a:buFont typeface="Arial" pitchFamily="34" charset="0"/>
              <a:buChar char="•"/>
            </a:pPr>
            <a:r>
              <a:rPr lang="en-US"/>
              <a:t>Belum terciptanya sinkronisasi dan harmonisasi program kerja antar SKPD</a:t>
            </a:r>
            <a:endParaRPr lang="id-ID" dirty="0"/>
          </a:p>
        </p:txBody>
      </p:sp>
      <p:sp>
        <p:nvSpPr>
          <p:cNvPr id="9" name="Rectangle 8"/>
          <p:cNvSpPr/>
          <p:nvPr/>
        </p:nvSpPr>
        <p:spPr>
          <a:xfrm>
            <a:off x="460375" y="1520399"/>
            <a:ext cx="1591974"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KONDISI IDEAL</a:t>
            </a:r>
            <a:endParaRPr lang="id-ID" dirty="0"/>
          </a:p>
        </p:txBody>
      </p:sp>
      <p:sp>
        <p:nvSpPr>
          <p:cNvPr id="10" name="Rectangle 9"/>
          <p:cNvSpPr/>
          <p:nvPr/>
        </p:nvSpPr>
        <p:spPr>
          <a:xfrm>
            <a:off x="460373" y="3418701"/>
            <a:ext cx="4082977" cy="369332"/>
          </a:xfrm>
          <a:prstGeom prst="rect">
            <a:avLst/>
          </a:prstGeom>
        </p:spPr>
        <p:txBody>
          <a:bodyPr wrap="none">
            <a:spAutoFit/>
          </a:bodyPr>
          <a:lstStyle/>
          <a:p>
            <a:r>
              <a:rPr lang="id-ID" b="1" dirty="0">
                <a:latin typeface="Calibri" panose="020F0502020204030204" pitchFamily="34" charset="0"/>
                <a:ea typeface="Calibri" panose="020F0502020204030204" pitchFamily="34" charset="0"/>
                <a:cs typeface="Times New Roman" panose="02020603050405020304" pitchFamily="18" charset="0"/>
              </a:rPr>
              <a:t>PERMASALAHAN ATAU KONDISI SAAT INI</a:t>
            </a:r>
            <a:endParaRPr lang="id-ID" dirty="0"/>
          </a:p>
        </p:txBody>
      </p:sp>
      <p:pic>
        <p:nvPicPr>
          <p:cNvPr id="12" name="Picture 2" descr="Hasil gambar untuk tanda tanya 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031486" y="2388001"/>
            <a:ext cx="3829846" cy="3756724"/>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4821125" y="5572814"/>
            <a:ext cx="5137379" cy="646331"/>
          </a:xfrm>
          <a:prstGeom prst="rect">
            <a:avLst/>
          </a:prstGeom>
          <a:noFill/>
        </p:spPr>
        <p:txBody>
          <a:bodyPr wrap="square" rtlCol="0">
            <a:spAutoFit/>
          </a:bodyPr>
          <a:lstStyle/>
          <a:p>
            <a:r>
              <a:rPr lang="id-ID" sz="3600" b="1" dirty="0">
                <a:solidFill>
                  <a:srgbClr val="C00000"/>
                </a:solidFill>
                <a:effectLst>
                  <a:outerShdw blurRad="38100" dist="38100" dir="2700000" algn="tl">
                    <a:srgbClr val="000000">
                      <a:alpha val="43137"/>
                    </a:srgbClr>
                  </a:outerShdw>
                </a:effectLst>
                <a:latin typeface="Baskerville Old Face" pitchFamily="18" charset="0"/>
              </a:rPr>
              <a:t>What Should We Do</a:t>
            </a:r>
          </a:p>
        </p:txBody>
      </p:sp>
    </p:spTree>
    <p:extLst>
      <p:ext uri="{BB962C8B-B14F-4D97-AF65-F5344CB8AC3E}">
        <p14:creationId xmlns:p14="http://schemas.microsoft.com/office/powerpoint/2010/main" xmlns="" val="3643282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726" y="-56509"/>
            <a:ext cx="1503966" cy="157690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38C5940F-52BA-4018-B13B-B36621709A35}" type="slidenum">
              <a:rPr lang="id-ID" smtClean="0">
                <a:solidFill>
                  <a:schemeClr val="tx1"/>
                </a:solidFill>
              </a:rPr>
              <a:pPr/>
              <a:t>38</a:t>
            </a:fld>
            <a:endParaRPr lang="id-ID" dirty="0">
              <a:solidFill>
                <a:schemeClr val="tx1"/>
              </a:solidFill>
            </a:endParaRP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Rectangle 22"/>
          <p:cNvSpPr/>
          <p:nvPr/>
        </p:nvSpPr>
        <p:spPr>
          <a:xfrm>
            <a:off x="531815" y="352623"/>
            <a:ext cx="6858000" cy="400110"/>
          </a:xfrm>
          <a:prstGeom prst="rect">
            <a:avLst/>
          </a:prstGeom>
        </p:spPr>
        <p:txBody>
          <a:bodyPr wrap="square">
            <a:spAutoFit/>
          </a:bodyPr>
          <a:lstStyle/>
          <a:p>
            <a:r>
              <a:rPr lang="id-ID" sz="2000" b="1" dirty="0">
                <a:solidFill>
                  <a:srgbClr val="C00000"/>
                </a:solidFill>
                <a:latin typeface="Agency FB" panose="020B0503020202020204" pitchFamily="34" charset="0"/>
              </a:rPr>
              <a:t>ISU STRATEGIS PENGENDALIAN INFLASI </a:t>
            </a:r>
            <a:endParaRPr lang="id-ID" b="1" dirty="0">
              <a:solidFill>
                <a:srgbClr val="C00000"/>
              </a:solidFill>
              <a:latin typeface="Agency FB" panose="020B0503020202020204" pitchFamily="34" charset="0"/>
            </a:endParaRPr>
          </a:p>
        </p:txBody>
      </p:sp>
      <p:sp>
        <p:nvSpPr>
          <p:cNvPr id="6" name="Rectangle 5"/>
          <p:cNvSpPr/>
          <p:nvPr/>
        </p:nvSpPr>
        <p:spPr>
          <a:xfrm>
            <a:off x="460375" y="598598"/>
            <a:ext cx="8701421" cy="537968"/>
          </a:xfrm>
          <a:prstGeom prst="rect">
            <a:avLst/>
          </a:prstGeom>
        </p:spPr>
        <p:txBody>
          <a:bodyPr wrap="none">
            <a:spAutoFit/>
          </a:bodyPr>
          <a:lstStyle/>
          <a:p>
            <a:pPr algn="ctr">
              <a:lnSpc>
                <a:spcPct val="115000"/>
              </a:lnSpc>
            </a:pPr>
            <a:r>
              <a:rPr lang="sv-SE" sz="2800" b="1" dirty="0">
                <a:solidFill>
                  <a:prstClr val="black"/>
                </a:solidFill>
                <a:latin typeface="Agency FB" panose="020B0503020202020204" pitchFamily="34" charset="0"/>
              </a:rPr>
              <a:t>PERATURAN PERUNDANGAN YANG MENGHAMBAT (PUSAT DAN DAERAH)</a:t>
            </a:r>
          </a:p>
        </p:txBody>
      </p:sp>
      <p:sp>
        <p:nvSpPr>
          <p:cNvPr id="3" name="Rectangle 2"/>
          <p:cNvSpPr/>
          <p:nvPr/>
        </p:nvSpPr>
        <p:spPr>
          <a:xfrm>
            <a:off x="531814" y="1878569"/>
            <a:ext cx="9259885" cy="1200329"/>
          </a:xfrm>
          <a:prstGeom prst="rect">
            <a:avLst/>
          </a:prstGeom>
        </p:spPr>
        <p:txBody>
          <a:bodyPr wrap="square">
            <a:spAutoFit/>
          </a:bodyPr>
          <a:lstStyle/>
          <a:p>
            <a:pPr marL="285750" lvl="0" indent="-285750">
              <a:buFont typeface="Arial" pitchFamily="34" charset="0"/>
              <a:buChar char="•"/>
            </a:pPr>
            <a:r>
              <a:rPr lang="en-US"/>
              <a:t>Peraturan perundangan tidak saling tumpang tindih (ada kewenangan yang jelas)</a:t>
            </a:r>
            <a:endParaRPr lang="id-ID"/>
          </a:p>
          <a:p>
            <a:pPr marL="285750" lvl="0" indent="-285750">
              <a:buFont typeface="Arial" pitchFamily="34" charset="0"/>
              <a:buChar char="•"/>
            </a:pPr>
            <a:r>
              <a:rPr lang="en-US"/>
              <a:t>Peraturan perundangan memuat teknis implementasi yang jelas</a:t>
            </a:r>
            <a:endParaRPr lang="id-ID"/>
          </a:p>
          <a:p>
            <a:pPr marL="285750" lvl="0" indent="-285750">
              <a:buFont typeface="Arial" pitchFamily="34" charset="0"/>
              <a:buChar char="•"/>
            </a:pPr>
            <a:r>
              <a:rPr lang="en-US"/>
              <a:t>Setiap peraturan perundangan memiliki juknis yang jelas</a:t>
            </a:r>
            <a:endParaRPr lang="id-ID"/>
          </a:p>
          <a:p>
            <a:pPr marL="285750" indent="-285750">
              <a:buFont typeface="Arial" pitchFamily="34" charset="0"/>
              <a:buChar char="•"/>
            </a:pPr>
            <a:r>
              <a:rPr lang="en-US"/>
              <a:t>Peraturan perundangan tersosialisasikan ke pihak yang berkepentingan </a:t>
            </a:r>
            <a:endParaRPr lang="id-ID" dirty="0"/>
          </a:p>
        </p:txBody>
      </p:sp>
      <p:sp>
        <p:nvSpPr>
          <p:cNvPr id="4" name="Rectangle 3"/>
          <p:cNvSpPr/>
          <p:nvPr/>
        </p:nvSpPr>
        <p:spPr>
          <a:xfrm>
            <a:off x="531814" y="3961537"/>
            <a:ext cx="8021635" cy="1200329"/>
          </a:xfrm>
          <a:prstGeom prst="rect">
            <a:avLst/>
          </a:prstGeom>
        </p:spPr>
        <p:txBody>
          <a:bodyPr wrap="square">
            <a:spAutoFit/>
          </a:bodyPr>
          <a:lstStyle/>
          <a:p>
            <a:pPr marL="285750" lvl="0" indent="-285750">
              <a:buFont typeface="Arial" pitchFamily="34" charset="0"/>
              <a:buChar char="•"/>
            </a:pPr>
            <a:r>
              <a:rPr lang="en-US"/>
              <a:t>Transmisi kebijakan tidak binding (pusat)</a:t>
            </a:r>
            <a:endParaRPr lang="id-ID"/>
          </a:p>
          <a:p>
            <a:pPr marL="285750" lvl="0" indent="-285750">
              <a:buFont typeface="Arial" pitchFamily="34" charset="0"/>
              <a:buChar char="•"/>
            </a:pPr>
            <a:r>
              <a:rPr lang="en-US"/>
              <a:t>Sosialisasi yang kurang, juknis kurang jelas</a:t>
            </a:r>
            <a:endParaRPr lang="id-ID"/>
          </a:p>
          <a:p>
            <a:pPr marL="285750" lvl="0" indent="-285750">
              <a:buFont typeface="Arial" pitchFamily="34" charset="0"/>
              <a:buChar char="•"/>
            </a:pPr>
            <a:r>
              <a:rPr lang="en-US"/>
              <a:t>Beberapa contoh regulasi yang dianggap menghambat:</a:t>
            </a:r>
            <a:endParaRPr lang="id-ID"/>
          </a:p>
          <a:p>
            <a:pPr marL="742950" lvl="1" indent="-285750">
              <a:buFont typeface="Arial" pitchFamily="34" charset="0"/>
              <a:buChar char="•"/>
            </a:pPr>
            <a:r>
              <a:rPr lang="en-US"/>
              <a:t>Regulasi jalan (pembagian kewenangan pemeliharaan jalan belum jelas)</a:t>
            </a:r>
            <a:endParaRPr lang="id-ID" dirty="0"/>
          </a:p>
        </p:txBody>
      </p:sp>
      <p:sp>
        <p:nvSpPr>
          <p:cNvPr id="9" name="Rectangle 8"/>
          <p:cNvSpPr/>
          <p:nvPr/>
        </p:nvSpPr>
        <p:spPr>
          <a:xfrm>
            <a:off x="460375" y="1520399"/>
            <a:ext cx="1591974"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KONDISI IDEAL</a:t>
            </a:r>
            <a:endParaRPr lang="id-ID" dirty="0"/>
          </a:p>
        </p:txBody>
      </p:sp>
      <p:sp>
        <p:nvSpPr>
          <p:cNvPr id="10" name="Rectangle 9"/>
          <p:cNvSpPr/>
          <p:nvPr/>
        </p:nvSpPr>
        <p:spPr>
          <a:xfrm>
            <a:off x="460373" y="3513951"/>
            <a:ext cx="4082977" cy="369332"/>
          </a:xfrm>
          <a:prstGeom prst="rect">
            <a:avLst/>
          </a:prstGeom>
        </p:spPr>
        <p:txBody>
          <a:bodyPr wrap="none">
            <a:spAutoFit/>
          </a:bodyPr>
          <a:lstStyle/>
          <a:p>
            <a:r>
              <a:rPr lang="id-ID" b="1" dirty="0">
                <a:latin typeface="Calibri" panose="020F0502020204030204" pitchFamily="34" charset="0"/>
                <a:ea typeface="Calibri" panose="020F0502020204030204" pitchFamily="34" charset="0"/>
                <a:cs typeface="Times New Roman" panose="02020603050405020304" pitchFamily="18" charset="0"/>
              </a:rPr>
              <a:t>PERMASALAHAN ATAU KONDISI SAAT INI</a:t>
            </a:r>
            <a:endParaRPr lang="id-ID" dirty="0"/>
          </a:p>
        </p:txBody>
      </p:sp>
      <p:pic>
        <p:nvPicPr>
          <p:cNvPr id="12" name="Picture 2" descr="Hasil gambar untuk tanda tanya 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752114" y="3098441"/>
            <a:ext cx="3439886" cy="337421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4811085" y="5610913"/>
            <a:ext cx="5137379" cy="646331"/>
          </a:xfrm>
          <a:prstGeom prst="rect">
            <a:avLst/>
          </a:prstGeom>
          <a:noFill/>
        </p:spPr>
        <p:txBody>
          <a:bodyPr wrap="square" rtlCol="0">
            <a:spAutoFit/>
          </a:bodyPr>
          <a:lstStyle/>
          <a:p>
            <a:r>
              <a:rPr lang="id-ID" sz="3600" b="1" dirty="0">
                <a:solidFill>
                  <a:srgbClr val="C00000"/>
                </a:solidFill>
                <a:effectLst>
                  <a:outerShdw blurRad="38100" dist="38100" dir="2700000" algn="tl">
                    <a:srgbClr val="000000">
                      <a:alpha val="43137"/>
                    </a:srgbClr>
                  </a:outerShdw>
                </a:effectLst>
                <a:latin typeface="Baskerville Old Face" pitchFamily="18" charset="0"/>
              </a:rPr>
              <a:t>What Should We Do</a:t>
            </a:r>
          </a:p>
        </p:txBody>
      </p:sp>
    </p:spTree>
    <p:extLst>
      <p:ext uri="{BB962C8B-B14F-4D97-AF65-F5344CB8AC3E}">
        <p14:creationId xmlns:p14="http://schemas.microsoft.com/office/powerpoint/2010/main" xmlns="" val="38524930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9" descr="Image result for CONSUMER BASIS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11" descr="Image result for CONSUMER BASIS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13" descr="Image result for CONSUMER BASIS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Slide Number Placeholder 1"/>
          <p:cNvSpPr>
            <a:spLocks noGrp="1"/>
          </p:cNvSpPr>
          <p:nvPr>
            <p:ph type="sldNum" sz="quarter" idx="12"/>
          </p:nvPr>
        </p:nvSpPr>
        <p:spPr>
          <a:xfrm>
            <a:off x="8610600" y="6383646"/>
            <a:ext cx="2743200" cy="365125"/>
          </a:xfrm>
        </p:spPr>
        <p:txBody>
          <a:bodyPr/>
          <a:lstStyle/>
          <a:p>
            <a:fld id="{38C5940F-52BA-4018-B13B-B36621709A35}" type="slidenum">
              <a:rPr lang="id-ID" smtClean="0"/>
              <a:pPr/>
              <a:t>39</a:t>
            </a:fld>
            <a:endParaRPr lang="id-ID" dirty="0"/>
          </a:p>
        </p:txBody>
      </p:sp>
      <p:graphicFrame>
        <p:nvGraphicFramePr>
          <p:cNvPr id="7" name="Table 6"/>
          <p:cNvGraphicFramePr>
            <a:graphicFrameLocks noGrp="1"/>
          </p:cNvGraphicFramePr>
          <p:nvPr>
            <p:extLst>
              <p:ext uri="{D42A27DB-BD31-4B8C-83A1-F6EECF244321}">
                <p14:modId xmlns:p14="http://schemas.microsoft.com/office/powerpoint/2010/main" xmlns="" val="2368207945"/>
              </p:ext>
            </p:extLst>
          </p:nvPr>
        </p:nvGraphicFramePr>
        <p:xfrm>
          <a:off x="307975" y="1257301"/>
          <a:ext cx="11336339" cy="4953952"/>
        </p:xfrm>
        <a:graphic>
          <a:graphicData uri="http://schemas.openxmlformats.org/drawingml/2006/table">
            <a:tbl>
              <a:tblPr firstRow="1" bandRow="1">
                <a:tableStyleId>{5940675A-B579-460E-94D1-54222C63F5DA}</a:tableStyleId>
              </a:tblPr>
              <a:tblGrid>
                <a:gridCol w="353037">
                  <a:extLst>
                    <a:ext uri="{9D8B030D-6E8A-4147-A177-3AD203B41FA5}">
                      <a16:colId xmlns:a16="http://schemas.microsoft.com/office/drawing/2014/main" xmlns="" val="20000"/>
                    </a:ext>
                  </a:extLst>
                </a:gridCol>
                <a:gridCol w="1355075">
                  <a:extLst>
                    <a:ext uri="{9D8B030D-6E8A-4147-A177-3AD203B41FA5}">
                      <a16:colId xmlns:a16="http://schemas.microsoft.com/office/drawing/2014/main" xmlns="" val="20001"/>
                    </a:ext>
                  </a:extLst>
                </a:gridCol>
                <a:gridCol w="2170323">
                  <a:extLst>
                    <a:ext uri="{9D8B030D-6E8A-4147-A177-3AD203B41FA5}">
                      <a16:colId xmlns:a16="http://schemas.microsoft.com/office/drawing/2014/main" xmlns="" val="20002"/>
                    </a:ext>
                  </a:extLst>
                </a:gridCol>
                <a:gridCol w="3095739"/>
                <a:gridCol w="4362165"/>
              </a:tblGrid>
              <a:tr h="442912">
                <a:tc>
                  <a:txBody>
                    <a:bodyPr/>
                    <a:lstStyle/>
                    <a:p>
                      <a:pPr algn="ctr"/>
                      <a:r>
                        <a:rPr lang="en-US" sz="1000" b="1" dirty="0">
                          <a:latin typeface="+mn-lt"/>
                        </a:rPr>
                        <a:t>NO</a:t>
                      </a:r>
                    </a:p>
                  </a:txBody>
                  <a:tcPr anchor="ctr">
                    <a:solidFill>
                      <a:schemeClr val="accent1">
                        <a:lumMod val="40000"/>
                        <a:lumOff val="60000"/>
                      </a:schemeClr>
                    </a:solidFill>
                  </a:tcPr>
                </a:tc>
                <a:tc>
                  <a:txBody>
                    <a:bodyPr/>
                    <a:lstStyle/>
                    <a:p>
                      <a:pPr algn="ctr"/>
                      <a:r>
                        <a:rPr lang="en-US" sz="1000" b="1" dirty="0" smtClean="0">
                          <a:latin typeface="+mn-lt"/>
                        </a:rPr>
                        <a:t>ISU STRATEGIS</a:t>
                      </a:r>
                      <a:endParaRPr lang="en-US" sz="1000" b="1" dirty="0">
                        <a:latin typeface="+mn-lt"/>
                      </a:endParaRPr>
                    </a:p>
                  </a:txBody>
                  <a:tcPr anchor="ctr">
                    <a:solidFill>
                      <a:schemeClr val="accent1">
                        <a:lumMod val="40000"/>
                        <a:lumOff val="60000"/>
                      </a:schemeClr>
                    </a:solidFill>
                  </a:tcPr>
                </a:tc>
                <a:tc>
                  <a:txBody>
                    <a:bodyPr/>
                    <a:lstStyle/>
                    <a:p>
                      <a:pPr algn="ctr"/>
                      <a:r>
                        <a:rPr lang="en-US" sz="1000" b="1" dirty="0" smtClean="0">
                          <a:latin typeface="+mn-lt"/>
                        </a:rPr>
                        <a:t>KONDISI IDEAL</a:t>
                      </a:r>
                      <a:endParaRPr lang="en-US" sz="1000" b="1" dirty="0">
                        <a:latin typeface="+mn-lt"/>
                      </a:endParaRPr>
                    </a:p>
                  </a:txBody>
                  <a:tcPr anchor="ctr">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a:r>
                        <a:rPr lang="en-US" sz="1000" b="1" dirty="0" smtClean="0">
                          <a:latin typeface="+mn-lt"/>
                        </a:rPr>
                        <a:t>PERMASALAHAN</a:t>
                      </a:r>
                      <a:endParaRPr lang="en-US" sz="10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a:r>
                        <a:rPr lang="en-US" sz="1000" b="1" dirty="0" smtClean="0">
                          <a:latin typeface="+mn-lt"/>
                        </a:rPr>
                        <a:t>KESEPAKATAN PROGRAM KERJA</a:t>
                      </a:r>
                      <a:endParaRPr lang="en-US" sz="1000" b="1" dirty="0">
                        <a:latin typeface="+mn-lt"/>
                      </a:endParaRPr>
                    </a:p>
                  </a:txBody>
                  <a:tcPr anchor="ctr">
                    <a:lnL w="12700" cap="flat" cmpd="sng" algn="ctr">
                      <a:solidFill>
                        <a:schemeClr val="tx1"/>
                      </a:solidFill>
                      <a:prstDash val="solid"/>
                      <a:round/>
                      <a:headEnd type="none" w="med" len="med"/>
                      <a:tailEnd type="none" w="med" len="med"/>
                    </a:lnL>
                    <a:solidFill>
                      <a:schemeClr val="accent1">
                        <a:lumMod val="40000"/>
                        <a:lumOff val="60000"/>
                      </a:schemeClr>
                    </a:solidFill>
                  </a:tcPr>
                </a:tc>
                <a:extLst>
                  <a:ext uri="{0D108BD9-81ED-4DB2-BD59-A6C34878D82A}">
                    <a16:rowId xmlns:a16="http://schemas.microsoft.com/office/drawing/2014/main" xmlns="" val="10000"/>
                  </a:ext>
                </a:extLst>
              </a:tr>
              <a:tr h="1016317">
                <a:tc>
                  <a:txBody>
                    <a:bodyPr/>
                    <a:lstStyle/>
                    <a:p>
                      <a:pPr algn="ctr"/>
                      <a:r>
                        <a:rPr lang="en-US" sz="1000" b="1" dirty="0" smtClean="0">
                          <a:latin typeface="+mn-lt"/>
                        </a:rPr>
                        <a:t>I</a:t>
                      </a:r>
                      <a:endParaRPr lang="en-US" sz="1000" b="1" dirty="0">
                        <a:latin typeface="+mn-lt"/>
                      </a:endParaRPr>
                    </a:p>
                  </a:txBody>
                  <a:tcPr anchor="ctr"/>
                </a:tc>
                <a:tc>
                  <a:txBody>
                    <a:bodyPr/>
                    <a:lstStyle/>
                    <a:p>
                      <a:pPr algn="l"/>
                      <a:r>
                        <a:rPr lang="en-US" sz="1000" kern="1200" dirty="0" smtClean="0">
                          <a:solidFill>
                            <a:schemeClr val="tx1"/>
                          </a:solidFill>
                          <a:effectLst/>
                          <a:latin typeface="+mn-lt"/>
                          <a:ea typeface="+mn-ea"/>
                          <a:cs typeface="+mn-cs"/>
                        </a:rPr>
                        <a:t>TATA NIAGA BAHAN KEBUTUHAN POKOK</a:t>
                      </a:r>
                      <a:endParaRPr lang="en-US" sz="1000" b="1" dirty="0">
                        <a:latin typeface="+mn-lt"/>
                      </a:endParaRPr>
                    </a:p>
                  </a:txBody>
                  <a:tcPr anchor="ct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en-US" sz="1000" kern="1200" dirty="0" smtClean="0">
                          <a:solidFill>
                            <a:schemeClr val="tx1"/>
                          </a:solidFill>
                          <a:effectLst/>
                          <a:latin typeface="+mn-lt"/>
                          <a:ea typeface="+mn-ea"/>
                          <a:cs typeface="+mn-cs"/>
                        </a:rPr>
                        <a:t>PEMANFAATAN PASAR YANG OPTIMAL</a:t>
                      </a:r>
                    </a:p>
                    <a:p>
                      <a:pPr marL="171450" marR="0" lvl="0"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en-US" sz="1000" kern="1200" dirty="0" smtClean="0">
                          <a:solidFill>
                            <a:schemeClr val="tx1"/>
                          </a:solidFill>
                          <a:effectLst/>
                          <a:latin typeface="+mn-lt"/>
                          <a:ea typeface="+mn-ea"/>
                          <a:cs typeface="+mn-cs"/>
                        </a:rPr>
                        <a:t>SISTEM LOGISTIK YANG TIDAK MEMADAI</a:t>
                      </a:r>
                    </a:p>
                    <a:p>
                      <a:pPr marL="171450" lvl="0" indent="-171450">
                        <a:buFont typeface="Arial" pitchFamily="34" charset="0"/>
                        <a:buChar char="•"/>
                      </a:pPr>
                      <a:r>
                        <a:rPr lang="en-US" sz="1000" kern="1200" dirty="0" smtClean="0">
                          <a:solidFill>
                            <a:schemeClr val="tx1"/>
                          </a:solidFill>
                          <a:effectLst/>
                          <a:latin typeface="+mn-lt"/>
                          <a:ea typeface="+mn-ea"/>
                          <a:cs typeface="+mn-cs"/>
                        </a:rPr>
                        <a:t>PEMANFAATAN TI DALAM PEMBENTUKAN HARGA</a:t>
                      </a:r>
                    </a:p>
                    <a:p>
                      <a:pPr marL="171450" lvl="0" indent="-171450">
                        <a:buFont typeface="Arial" pitchFamily="34" charset="0"/>
                        <a:buChar char="•"/>
                      </a:pPr>
                      <a:r>
                        <a:rPr lang="en-US" sz="1000" kern="1200" dirty="0" smtClean="0">
                          <a:solidFill>
                            <a:schemeClr val="tx1"/>
                          </a:solidFill>
                          <a:effectLst/>
                          <a:latin typeface="+mn-lt"/>
                          <a:ea typeface="+mn-ea"/>
                          <a:cs typeface="+mn-cs"/>
                        </a:rPr>
                        <a:t>AKSES PEDAGANG TERHADAP PRODUSEN</a:t>
                      </a:r>
                    </a:p>
                    <a:p>
                      <a:pPr marL="171450" indent="-171450">
                        <a:buFont typeface="Arial" pitchFamily="34" charset="0"/>
                        <a:buChar char="•"/>
                      </a:pPr>
                      <a:r>
                        <a:rPr lang="en-US" sz="1000" kern="1200" dirty="0" smtClean="0">
                          <a:solidFill>
                            <a:schemeClr val="tx1"/>
                          </a:solidFill>
                          <a:effectLst/>
                          <a:latin typeface="+mn-lt"/>
                          <a:ea typeface="+mn-ea"/>
                          <a:cs typeface="+mn-cs"/>
                        </a:rPr>
                        <a:t>MANAJEMEN RANTAI PASOK (SUPPLY CHAIN MANAGEMENT)</a:t>
                      </a:r>
                    </a:p>
                    <a:p>
                      <a:pPr marL="171450" lvl="0" indent="-171450">
                        <a:buFont typeface="Arial" pitchFamily="34" charset="0"/>
                        <a:buChar char="•"/>
                      </a:pPr>
                      <a:r>
                        <a:rPr lang="en-US" sz="1000" kern="1200" dirty="0" smtClean="0">
                          <a:solidFill>
                            <a:schemeClr val="tx1"/>
                          </a:solidFill>
                          <a:effectLst/>
                          <a:latin typeface="+mn-lt"/>
                          <a:ea typeface="+mn-ea"/>
                          <a:cs typeface="+mn-cs"/>
                        </a:rPr>
                        <a:t>TIDAK ADA PRAKTEK RENT SEEKING/KARTEL</a:t>
                      </a:r>
                    </a:p>
                    <a:p>
                      <a:pPr marL="171450" lvl="0" indent="-171450">
                        <a:buFont typeface="Arial" pitchFamily="34" charset="0"/>
                        <a:buChar char="•"/>
                      </a:pPr>
                      <a:r>
                        <a:rPr lang="en-US" sz="1000" kern="1200" dirty="0" smtClean="0">
                          <a:solidFill>
                            <a:schemeClr val="tx1"/>
                          </a:solidFill>
                          <a:effectLst/>
                          <a:latin typeface="+mn-lt"/>
                          <a:ea typeface="+mn-ea"/>
                          <a:cs typeface="+mn-cs"/>
                        </a:rPr>
                        <a:t>PERAN PEMERINTAH DAERAH UNTUK MENGAWASI DISTRIBUSI BAHAN KEBUTUHAN POKOK</a:t>
                      </a:r>
                    </a:p>
                    <a:p>
                      <a:pPr marL="171450" lvl="0" indent="-171450">
                        <a:buFont typeface="Arial" pitchFamily="34" charset="0"/>
                        <a:buChar char="•"/>
                      </a:pPr>
                      <a:r>
                        <a:rPr lang="en-US" sz="1000" kern="1200" dirty="0" smtClean="0">
                          <a:solidFill>
                            <a:schemeClr val="tx1"/>
                          </a:solidFill>
                          <a:effectLst/>
                          <a:latin typeface="+mn-lt"/>
                          <a:ea typeface="+mn-ea"/>
                          <a:cs typeface="+mn-cs"/>
                        </a:rPr>
                        <a:t>KEBIJAKAN IMPORT TERHADAP BAHAN KEBUTUHAN POKOK YANG LEBIH TRANSPARAN DAN BERKEADILAN</a:t>
                      </a:r>
                    </a:p>
                    <a:p>
                      <a:pPr marL="171450" lvl="0" indent="-171450">
                        <a:buFont typeface="Arial" pitchFamily="34" charset="0"/>
                        <a:buChar char="•"/>
                      </a:pPr>
                      <a:r>
                        <a:rPr lang="en-US" sz="1000" kern="1200" dirty="0" smtClean="0">
                          <a:solidFill>
                            <a:schemeClr val="tx1"/>
                          </a:solidFill>
                          <a:effectLst/>
                          <a:latin typeface="+mn-lt"/>
                          <a:ea typeface="+mn-ea"/>
                          <a:cs typeface="+mn-cs"/>
                        </a:rPr>
                        <a:t>SISTEM PEMASARAN YANG EFISIEN</a:t>
                      </a:r>
                    </a:p>
                    <a:p>
                      <a:endParaRPr lang="en-US" sz="1000" dirty="0">
                        <a:solidFill>
                          <a:schemeClr val="accent1">
                            <a:lumMod val="75000"/>
                          </a:schemeClr>
                        </a:solidFill>
                        <a:latin typeface="+mn-lt"/>
                      </a:endParaRPr>
                    </a:p>
                  </a:txBody>
                  <a:tcPr anchor="ctr">
                    <a:lnR w="12700" cap="flat" cmpd="sng" algn="ctr">
                      <a:solidFill>
                        <a:schemeClr val="tx1"/>
                      </a:solidFill>
                      <a:prstDash val="solid"/>
                      <a:round/>
                      <a:headEnd type="none" w="med" len="med"/>
                      <a:tailEnd type="none" w="med" len="med"/>
                    </a:lnR>
                  </a:tcPr>
                </a:tc>
                <a:tc>
                  <a:txBody>
                    <a:bodyPr/>
                    <a:lstStyle/>
                    <a:p>
                      <a:pPr marL="171450" lvl="0" indent="-171450" algn="l" defTabSz="914400" rtl="0" eaLnBrk="1" latinLnBrk="0" hangingPunct="1">
                        <a:buFont typeface="Arial" pitchFamily="34" charset="0"/>
                        <a:buChar char="•"/>
                      </a:pPr>
                      <a:r>
                        <a:rPr lang="en-US" sz="1000" kern="1200" dirty="0" smtClean="0">
                          <a:solidFill>
                            <a:schemeClr val="tx1"/>
                          </a:solidFill>
                          <a:effectLst/>
                          <a:latin typeface="+mn-lt"/>
                          <a:ea typeface="+mn-ea"/>
                          <a:cs typeface="+mn-cs"/>
                        </a:rPr>
                        <a:t>KAPASITAS PASAR MASIH TERBATAS UNTUK PEMENUHAN BAPOKTING, JARAK ANTAR PASAR MASIH TERLALU JAUH</a:t>
                      </a:r>
                    </a:p>
                    <a:p>
                      <a:pPr marL="171450" lvl="0" indent="-171450" algn="l" defTabSz="914400" rtl="0" eaLnBrk="1" latinLnBrk="0" hangingPunct="1">
                        <a:buFont typeface="Arial" pitchFamily="34" charset="0"/>
                        <a:buChar char="•"/>
                      </a:pPr>
                      <a:r>
                        <a:rPr lang="en-US" sz="1000" kern="1200" dirty="0" smtClean="0">
                          <a:solidFill>
                            <a:schemeClr val="tx1"/>
                          </a:solidFill>
                          <a:effectLst/>
                          <a:latin typeface="+mn-lt"/>
                          <a:ea typeface="+mn-ea"/>
                          <a:cs typeface="+mn-cs"/>
                        </a:rPr>
                        <a:t>STANDARISASI SATUAN UKURAN PENJUALAN</a:t>
                      </a:r>
                    </a:p>
                    <a:p>
                      <a:pPr marL="171450" lvl="0" indent="-171450" algn="l" defTabSz="914400" rtl="0" eaLnBrk="1" latinLnBrk="0" hangingPunct="1">
                        <a:buFont typeface="Arial" pitchFamily="34" charset="0"/>
                        <a:buChar char="•"/>
                      </a:pPr>
                      <a:r>
                        <a:rPr lang="en-US" sz="1000" kern="1200" dirty="0" smtClean="0">
                          <a:solidFill>
                            <a:schemeClr val="tx1"/>
                          </a:solidFill>
                          <a:effectLst/>
                          <a:latin typeface="+mn-lt"/>
                          <a:ea typeface="+mn-ea"/>
                          <a:cs typeface="+mn-cs"/>
                        </a:rPr>
                        <a:t>IDENTIFIKASI PELAKU UTAMA PEMAIN PASAR</a:t>
                      </a:r>
                    </a:p>
                    <a:p>
                      <a:pPr marL="171450" lvl="0" indent="-171450" algn="l" defTabSz="914400" rtl="0" eaLnBrk="1" latinLnBrk="0" hangingPunct="1">
                        <a:buFont typeface="Arial" pitchFamily="34" charset="0"/>
                        <a:buChar char="•"/>
                      </a:pPr>
                      <a:r>
                        <a:rPr lang="en-US" sz="1000" kern="1200" dirty="0" smtClean="0">
                          <a:solidFill>
                            <a:schemeClr val="tx1"/>
                          </a:solidFill>
                          <a:effectLst/>
                          <a:latin typeface="+mn-lt"/>
                          <a:ea typeface="+mn-ea"/>
                          <a:cs typeface="+mn-cs"/>
                        </a:rPr>
                        <a:t>PERILAKU PENGGUNA PASAR BELUM BAIK</a:t>
                      </a:r>
                    </a:p>
                    <a:p>
                      <a:pPr marL="171450" lvl="0" indent="-171450" algn="l" defTabSz="914400" rtl="0" eaLnBrk="1" latinLnBrk="0" hangingPunct="1">
                        <a:buFont typeface="Arial" pitchFamily="34" charset="0"/>
                        <a:buChar char="•"/>
                      </a:pPr>
                      <a:r>
                        <a:rPr lang="en-US" sz="1000" kern="1200" dirty="0" smtClean="0">
                          <a:solidFill>
                            <a:schemeClr val="tx1"/>
                          </a:solidFill>
                          <a:effectLst/>
                          <a:latin typeface="+mn-lt"/>
                          <a:ea typeface="+mn-ea"/>
                          <a:cs typeface="+mn-cs"/>
                        </a:rPr>
                        <a:t>INFRASTRUKTUR DAN SAPRAS YANG BELUM MEMADAI</a:t>
                      </a:r>
                    </a:p>
                    <a:p>
                      <a:pPr marL="171450" lvl="0" indent="-171450" algn="l" defTabSz="914400" rtl="0" eaLnBrk="1" latinLnBrk="0" hangingPunct="1">
                        <a:buFont typeface="Arial" pitchFamily="34" charset="0"/>
                        <a:buChar char="•"/>
                      </a:pPr>
                      <a:r>
                        <a:rPr lang="en-US" sz="1000" kern="1200" dirty="0" smtClean="0">
                          <a:solidFill>
                            <a:schemeClr val="tx1"/>
                          </a:solidFill>
                          <a:effectLst/>
                          <a:latin typeface="+mn-lt"/>
                          <a:ea typeface="+mn-ea"/>
                          <a:cs typeface="+mn-cs"/>
                        </a:rPr>
                        <a:t>SYSTEM LOGISTIC TIDAK EFISIEN</a:t>
                      </a:r>
                    </a:p>
                    <a:p>
                      <a:pPr marL="171450" lvl="0" indent="-171450" algn="l" defTabSz="914400" rtl="0" eaLnBrk="1" latinLnBrk="0" hangingPunct="1">
                        <a:buFont typeface="Arial" pitchFamily="34" charset="0"/>
                        <a:buChar char="•"/>
                      </a:pPr>
                      <a:r>
                        <a:rPr lang="en-US" sz="1000" kern="1200" dirty="0" smtClean="0">
                          <a:solidFill>
                            <a:schemeClr val="tx1"/>
                          </a:solidFill>
                          <a:effectLst/>
                          <a:latin typeface="+mn-lt"/>
                          <a:ea typeface="+mn-ea"/>
                          <a:cs typeface="+mn-cs"/>
                        </a:rPr>
                        <a:t>PERAN BULOG TIDAK SERAGAM DI SEMUA DAERAH</a:t>
                      </a:r>
                    </a:p>
                    <a:p>
                      <a:pPr marL="171450" lvl="0" indent="-171450" algn="l" defTabSz="914400" rtl="0" eaLnBrk="1" latinLnBrk="0" hangingPunct="1">
                        <a:buFont typeface="Arial" pitchFamily="34" charset="0"/>
                        <a:buChar char="•"/>
                      </a:pPr>
                      <a:r>
                        <a:rPr lang="en-US" sz="1000" kern="1200" dirty="0" smtClean="0">
                          <a:solidFill>
                            <a:schemeClr val="tx1"/>
                          </a:solidFill>
                          <a:effectLst/>
                          <a:latin typeface="+mn-lt"/>
                          <a:ea typeface="+mn-ea"/>
                          <a:cs typeface="+mn-cs"/>
                        </a:rPr>
                        <a:t>MANAJEMEN PENGELOLAAN PASAR</a:t>
                      </a:r>
                    </a:p>
                    <a:p>
                      <a:pPr marL="171450" lvl="0" indent="-171450" algn="l" defTabSz="914400" rtl="0" eaLnBrk="1" latinLnBrk="0" hangingPunct="1">
                        <a:buFont typeface="Arial" pitchFamily="34" charset="0"/>
                        <a:buChar char="•"/>
                      </a:pPr>
                      <a:r>
                        <a:rPr lang="en-US" sz="1000" kern="1200" dirty="0" smtClean="0">
                          <a:solidFill>
                            <a:schemeClr val="tx1"/>
                          </a:solidFill>
                          <a:effectLst/>
                          <a:latin typeface="+mn-lt"/>
                          <a:ea typeface="+mn-ea"/>
                          <a:cs typeface="+mn-cs"/>
                        </a:rPr>
                        <a:t>BELUM ADANYA REGULASI YANG MEMADAI DALAM MENGINTERVENSI HARGA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00" kern="1200" dirty="0" smtClean="0">
                          <a:solidFill>
                            <a:schemeClr val="tx1"/>
                          </a:solidFill>
                          <a:effectLst/>
                          <a:latin typeface="+mn-lt"/>
                          <a:ea typeface="+mn-ea"/>
                          <a:cs typeface="+mn-cs"/>
                        </a:rPr>
                        <a:t>PENGAWASAN PEMDA BELUM OPTIMAL</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00" kern="1200" dirty="0" smtClean="0">
                          <a:solidFill>
                            <a:schemeClr val="tx1"/>
                          </a:solidFill>
                          <a:effectLst/>
                          <a:latin typeface="+mn-lt"/>
                          <a:ea typeface="+mn-ea"/>
                          <a:cs typeface="+mn-cs"/>
                        </a:rPr>
                        <a:t>PINTU MASUK BARANG IMPOR MASIH TERBATAS PADA 5 TITIK</a:t>
                      </a:r>
                    </a:p>
                    <a:p>
                      <a:pPr marL="171450" lvl="0" indent="-171450" algn="l" defTabSz="914400" rtl="0" eaLnBrk="1" latinLnBrk="0" hangingPunct="1">
                        <a:buFont typeface="Arial" pitchFamily="34" charset="0"/>
                        <a:buChar char="•"/>
                      </a:pPr>
                      <a:r>
                        <a:rPr lang="en-US" sz="1000" kern="1200" dirty="0" smtClean="0">
                          <a:solidFill>
                            <a:schemeClr val="tx1"/>
                          </a:solidFill>
                          <a:effectLst/>
                          <a:latin typeface="+mn-lt"/>
                          <a:ea typeface="+mn-ea"/>
                          <a:cs typeface="+mn-cs"/>
                        </a:rPr>
                        <a:t>MASIH BANYAKNYA MATA RANTAI PERDAGANGAN YANG DILALUI OLEH PRODUK</a:t>
                      </a:r>
                    </a:p>
                    <a:p>
                      <a:pPr marL="171450" lvl="0" indent="-171450" algn="l" defTabSz="914400" rtl="0" eaLnBrk="1" latinLnBrk="0" hangingPunct="1">
                        <a:buFont typeface="Arial" pitchFamily="34" charset="0"/>
                        <a:buChar char="•"/>
                      </a:pPr>
                      <a:r>
                        <a:rPr lang="en-US" sz="1000" kern="1200" dirty="0" smtClean="0">
                          <a:solidFill>
                            <a:schemeClr val="tx1"/>
                          </a:solidFill>
                          <a:effectLst/>
                          <a:latin typeface="+mn-lt"/>
                          <a:ea typeface="+mn-ea"/>
                          <a:cs typeface="+mn-cs"/>
                        </a:rPr>
                        <a:t>TIDAK ADANYA DISTRIBUSI PENDAPATAN YANG BERKEADILAN</a:t>
                      </a:r>
                    </a:p>
                    <a:p>
                      <a:pPr marL="171450" lvl="0" indent="-171450" algn="l" defTabSz="914400" rtl="0" eaLnBrk="1" latinLnBrk="0" hangingPunct="1">
                        <a:buFont typeface="Arial" pitchFamily="34" charset="0"/>
                        <a:buChar char="•"/>
                      </a:pPr>
                      <a:r>
                        <a:rPr lang="en-US" sz="1000" kern="1200" dirty="0" smtClean="0">
                          <a:solidFill>
                            <a:schemeClr val="tx1"/>
                          </a:solidFill>
                          <a:effectLst/>
                          <a:latin typeface="+mn-lt"/>
                          <a:ea typeface="+mn-ea"/>
                          <a:cs typeface="+mn-cs"/>
                        </a:rPr>
                        <a:t>INFORMASI PASAR YANG TIMPANG DAN TIDAK TRANSPARAN</a:t>
                      </a:r>
                    </a:p>
                    <a:p>
                      <a:pPr marL="171450" lvl="0" indent="-171450">
                        <a:buFont typeface="Arial" pitchFamily="34" charset="0"/>
                        <a:buChar char="•"/>
                      </a:pPr>
                      <a:r>
                        <a:rPr lang="id-ID" sz="1000" kern="1200" dirty="0" smtClean="0">
                          <a:solidFill>
                            <a:schemeClr val="tx1"/>
                          </a:solidFill>
                          <a:effectLst/>
                          <a:latin typeface="+mn-lt"/>
                          <a:ea typeface="+mn-ea"/>
                          <a:cs typeface="+mn-cs"/>
                        </a:rPr>
                        <a:t>KONDISI PASAR RAKYAT YANG ADA DALAM KEADAAN TIDAK MEMADAI SARANA DAN PRASARANANYA</a:t>
                      </a:r>
                      <a:r>
                        <a:rPr lang="en-US" sz="1000" kern="1200" dirty="0" smtClean="0">
                          <a:solidFill>
                            <a:schemeClr val="tx1"/>
                          </a:solidFill>
                          <a:effectLst/>
                          <a:latin typeface="+mn-lt"/>
                          <a:ea typeface="+mn-ea"/>
                          <a:cs typeface="+mn-cs"/>
                        </a:rPr>
                        <a:t>.</a:t>
                      </a:r>
                    </a:p>
                    <a:p>
                      <a:pPr marL="171450" lvl="0" indent="-171450">
                        <a:buFont typeface="Arial" pitchFamily="34" charset="0"/>
                        <a:buChar char="•"/>
                      </a:pPr>
                      <a:r>
                        <a:rPr lang="id-ID" sz="1000" kern="1200" dirty="0" smtClean="0">
                          <a:solidFill>
                            <a:schemeClr val="tx1"/>
                          </a:solidFill>
                          <a:effectLst/>
                          <a:latin typeface="+mn-lt"/>
                          <a:ea typeface="+mn-ea"/>
                          <a:cs typeface="+mn-cs"/>
                        </a:rPr>
                        <a:t>LEMAHNYA SISTEM LOGISTIC</a:t>
                      </a:r>
                      <a:endParaRPr lang="en-US" sz="1000" kern="1200" dirty="0" smtClean="0">
                        <a:solidFill>
                          <a:schemeClr val="tx1"/>
                        </a:solidFill>
                        <a:effectLst/>
                        <a:latin typeface="+mn-lt"/>
                        <a:ea typeface="+mn-ea"/>
                        <a:cs typeface="+mn-cs"/>
                      </a:endParaRPr>
                    </a:p>
                    <a:p>
                      <a:pPr marL="171450" lvl="0" indent="-171450">
                        <a:buFont typeface="Arial" pitchFamily="34" charset="0"/>
                        <a:buChar char="•"/>
                      </a:pPr>
                      <a:r>
                        <a:rPr lang="id-ID" sz="1000" kern="1200" dirty="0" smtClean="0">
                          <a:solidFill>
                            <a:schemeClr val="tx1"/>
                          </a:solidFill>
                          <a:effectLst/>
                          <a:latin typeface="+mn-lt"/>
                          <a:ea typeface="+mn-ea"/>
                          <a:cs typeface="+mn-cs"/>
                        </a:rPr>
                        <a:t>BELUM SEMUA KABUPATEN/KOTA MEMILIKI PAPAN INFORMASI HARGA DI PASAR RAKYAT</a:t>
                      </a:r>
                      <a:r>
                        <a:rPr lang="en-US" sz="1000" kern="1200" dirty="0" smtClean="0">
                          <a:solidFill>
                            <a:schemeClr val="tx1"/>
                          </a:solidFill>
                          <a:effectLst/>
                          <a:latin typeface="+mn-lt"/>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00" kern="1200" dirty="0" smtClean="0">
                          <a:solidFill>
                            <a:schemeClr val="tx1"/>
                          </a:solidFill>
                          <a:effectLst/>
                          <a:latin typeface="+mn-lt"/>
                          <a:ea typeface="+mn-ea"/>
                          <a:cs typeface="+mn-cs"/>
                        </a:rPr>
                        <a:t>KERJA SAMA DENGAN BULOG UNTUK PENGUATAN JARINGAN DISTRIBUSI</a:t>
                      </a:r>
                    </a:p>
                    <a:p>
                      <a:pPr marL="171450" lvl="0" indent="-171450" algn="l" defTabSz="914400" rtl="0" eaLnBrk="1" latinLnBrk="0" hangingPunct="1">
                        <a:buFont typeface="Arial" pitchFamily="34" charset="0"/>
                        <a:buChar char="•"/>
                      </a:pPr>
                      <a:r>
                        <a:rPr lang="en-US" sz="1000" kern="1200" dirty="0" smtClean="0">
                          <a:solidFill>
                            <a:schemeClr val="tx1"/>
                          </a:solidFill>
                          <a:effectLst/>
                          <a:latin typeface="+mn-lt"/>
                          <a:ea typeface="+mn-ea"/>
                          <a:cs typeface="+mn-cs"/>
                        </a:rPr>
                        <a:t>PP NO. 12 TAHUN 2012 TENTANG SISLOGNAS</a:t>
                      </a:r>
                    </a:p>
                    <a:p>
                      <a:pPr marL="171450" lvl="0" indent="-171450" algn="l" defTabSz="914400" rtl="0" eaLnBrk="1" latinLnBrk="0" hangingPunct="1">
                        <a:buFont typeface="Arial" pitchFamily="34" charset="0"/>
                        <a:buChar char="•"/>
                      </a:pPr>
                      <a:r>
                        <a:rPr lang="en-US" sz="1000" kern="1200" dirty="0" smtClean="0">
                          <a:solidFill>
                            <a:schemeClr val="tx1"/>
                          </a:solidFill>
                          <a:effectLst/>
                          <a:latin typeface="+mn-lt"/>
                          <a:ea typeface="+mn-ea"/>
                          <a:cs typeface="+mn-cs"/>
                        </a:rPr>
                        <a:t>(PARA DISTRIBUTOR TERINTEGRASI DENGAN BULOG UNTUK MENGENDALIKAN HARGA)</a:t>
                      </a:r>
                    </a:p>
                    <a:p>
                      <a:pPr marL="171450" lvl="0" indent="-171450" algn="l" defTabSz="914400" rtl="0" eaLnBrk="1" latinLnBrk="0" hangingPunct="1">
                        <a:buFont typeface="Arial" pitchFamily="34" charset="0"/>
                        <a:buChar char="•"/>
                      </a:pPr>
                      <a:r>
                        <a:rPr lang="en-US" sz="1000" kern="1200" dirty="0" smtClean="0">
                          <a:solidFill>
                            <a:schemeClr val="tx1"/>
                          </a:solidFill>
                          <a:effectLst/>
                          <a:latin typeface="+mn-lt"/>
                          <a:ea typeface="+mn-ea"/>
                          <a:cs typeface="+mn-cs"/>
                        </a:rPr>
                        <a:t>OPTIMALISASI PERAN BULOG DI SELURUH DAERAH UNTUK MENYEDIAKAN 13 KOMODITAS UTAMA. </a:t>
                      </a:r>
                    </a:p>
                    <a:p>
                      <a:pPr marL="171450" lvl="0" indent="-171450" algn="l" defTabSz="914400" rtl="0" eaLnBrk="1" latinLnBrk="0" hangingPunct="1">
                        <a:buFont typeface="Arial" pitchFamily="34" charset="0"/>
                        <a:buChar char="•"/>
                      </a:pPr>
                      <a:r>
                        <a:rPr lang="en-US" sz="1000" kern="1200" dirty="0" smtClean="0">
                          <a:solidFill>
                            <a:schemeClr val="tx1"/>
                          </a:solidFill>
                          <a:effectLst/>
                          <a:latin typeface="+mn-lt"/>
                          <a:ea typeface="+mn-ea"/>
                          <a:cs typeface="+mn-cs"/>
                        </a:rPr>
                        <a:t>TERKAIT DENGAN PENYEDIAAN KOMODITAS NON PSO, DIHARAPKAN PEMDA DAPAT BEKERJASAMA DENGAN BULOG DENGAN LEBIH OPTIMAL (MELALUI INISASI PEMDA ATAUPUN BEKERJASAMA DENGAN BUMD MASING-MASING DAERAH)</a:t>
                      </a:r>
                    </a:p>
                    <a:p>
                      <a:pPr marL="171450" lvl="0" indent="-171450" algn="l" defTabSz="914400" rtl="0" eaLnBrk="1" latinLnBrk="0" hangingPunct="1">
                        <a:buFont typeface="Arial" pitchFamily="34" charset="0"/>
                        <a:buChar char="•"/>
                      </a:pPr>
                      <a:r>
                        <a:rPr lang="en-US" sz="1000" kern="1200" dirty="0" smtClean="0">
                          <a:solidFill>
                            <a:schemeClr val="tx1"/>
                          </a:solidFill>
                          <a:effectLst/>
                          <a:latin typeface="+mn-lt"/>
                          <a:ea typeface="+mn-ea"/>
                          <a:cs typeface="+mn-cs"/>
                        </a:rPr>
                        <a:t>TERDAPAT MEKANISME TERKAIT SUBSIDI/CADANGAN DANA DALAM APBD, DALAM RANGKA STABILISASI HARGA APABILA TERDAPAT GEJOLAK HARGA YANG SIGNIFIKAN</a:t>
                      </a:r>
                    </a:p>
                    <a:p>
                      <a:pPr marL="171450" lvl="0" indent="-171450" algn="l" defTabSz="914400" rtl="0" eaLnBrk="1" latinLnBrk="0" hangingPunct="1">
                        <a:buFont typeface="Arial" pitchFamily="34" charset="0"/>
                        <a:buChar char="•"/>
                      </a:pPr>
                      <a:r>
                        <a:rPr lang="en-US" sz="1000" kern="1200" dirty="0" smtClean="0">
                          <a:solidFill>
                            <a:schemeClr val="tx1"/>
                          </a:solidFill>
                          <a:effectLst/>
                          <a:latin typeface="+mn-lt"/>
                          <a:ea typeface="+mn-ea"/>
                          <a:cs typeface="+mn-cs"/>
                        </a:rPr>
                        <a:t>TERDAPAT SUBSIDI ONGKOS ANGKUT KEPADA ANGKUTAN YANG MEMUAT BARANG POKOK MASYARAKAT DAN BARANG KEBUTUHAN PENTING LAINNYA</a:t>
                      </a:r>
                    </a:p>
                    <a:p>
                      <a:pPr marL="171450" lvl="0" indent="-171450" algn="l" defTabSz="914400" rtl="0" eaLnBrk="1" latinLnBrk="0" hangingPunct="1">
                        <a:buFont typeface="Arial" pitchFamily="34" charset="0"/>
                        <a:buChar char="•"/>
                      </a:pPr>
                      <a:r>
                        <a:rPr lang="en-US" sz="1000" kern="1200" dirty="0" smtClean="0">
                          <a:solidFill>
                            <a:schemeClr val="tx1"/>
                          </a:solidFill>
                          <a:effectLst/>
                          <a:latin typeface="+mn-lt"/>
                          <a:ea typeface="+mn-ea"/>
                          <a:cs typeface="+mn-cs"/>
                        </a:rPr>
                        <a:t>PEMERINTAH PERLU MENUNJUK PROVINSI TERTENTU SEBAGAI PENOPANG/PENYANGGA PANGAN SUATU WILAYAH</a:t>
                      </a:r>
                    </a:p>
                    <a:p>
                      <a:pPr marL="171450" lvl="0" indent="-171450" algn="l" defTabSz="914400" rtl="0" eaLnBrk="1" latinLnBrk="0" hangingPunct="1">
                        <a:buFont typeface="Arial" pitchFamily="34" charset="0"/>
                        <a:buChar char="•"/>
                      </a:pPr>
                      <a:r>
                        <a:rPr lang="en-US" sz="1000" kern="1200" dirty="0" smtClean="0">
                          <a:solidFill>
                            <a:schemeClr val="tx1"/>
                          </a:solidFill>
                          <a:effectLst/>
                          <a:latin typeface="+mn-lt"/>
                          <a:ea typeface="+mn-ea"/>
                          <a:cs typeface="+mn-cs"/>
                        </a:rPr>
                        <a:t>PEMERINTAH PERLU MEMBERIKAN PERLAKUAN KHUSUS TERHADAP DAERAH TERTENTU/PERBATASAN, DALAM HAL PEMENUHAN BARANG POKOK MASYARAKAT DAN BARANG KEBUTUHAN PENTING LAINNYA</a:t>
                      </a:r>
                    </a:p>
                    <a:p>
                      <a:pPr marL="171450" lvl="0" indent="-171450" algn="l" defTabSz="914400" rtl="0" eaLnBrk="1" latinLnBrk="0" hangingPunct="1">
                        <a:buFont typeface="Arial" pitchFamily="34" charset="0"/>
                        <a:buChar char="•"/>
                      </a:pPr>
                      <a:r>
                        <a:rPr lang="en-US" sz="1000" kern="1200" dirty="0" smtClean="0">
                          <a:solidFill>
                            <a:schemeClr val="tx1"/>
                          </a:solidFill>
                          <a:effectLst/>
                          <a:latin typeface="+mn-lt"/>
                          <a:ea typeface="+mn-ea"/>
                          <a:cs typeface="+mn-cs"/>
                        </a:rPr>
                        <a:t>TELAH  DIKELUARKAN PERMENDAG NO.63 TAHUN 2016 TENTANG ACUAN PENETAPAN HARGA</a:t>
                      </a:r>
                    </a:p>
                    <a:p>
                      <a:pPr marL="171450" lvl="0" indent="-171450" algn="l" defTabSz="914400" rtl="0" eaLnBrk="1" latinLnBrk="0" hangingPunct="1">
                        <a:buFont typeface="Arial" pitchFamily="34" charset="0"/>
                        <a:buChar char="•"/>
                      </a:pPr>
                      <a:r>
                        <a:rPr lang="en-US" sz="1000" kern="1200" dirty="0" smtClean="0">
                          <a:solidFill>
                            <a:schemeClr val="tx1"/>
                          </a:solidFill>
                          <a:effectLst/>
                          <a:latin typeface="+mn-lt"/>
                          <a:ea typeface="+mn-ea"/>
                          <a:cs typeface="+mn-cs"/>
                        </a:rPr>
                        <a:t>PERLU MENGOPTIMALKAN PENGAWASAN YANG MELIBATKAN SEMUA PIHAK BAIK PPNS TERMASUK APARAT PENEGAK HOKUM</a:t>
                      </a:r>
                    </a:p>
                    <a:p>
                      <a:pPr marL="171450" lvl="0" indent="-171450" algn="l" defTabSz="914400" rtl="0" eaLnBrk="1" latinLnBrk="0" hangingPunct="1">
                        <a:buFont typeface="Arial" pitchFamily="34" charset="0"/>
                        <a:buChar char="•"/>
                      </a:pPr>
                      <a:r>
                        <a:rPr lang="en-US" sz="1000" kern="1200" dirty="0" smtClean="0">
                          <a:solidFill>
                            <a:schemeClr val="tx1"/>
                          </a:solidFill>
                          <a:effectLst/>
                          <a:latin typeface="+mn-lt"/>
                          <a:ea typeface="+mn-ea"/>
                          <a:cs typeface="+mn-cs"/>
                        </a:rPr>
                        <a:t>KEBIJAKAN IMPOR UNTUK PRODUK KEBUTUHAN POKOK TIDAK DAPAT DIPERLAKUKAN SAMA UNTUK SEMUA WILAYAH DI NKRI</a:t>
                      </a:r>
                    </a:p>
                    <a:p>
                      <a:pPr marL="171450" lvl="0" indent="-171450" algn="l" defTabSz="914400" rtl="0" eaLnBrk="1" latinLnBrk="0" hangingPunct="1">
                        <a:buFont typeface="Arial" pitchFamily="34" charset="0"/>
                        <a:buChar char="•"/>
                      </a:pPr>
                      <a:r>
                        <a:rPr lang="en-US" sz="1000" kern="1200" dirty="0" smtClean="0">
                          <a:solidFill>
                            <a:schemeClr val="tx1"/>
                          </a:solidFill>
                          <a:effectLst/>
                          <a:latin typeface="+mn-lt"/>
                          <a:ea typeface="+mn-ea"/>
                          <a:cs typeface="+mn-cs"/>
                        </a:rPr>
                        <a:t>PEMBENAHAN DATABASE PEMENUHAN BAHAN POKOK DAN BARANG PENTING LAINNYA, SEHINGGA DAPAT DIGUNAKAN UNTUK PERTIMBANGAN IMPOR</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1"/>
                  </a:ext>
                </a:extLst>
              </a:tr>
            </a:tbl>
          </a:graphicData>
        </a:graphic>
      </p:graphicFrame>
      <p:pic>
        <p:nvPicPr>
          <p:cNvPr id="10"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5575"/>
            <a:ext cx="1537149" cy="146447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10"/>
          <p:cNvSpPr/>
          <p:nvPr/>
        </p:nvSpPr>
        <p:spPr>
          <a:xfrm>
            <a:off x="460375" y="202039"/>
            <a:ext cx="9917477" cy="461665"/>
          </a:xfrm>
          <a:prstGeom prst="rect">
            <a:avLst/>
          </a:prstGeom>
        </p:spPr>
        <p:txBody>
          <a:bodyPr wrap="square">
            <a:spAutoFit/>
          </a:bodyPr>
          <a:lstStyle/>
          <a:p>
            <a:r>
              <a:rPr lang="en-US" sz="2400" b="1" dirty="0" smtClean="0">
                <a:solidFill>
                  <a:srgbClr val="C00000"/>
                </a:solidFill>
              </a:rPr>
              <a:t>MATRIKS DISKUSI RAKORPUSDA 2016 WILAYAH SUMATERA-BALI-NUSTRA (1)</a:t>
            </a:r>
            <a:endParaRPr lang="id-ID" sz="2400" b="1" dirty="0">
              <a:solidFill>
                <a:srgbClr val="C00000"/>
              </a:solidFill>
            </a:endParaRPr>
          </a:p>
        </p:txBody>
      </p:sp>
    </p:spTree>
    <p:extLst>
      <p:ext uri="{BB962C8B-B14F-4D97-AF65-F5344CB8AC3E}">
        <p14:creationId xmlns:p14="http://schemas.microsoft.com/office/powerpoint/2010/main" xmlns="" val="35590907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963988" y="4875838"/>
            <a:ext cx="9154715" cy="514351"/>
          </a:xfrm>
          <a:prstGeom prst="rect">
            <a:avLst/>
          </a:prstGeom>
        </p:spPr>
        <p:txBody>
          <a:bodyPr vert="horz" lIns="109725" tIns="54863" rIns="109725" bIns="54863"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d-ID" sz="2000" b="1" dirty="0">
                <a:latin typeface="+mn-lt"/>
                <a:ea typeface="+mn-ea"/>
                <a:cs typeface="+mn-cs"/>
              </a:rPr>
              <a:t>PEMERINTAH DAERAH </a:t>
            </a:r>
            <a:r>
              <a:rPr lang="en-US" sz="2000" b="1" dirty="0">
                <a:latin typeface="+mn-lt"/>
                <a:ea typeface="+mn-ea"/>
                <a:cs typeface="+mn-cs"/>
              </a:rPr>
              <a:t>AGAR MENGOPTIMALKAN KOORDINASI ANTAR </a:t>
            </a:r>
            <a:r>
              <a:rPr lang="id-ID" sz="2000" b="1" dirty="0">
                <a:latin typeface="+mn-lt"/>
                <a:ea typeface="+mn-ea"/>
                <a:cs typeface="+mn-cs"/>
              </a:rPr>
              <a:t>PEMANGKU KEPENTINGAN DI DAERAH UNTUK STABILISASI HARGA</a:t>
            </a:r>
            <a:endParaRPr lang="en-US" sz="2000" b="1" dirty="0">
              <a:latin typeface="+mn-lt"/>
              <a:ea typeface="+mn-ea"/>
              <a:cs typeface="+mn-cs"/>
            </a:endParaRPr>
          </a:p>
        </p:txBody>
      </p:sp>
      <p:pic>
        <p:nvPicPr>
          <p:cNvPr id="8" name="Picture 7" descr="http://www.aktual.com/wp-content/uploads/2015/06/Presiden-Jokowi-Terkesan-Ingin-Jual-Negara-Indonesia.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r="32251"/>
          <a:stretch/>
        </p:blipFill>
        <p:spPr bwMode="auto">
          <a:xfrm>
            <a:off x="8772318" y="3381555"/>
            <a:ext cx="3443494" cy="3493379"/>
          </a:xfrm>
          <a:prstGeom prst="rect">
            <a:avLst/>
          </a:prstGeom>
          <a:noFill/>
          <a:effectLst>
            <a:softEdge rad="12700"/>
          </a:effectLst>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9731817" y="7329345"/>
            <a:ext cx="1581716" cy="430887"/>
          </a:xfrm>
          <a:prstGeom prst="rect">
            <a:avLst/>
          </a:prstGeom>
        </p:spPr>
        <p:txBody>
          <a:bodyPr wrap="none" lIns="121917" tIns="60958" rIns="121917" bIns="60958">
            <a:spAutoFit/>
          </a:bodyPr>
          <a:lstStyle/>
          <a:p>
            <a:r>
              <a:rPr lang="id-ID" sz="2000" dirty="0"/>
              <a:t>Kompas.com</a:t>
            </a:r>
          </a:p>
        </p:txBody>
      </p:sp>
      <p:sp>
        <p:nvSpPr>
          <p:cNvPr id="4" name="Rectangle 3"/>
          <p:cNvSpPr/>
          <p:nvPr/>
        </p:nvSpPr>
        <p:spPr>
          <a:xfrm>
            <a:off x="976801" y="3964612"/>
            <a:ext cx="9340393" cy="517064"/>
          </a:xfrm>
          <a:prstGeom prst="rect">
            <a:avLst/>
          </a:prstGeom>
        </p:spPr>
        <p:txBody>
          <a:bodyPr vert="horz" lIns="109725" tIns="54863" rIns="109725" bIns="54863" rtlCol="0" anchor="ctr">
            <a:noAutofit/>
          </a:bodyPr>
          <a:lstStyle/>
          <a:p>
            <a:pPr>
              <a:spcBef>
                <a:spcPct val="0"/>
              </a:spcBef>
            </a:pPr>
            <a:r>
              <a:rPr lang="id-ID" sz="2000" b="1" dirty="0"/>
              <a:t>PEMERINTAH DAERAH</a:t>
            </a:r>
            <a:r>
              <a:rPr lang="id-ID" sz="2000" dirty="0"/>
              <a:t> </a:t>
            </a:r>
            <a:r>
              <a:rPr lang="id-ID" sz="2000" b="1" dirty="0"/>
              <a:t>AGAR </a:t>
            </a:r>
            <a:r>
              <a:rPr lang="en-US" sz="2000" b="1" dirty="0"/>
              <a:t>LEBIH CEPAT TANGGAP UTK MENGATASI MASALAH </a:t>
            </a:r>
            <a:r>
              <a:rPr lang="id-ID" sz="2000" b="1" dirty="0"/>
              <a:t>INFRASTRUKTUR DISTRIBUSI PANGAN DAERAH</a:t>
            </a:r>
            <a:r>
              <a:rPr lang="id-ID" sz="2000" dirty="0"/>
              <a:t> </a:t>
            </a:r>
            <a:r>
              <a:rPr lang="id-ID" sz="2000" b="1" dirty="0"/>
              <a:t>DAN  SEGERA MELAKUKAN PERBAIKAN YANG DIPERLUKAN</a:t>
            </a:r>
            <a:endParaRPr lang="id-ID" sz="2000" b="1" dirty="0">
              <a:latin typeface="+mj-lt"/>
              <a:ea typeface="+mj-ea"/>
              <a:cs typeface="+mj-cs"/>
            </a:endParaRPr>
          </a:p>
        </p:txBody>
      </p:sp>
      <p:sp>
        <p:nvSpPr>
          <p:cNvPr id="6" name="Rectangle 5"/>
          <p:cNvSpPr/>
          <p:nvPr/>
        </p:nvSpPr>
        <p:spPr>
          <a:xfrm>
            <a:off x="928935" y="5592146"/>
            <a:ext cx="8854640" cy="738664"/>
          </a:xfrm>
          <a:prstGeom prst="rect">
            <a:avLst/>
          </a:prstGeom>
        </p:spPr>
        <p:txBody>
          <a:bodyPr wrap="square" lIns="121917" tIns="60958" rIns="121917" bIns="60958">
            <a:spAutoFit/>
          </a:bodyPr>
          <a:lstStyle/>
          <a:p>
            <a:r>
              <a:rPr lang="id-ID" sz="2000" b="1" dirty="0"/>
              <a:t>PEMERINTAH AKAN MEMPERKUAT KEBIJAKAN UNTUK MEMASTIKAN KETERSEDIAAN DAN KETERJANGKAUAN PANGAN BAGI MASYARAKAT</a:t>
            </a:r>
            <a:endParaRPr lang="id-ID" sz="2000" dirty="0"/>
          </a:p>
        </p:txBody>
      </p:sp>
      <p:sp>
        <p:nvSpPr>
          <p:cNvPr id="7" name="Rectangle 6"/>
          <p:cNvSpPr/>
          <p:nvPr/>
        </p:nvSpPr>
        <p:spPr>
          <a:xfrm>
            <a:off x="946220" y="2902081"/>
            <a:ext cx="10453577" cy="738664"/>
          </a:xfrm>
          <a:prstGeom prst="rect">
            <a:avLst/>
          </a:prstGeom>
        </p:spPr>
        <p:txBody>
          <a:bodyPr wrap="square" lIns="121917" tIns="60958" rIns="121917" bIns="60958">
            <a:spAutoFit/>
          </a:bodyPr>
          <a:lstStyle/>
          <a:p>
            <a:r>
              <a:rPr lang="id-ID" sz="2000" b="1" dirty="0"/>
              <a:t>PEMERINTAH DAERAH</a:t>
            </a:r>
            <a:r>
              <a:rPr lang="id-ID" sz="2000" dirty="0"/>
              <a:t> </a:t>
            </a:r>
            <a:r>
              <a:rPr lang="id-ID" sz="2000" b="1" dirty="0"/>
              <a:t>AGAR MERUMUSKAN</a:t>
            </a:r>
            <a:r>
              <a:rPr lang="en-US" sz="2000" b="1" dirty="0"/>
              <a:t> TEROBOSAN KEBIJAKAN</a:t>
            </a:r>
            <a:r>
              <a:rPr lang="id-ID" sz="2000" b="1" dirty="0"/>
              <a:t> YG DIPERLUKAN UNTUK MENDUKUNG PENGENDALIAN HARGA DISERTA ALOKASI ANGGARAN YANG MEMADAI</a:t>
            </a:r>
          </a:p>
        </p:txBody>
      </p:sp>
      <p:sp>
        <p:nvSpPr>
          <p:cNvPr id="9" name="Rectangle 8"/>
          <p:cNvSpPr/>
          <p:nvPr/>
        </p:nvSpPr>
        <p:spPr>
          <a:xfrm>
            <a:off x="924321" y="1986118"/>
            <a:ext cx="9807451" cy="738664"/>
          </a:xfrm>
          <a:prstGeom prst="rect">
            <a:avLst/>
          </a:prstGeom>
        </p:spPr>
        <p:txBody>
          <a:bodyPr wrap="square" lIns="121917" tIns="60958" rIns="121917" bIns="60958">
            <a:spAutoFit/>
          </a:bodyPr>
          <a:lstStyle/>
          <a:p>
            <a:r>
              <a:rPr lang="id-ID" sz="2000" b="1" dirty="0"/>
              <a:t>PEMERINTAH DAERAH </a:t>
            </a:r>
            <a:r>
              <a:rPr lang="en-US" sz="2000" b="1" dirty="0"/>
              <a:t>HARUS MEMPERCEPAT </a:t>
            </a:r>
            <a:r>
              <a:rPr lang="id-ID" sz="2000" b="1" dirty="0"/>
              <a:t>REALISASI APBD </a:t>
            </a:r>
            <a:r>
              <a:rPr lang="en-US" sz="2000" b="1" dirty="0"/>
              <a:t>UTK MENDORONG</a:t>
            </a:r>
            <a:r>
              <a:rPr lang="id-ID" sz="2000" b="1" dirty="0"/>
              <a:t> PERTUMBUHAN EKONOMI DAERAH</a:t>
            </a:r>
            <a:r>
              <a:rPr lang="en-US" sz="2000" b="1" dirty="0"/>
              <a:t> DAN DALAM RANGKA PENGENDALIAN HARGA</a:t>
            </a:r>
            <a:endParaRPr lang="id-ID" sz="2000" b="1" dirty="0"/>
          </a:p>
        </p:txBody>
      </p:sp>
      <p:pic>
        <p:nvPicPr>
          <p:cNvPr id="1040" name="Picture 16" descr="http://www.bu.edu/cgcm/files/2012/03/128220-simple-red-square-icon-alphanumeric-number-1.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5676" y="1164670"/>
            <a:ext cx="843381" cy="84338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9"/>
          <p:cNvSpPr/>
          <p:nvPr/>
        </p:nvSpPr>
        <p:spPr>
          <a:xfrm>
            <a:off x="924322" y="1224738"/>
            <a:ext cx="10876616" cy="738664"/>
          </a:xfrm>
          <a:prstGeom prst="rect">
            <a:avLst/>
          </a:prstGeom>
        </p:spPr>
        <p:txBody>
          <a:bodyPr wrap="square" lIns="121917" tIns="60958" rIns="121917" bIns="60958">
            <a:spAutoFit/>
          </a:bodyPr>
          <a:lstStyle/>
          <a:p>
            <a:r>
              <a:rPr lang="id-ID" sz="2000" b="1" dirty="0"/>
              <a:t>PEMERINTAH DAERAH PERLU MEMBERI PERHATIAN </a:t>
            </a:r>
            <a:r>
              <a:rPr lang="en-US" sz="2000" b="1" dirty="0"/>
              <a:t>TIDAK HANYA </a:t>
            </a:r>
            <a:r>
              <a:rPr lang="id-ID" sz="2000" b="1" dirty="0"/>
              <a:t>PADA PENCAPAIAN PERTUMBUHAN EKONOMI </a:t>
            </a:r>
            <a:r>
              <a:rPr lang="en-US" sz="2000" b="1" dirty="0"/>
              <a:t>NAMUN JUGA </a:t>
            </a:r>
            <a:r>
              <a:rPr lang="id-ID" sz="2000" b="1" dirty="0"/>
              <a:t>PENGENDALIAN INFLASI</a:t>
            </a:r>
          </a:p>
        </p:txBody>
      </p:sp>
      <p:pic>
        <p:nvPicPr>
          <p:cNvPr id="1042" name="Picture 18" descr="http://www.bu.edu/cgcm/files/2012/03/128221-simple-red-square-icon-alphanumeric-number-2.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65676" y="1949196"/>
            <a:ext cx="843381" cy="843381"/>
          </a:xfrm>
          <a:prstGeom prst="rect">
            <a:avLst/>
          </a:prstGeom>
          <a:noFill/>
          <a:extLst>
            <a:ext uri="{909E8E84-426E-40DD-AFC4-6F175D3DCCD1}">
              <a14:hiddenFill xmlns:a14="http://schemas.microsoft.com/office/drawing/2010/main" xmlns="">
                <a:solidFill>
                  <a:srgbClr val="FFFFFF"/>
                </a:solidFill>
              </a14:hiddenFill>
            </a:ext>
          </a:extLst>
        </p:spPr>
      </p:pic>
      <p:pic>
        <p:nvPicPr>
          <p:cNvPr id="1044" name="Picture 20" descr="http://www.bu.edu/cgcm/files/2012/03/128222-simple-red-square-icon-alphanumeric-number-3.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65687" y="2876499"/>
            <a:ext cx="843381" cy="843381"/>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http://cdn.mysitemyway.com/etc-mysitemyway/icons/legacy-previews/icons/simple-red-square-icons-alphanumeric/128223-simple-red-square-icon-alphanumeric-number-4.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50352" y="3693286"/>
            <a:ext cx="843381" cy="843381"/>
          </a:xfrm>
          <a:prstGeom prst="rect">
            <a:avLst/>
          </a:prstGeom>
          <a:noFill/>
          <a:extLst>
            <a:ext uri="{909E8E84-426E-40DD-AFC4-6F175D3DCCD1}">
              <a14:hiddenFill xmlns:a14="http://schemas.microsoft.com/office/drawing/2010/main" xmlns="">
                <a:solidFill>
                  <a:srgbClr val="FFFFFF"/>
                </a:solidFill>
              </a14:hiddenFill>
            </a:ext>
          </a:extLst>
        </p:spPr>
      </p:pic>
      <p:pic>
        <p:nvPicPr>
          <p:cNvPr id="1038" name="Picture 14" descr="http://cdn.mysitemyway.com/etc-mysitemyway/icons/legacy-previews/icons/simple-red-square-icons-alphanumeric/128224-simple-red-square-icon-alphanumeric-number-5.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48228" y="4723647"/>
            <a:ext cx="843381" cy="843381"/>
          </a:xfrm>
          <a:prstGeom prst="rect">
            <a:avLst/>
          </a:prstGeom>
          <a:noFill/>
          <a:extLst>
            <a:ext uri="{909E8E84-426E-40DD-AFC4-6F175D3DCCD1}">
              <a14:hiddenFill xmlns:a14="http://schemas.microsoft.com/office/drawing/2010/main" xmlns="">
                <a:solidFill>
                  <a:srgbClr val="FFFFFF"/>
                </a:solidFill>
              </a14:hiddenFill>
            </a:ext>
          </a:extLst>
        </p:spPr>
      </p:pic>
      <p:pic>
        <p:nvPicPr>
          <p:cNvPr id="1046" name="Picture 22" descr="http://cdn.mysitemyway.com/etc-mysitemyway/icons/legacy-previews/icons-256/simple-red-square-icons-alphanumeric/128225-simple-red-square-icon-alphanumeric-number-6.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22338" y="5556441"/>
            <a:ext cx="843381" cy="843381"/>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Rectangle 18"/>
          <p:cNvSpPr/>
          <p:nvPr/>
        </p:nvSpPr>
        <p:spPr>
          <a:xfrm>
            <a:off x="-379288" y="169420"/>
            <a:ext cx="10575711" cy="707886"/>
          </a:xfrm>
          <a:prstGeom prst="rect">
            <a:avLst/>
          </a:prstGeom>
        </p:spPr>
        <p:txBody>
          <a:bodyPr wrap="square">
            <a:spAutoFit/>
          </a:bodyPr>
          <a:lstStyle/>
          <a:p>
            <a:pPr algn="r"/>
            <a:r>
              <a:rPr lang="en-US" sz="4000" b="1" dirty="0" smtClean="0">
                <a:solidFill>
                  <a:srgbClr val="C00000"/>
                </a:solidFill>
              </a:rPr>
              <a:t>A</a:t>
            </a:r>
            <a:r>
              <a:rPr lang="en-US" sz="3600" b="1" dirty="0" smtClean="0">
                <a:solidFill>
                  <a:srgbClr val="C00000"/>
                </a:solidFill>
              </a:rPr>
              <a:t>RAHAN PRESIDEN PADA RAKORNAS VII TPID 2016</a:t>
            </a:r>
            <a:endParaRPr lang="id-ID" sz="3600" b="1" dirty="0" smtClean="0">
              <a:solidFill>
                <a:srgbClr val="C00000"/>
              </a:solidFill>
            </a:endParaRPr>
          </a:p>
        </p:txBody>
      </p:sp>
      <p:pic>
        <p:nvPicPr>
          <p:cNvPr id="20" name="Picture 4" descr="Hasil gambar untuk transparent GLASS PN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0" y="-122708"/>
            <a:ext cx="1421720" cy="13545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38C5940F-52BA-4018-B13B-B36621709A35}" type="slidenum">
              <a:rPr lang="id-ID" smtClean="0"/>
              <a:pPr/>
              <a:t>4</a:t>
            </a:fld>
            <a:endParaRPr lang="id-ID"/>
          </a:p>
        </p:txBody>
      </p:sp>
    </p:spTree>
    <p:extLst>
      <p:ext uri="{BB962C8B-B14F-4D97-AF65-F5344CB8AC3E}">
        <p14:creationId xmlns:p14="http://schemas.microsoft.com/office/powerpoint/2010/main" xmlns="" val="42313981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9" descr="Image result for CONSUMER BASIS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11" descr="Image result for CONSUMER BASIS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13" descr="Image result for CONSUMER BASIS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Slide Number Placeholder 1"/>
          <p:cNvSpPr>
            <a:spLocks noGrp="1"/>
          </p:cNvSpPr>
          <p:nvPr>
            <p:ph type="sldNum" sz="quarter" idx="12"/>
          </p:nvPr>
        </p:nvSpPr>
        <p:spPr>
          <a:xfrm>
            <a:off x="8610600" y="6383646"/>
            <a:ext cx="2743200" cy="365125"/>
          </a:xfrm>
        </p:spPr>
        <p:txBody>
          <a:bodyPr/>
          <a:lstStyle/>
          <a:p>
            <a:fld id="{38C5940F-52BA-4018-B13B-B36621709A35}" type="slidenum">
              <a:rPr lang="id-ID" smtClean="0"/>
              <a:pPr/>
              <a:t>40</a:t>
            </a:fld>
            <a:endParaRPr lang="id-ID" dirty="0"/>
          </a:p>
        </p:txBody>
      </p:sp>
      <p:graphicFrame>
        <p:nvGraphicFramePr>
          <p:cNvPr id="7" name="Table 6"/>
          <p:cNvGraphicFramePr>
            <a:graphicFrameLocks noGrp="1"/>
          </p:cNvGraphicFramePr>
          <p:nvPr>
            <p:extLst>
              <p:ext uri="{D42A27DB-BD31-4B8C-83A1-F6EECF244321}">
                <p14:modId xmlns:p14="http://schemas.microsoft.com/office/powerpoint/2010/main" xmlns="" val="2153627332"/>
              </p:ext>
            </p:extLst>
          </p:nvPr>
        </p:nvGraphicFramePr>
        <p:xfrm>
          <a:off x="307975" y="1257301"/>
          <a:ext cx="11336339" cy="3887152"/>
        </p:xfrm>
        <a:graphic>
          <a:graphicData uri="http://schemas.openxmlformats.org/drawingml/2006/table">
            <a:tbl>
              <a:tblPr firstRow="1" bandRow="1">
                <a:tableStyleId>{5940675A-B579-460E-94D1-54222C63F5DA}</a:tableStyleId>
              </a:tblPr>
              <a:tblGrid>
                <a:gridCol w="353037">
                  <a:extLst>
                    <a:ext uri="{9D8B030D-6E8A-4147-A177-3AD203B41FA5}">
                      <a16:colId xmlns:a16="http://schemas.microsoft.com/office/drawing/2014/main" xmlns="" val="20000"/>
                    </a:ext>
                  </a:extLst>
                </a:gridCol>
                <a:gridCol w="1355075">
                  <a:extLst>
                    <a:ext uri="{9D8B030D-6E8A-4147-A177-3AD203B41FA5}">
                      <a16:colId xmlns:a16="http://schemas.microsoft.com/office/drawing/2014/main" xmlns="" val="20001"/>
                    </a:ext>
                  </a:extLst>
                </a:gridCol>
                <a:gridCol w="2170323">
                  <a:extLst>
                    <a:ext uri="{9D8B030D-6E8A-4147-A177-3AD203B41FA5}">
                      <a16:colId xmlns:a16="http://schemas.microsoft.com/office/drawing/2014/main" xmlns="" val="20002"/>
                    </a:ext>
                  </a:extLst>
                </a:gridCol>
                <a:gridCol w="3095739"/>
                <a:gridCol w="4362165"/>
              </a:tblGrid>
              <a:tr h="442912">
                <a:tc>
                  <a:txBody>
                    <a:bodyPr/>
                    <a:lstStyle/>
                    <a:p>
                      <a:pPr algn="ctr"/>
                      <a:r>
                        <a:rPr lang="en-US" sz="1000" b="1" dirty="0">
                          <a:latin typeface="+mn-lt"/>
                        </a:rPr>
                        <a:t>NO</a:t>
                      </a:r>
                    </a:p>
                  </a:txBody>
                  <a:tcPr anchor="ctr">
                    <a:solidFill>
                      <a:schemeClr val="accent1">
                        <a:lumMod val="40000"/>
                        <a:lumOff val="60000"/>
                      </a:schemeClr>
                    </a:solidFill>
                  </a:tcPr>
                </a:tc>
                <a:tc>
                  <a:txBody>
                    <a:bodyPr/>
                    <a:lstStyle/>
                    <a:p>
                      <a:pPr algn="ctr"/>
                      <a:r>
                        <a:rPr lang="en-US" sz="1000" b="1" dirty="0" smtClean="0">
                          <a:latin typeface="+mn-lt"/>
                        </a:rPr>
                        <a:t>ISU STRATEGIS</a:t>
                      </a:r>
                      <a:endParaRPr lang="en-US" sz="1000" b="1" dirty="0">
                        <a:latin typeface="+mn-lt"/>
                      </a:endParaRPr>
                    </a:p>
                  </a:txBody>
                  <a:tcPr anchor="ctr">
                    <a:solidFill>
                      <a:schemeClr val="accent1">
                        <a:lumMod val="40000"/>
                        <a:lumOff val="60000"/>
                      </a:schemeClr>
                    </a:solidFill>
                  </a:tcPr>
                </a:tc>
                <a:tc>
                  <a:txBody>
                    <a:bodyPr/>
                    <a:lstStyle/>
                    <a:p>
                      <a:pPr algn="ctr"/>
                      <a:r>
                        <a:rPr lang="en-US" sz="1000" b="1" dirty="0" smtClean="0">
                          <a:latin typeface="+mn-lt"/>
                        </a:rPr>
                        <a:t>KONDISI IDEAL</a:t>
                      </a:r>
                      <a:endParaRPr lang="en-US" sz="1000" b="1" dirty="0">
                        <a:latin typeface="+mn-lt"/>
                      </a:endParaRPr>
                    </a:p>
                  </a:txBody>
                  <a:tcPr anchor="ctr">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a:r>
                        <a:rPr lang="en-US" sz="1000" b="1" dirty="0" smtClean="0">
                          <a:latin typeface="+mn-lt"/>
                        </a:rPr>
                        <a:t>PERMASALAHAN</a:t>
                      </a:r>
                      <a:endParaRPr lang="en-US" sz="10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a:r>
                        <a:rPr lang="en-US" sz="1000" b="1" dirty="0" smtClean="0">
                          <a:latin typeface="+mn-lt"/>
                        </a:rPr>
                        <a:t>KESEPAKATAN PROGRAM KERJA</a:t>
                      </a:r>
                      <a:endParaRPr lang="en-US" sz="1000" b="1" dirty="0">
                        <a:latin typeface="+mn-lt"/>
                      </a:endParaRPr>
                    </a:p>
                  </a:txBody>
                  <a:tcPr anchor="ctr">
                    <a:lnL w="12700" cap="flat" cmpd="sng" algn="ctr">
                      <a:solidFill>
                        <a:schemeClr val="tx1"/>
                      </a:solidFill>
                      <a:prstDash val="solid"/>
                      <a:round/>
                      <a:headEnd type="none" w="med" len="med"/>
                      <a:tailEnd type="none" w="med" len="med"/>
                    </a:lnL>
                    <a:solidFill>
                      <a:schemeClr val="accent1">
                        <a:lumMod val="40000"/>
                        <a:lumOff val="60000"/>
                      </a:schemeClr>
                    </a:solidFill>
                  </a:tcPr>
                </a:tc>
                <a:extLst>
                  <a:ext uri="{0D108BD9-81ED-4DB2-BD59-A6C34878D82A}">
                    <a16:rowId xmlns:a16="http://schemas.microsoft.com/office/drawing/2014/main" xmlns="" val="10000"/>
                  </a:ext>
                </a:extLst>
              </a:tr>
              <a:tr h="1016317">
                <a:tc>
                  <a:txBody>
                    <a:bodyPr/>
                    <a:lstStyle/>
                    <a:p>
                      <a:pPr algn="ctr"/>
                      <a:r>
                        <a:rPr lang="en-US" sz="1000" b="1" dirty="0" smtClean="0">
                          <a:latin typeface="+mn-lt"/>
                        </a:rPr>
                        <a:t>I</a:t>
                      </a:r>
                      <a:endParaRPr lang="en-US" sz="1000" b="1" dirty="0">
                        <a:latin typeface="+mn-lt"/>
                      </a:endParaRPr>
                    </a:p>
                  </a:txBody>
                  <a:tcPr anchor="ctr"/>
                </a:tc>
                <a:tc>
                  <a:txBody>
                    <a:bodyPr/>
                    <a:lstStyle/>
                    <a:p>
                      <a:pPr algn="l"/>
                      <a:r>
                        <a:rPr lang="en-US" sz="1000" kern="1200" dirty="0" smtClean="0">
                          <a:solidFill>
                            <a:schemeClr val="tx1"/>
                          </a:solidFill>
                          <a:effectLst/>
                          <a:latin typeface="+mn-lt"/>
                          <a:ea typeface="+mn-ea"/>
                          <a:cs typeface="+mn-cs"/>
                        </a:rPr>
                        <a:t>TATA NIAGA BAHAN KEBUTUHAN POKOK (</a:t>
                      </a:r>
                      <a:r>
                        <a:rPr lang="en-US" sz="1000" i="1" kern="1200" dirty="0" err="1" smtClean="0">
                          <a:solidFill>
                            <a:schemeClr val="tx1"/>
                          </a:solidFill>
                          <a:effectLst/>
                          <a:latin typeface="+mn-lt"/>
                          <a:ea typeface="+mn-ea"/>
                          <a:cs typeface="+mn-cs"/>
                        </a:rPr>
                        <a:t>lanjutan</a:t>
                      </a:r>
                      <a:r>
                        <a:rPr lang="en-US" sz="1000" i="1" kern="1200" dirty="0" smtClean="0">
                          <a:solidFill>
                            <a:schemeClr val="tx1"/>
                          </a:solidFill>
                          <a:effectLst/>
                          <a:latin typeface="+mn-lt"/>
                          <a:ea typeface="+mn-ea"/>
                          <a:cs typeface="+mn-cs"/>
                        </a:rPr>
                        <a:t>…</a:t>
                      </a:r>
                      <a:r>
                        <a:rPr lang="en-US" sz="1000" kern="1200" dirty="0" smtClean="0">
                          <a:solidFill>
                            <a:schemeClr val="tx1"/>
                          </a:solidFill>
                          <a:effectLst/>
                          <a:latin typeface="+mn-lt"/>
                          <a:ea typeface="+mn-ea"/>
                          <a:cs typeface="+mn-cs"/>
                        </a:rPr>
                        <a:t>)</a:t>
                      </a:r>
                      <a:endParaRPr lang="en-US" sz="1000" b="1" dirty="0">
                        <a:latin typeface="+mn-lt"/>
                      </a:endParaRPr>
                    </a:p>
                  </a:txBody>
                  <a:tcPr anchor="ctr"/>
                </a:tc>
                <a:tc>
                  <a:txBody>
                    <a:bodyPr/>
                    <a:lstStyle/>
                    <a:p>
                      <a:endParaRPr lang="en-US" sz="1000" dirty="0">
                        <a:solidFill>
                          <a:schemeClr val="accent1">
                            <a:lumMod val="75000"/>
                          </a:schemeClr>
                        </a:solidFill>
                        <a:latin typeface="+mn-lt"/>
                      </a:endParaRPr>
                    </a:p>
                  </a:txBody>
                  <a:tcPr anchor="ctr">
                    <a:lnR w="12700" cap="flat" cmpd="sng" algn="ctr">
                      <a:solidFill>
                        <a:schemeClr val="tx1"/>
                      </a:solidFill>
                      <a:prstDash val="solid"/>
                      <a:round/>
                      <a:headEnd type="none" w="med" len="med"/>
                      <a:tailEnd type="none" w="med" len="med"/>
                    </a:lnR>
                  </a:tcPr>
                </a:tc>
                <a:tc>
                  <a:txBody>
                    <a:bodyPr/>
                    <a:lstStyle/>
                    <a:p>
                      <a:pPr marL="171450" lvl="0" indent="-171450">
                        <a:buFont typeface="Arial" pitchFamily="34" charset="0"/>
                        <a:buChar char="•"/>
                      </a:pPr>
                      <a:r>
                        <a:rPr lang="id-ID" sz="1000" kern="1200" dirty="0" smtClean="0">
                          <a:solidFill>
                            <a:schemeClr val="tx1"/>
                          </a:solidFill>
                          <a:effectLst/>
                          <a:latin typeface="+mn-lt"/>
                          <a:ea typeface="+mn-ea"/>
                          <a:cs typeface="+mn-cs"/>
                        </a:rPr>
                        <a:t>PANJANGNYA RANTAI TATA NIAGA</a:t>
                      </a:r>
                      <a:r>
                        <a:rPr lang="en-US" sz="1000" kern="1200" dirty="0" smtClean="0">
                          <a:solidFill>
                            <a:schemeClr val="tx1"/>
                          </a:solidFill>
                          <a:effectLst/>
                          <a:latin typeface="+mn-lt"/>
                          <a:ea typeface="+mn-ea"/>
                          <a:cs typeface="+mn-cs"/>
                        </a:rPr>
                        <a:t>.</a:t>
                      </a:r>
                    </a:p>
                    <a:p>
                      <a:pPr marL="171450" lvl="0" indent="-171450">
                        <a:buFont typeface="Arial" pitchFamily="34" charset="0"/>
                        <a:buChar char="•"/>
                      </a:pPr>
                      <a:r>
                        <a:rPr lang="id-ID" sz="1000" kern="1200" dirty="0" smtClean="0">
                          <a:solidFill>
                            <a:schemeClr val="tx1"/>
                          </a:solidFill>
                          <a:effectLst/>
                          <a:latin typeface="+mn-lt"/>
                          <a:ea typeface="+mn-ea"/>
                          <a:cs typeface="+mn-cs"/>
                        </a:rPr>
                        <a:t>BELUM ADA SISTEM MANAJEMEN RANTAI PASOK</a:t>
                      </a:r>
                      <a:r>
                        <a:rPr lang="en-US" sz="1000" kern="1200" dirty="0" smtClean="0">
                          <a:solidFill>
                            <a:schemeClr val="tx1"/>
                          </a:solidFill>
                          <a:effectLst/>
                          <a:latin typeface="+mn-lt"/>
                          <a:ea typeface="+mn-ea"/>
                          <a:cs typeface="+mn-cs"/>
                        </a:rPr>
                        <a:t>.</a:t>
                      </a:r>
                    </a:p>
                    <a:p>
                      <a:pPr marL="171450" lvl="0" indent="-171450">
                        <a:buFont typeface="Arial" pitchFamily="34" charset="0"/>
                        <a:buChar char="•"/>
                      </a:pPr>
                      <a:r>
                        <a:rPr lang="id-ID" sz="1000" kern="1200" dirty="0" smtClean="0">
                          <a:solidFill>
                            <a:schemeClr val="tx1"/>
                          </a:solidFill>
                          <a:effectLst/>
                          <a:latin typeface="+mn-lt"/>
                          <a:ea typeface="+mn-ea"/>
                          <a:cs typeface="+mn-cs"/>
                        </a:rPr>
                        <a:t>MASIH TERDAPAT SISTEM KARTEL</a:t>
                      </a:r>
                      <a:r>
                        <a:rPr lang="en-US" sz="1000" kern="1200" dirty="0" smtClean="0">
                          <a:solidFill>
                            <a:schemeClr val="tx1"/>
                          </a:solidFill>
                          <a:effectLst/>
                          <a:latin typeface="+mn-lt"/>
                          <a:ea typeface="+mn-ea"/>
                          <a:cs typeface="+mn-cs"/>
                        </a:rPr>
                        <a:t>.</a:t>
                      </a:r>
                    </a:p>
                    <a:p>
                      <a:pPr marL="171450" lvl="0" indent="-171450">
                        <a:buFont typeface="Arial" pitchFamily="34" charset="0"/>
                        <a:buChar char="•"/>
                      </a:pPr>
                      <a:r>
                        <a:rPr lang="id-ID" sz="1000" kern="1200" dirty="0" smtClean="0">
                          <a:solidFill>
                            <a:schemeClr val="tx1"/>
                          </a:solidFill>
                          <a:effectLst/>
                          <a:latin typeface="+mn-lt"/>
                          <a:ea typeface="+mn-ea"/>
                          <a:cs typeface="+mn-cs"/>
                        </a:rPr>
                        <a:t>BELUM MAKSIMALNYA PENGAWASAN DISTRIBUSI BAHAN POKOK DARI PEMERINTAH DAERAH</a:t>
                      </a:r>
                      <a:r>
                        <a:rPr lang="en-US" sz="1000" kern="1200" dirty="0" smtClean="0">
                          <a:solidFill>
                            <a:schemeClr val="tx1"/>
                          </a:solidFill>
                          <a:effectLst/>
                          <a:latin typeface="+mn-lt"/>
                          <a:ea typeface="+mn-ea"/>
                          <a:cs typeface="+mn-cs"/>
                        </a:rPr>
                        <a:t>.</a:t>
                      </a:r>
                    </a:p>
                    <a:p>
                      <a:pPr marL="171450" lvl="0" indent="-171450">
                        <a:buFont typeface="Arial" pitchFamily="34" charset="0"/>
                        <a:buChar char="•"/>
                      </a:pPr>
                      <a:r>
                        <a:rPr lang="id-ID" sz="1000" kern="1200" dirty="0" smtClean="0">
                          <a:solidFill>
                            <a:schemeClr val="tx1"/>
                          </a:solidFill>
                          <a:effectLst/>
                          <a:latin typeface="+mn-lt"/>
                          <a:ea typeface="+mn-ea"/>
                          <a:cs typeface="+mn-cs"/>
                        </a:rPr>
                        <a:t>IMPOR MASIH DILAKUKAN PADA MASA PANEN</a:t>
                      </a:r>
                      <a:endParaRPr lang="en-US" sz="1000" kern="1200" dirty="0" smtClean="0">
                        <a:solidFill>
                          <a:schemeClr val="tx1"/>
                        </a:solidFill>
                        <a:effectLst/>
                        <a:latin typeface="+mn-lt"/>
                        <a:ea typeface="+mn-ea"/>
                        <a:cs typeface="+mn-cs"/>
                      </a:endParaRPr>
                    </a:p>
                    <a:p>
                      <a:pPr marL="171450" lvl="0" indent="-171450">
                        <a:buFont typeface="Arial" pitchFamily="34" charset="0"/>
                        <a:buChar char="•"/>
                      </a:pPr>
                      <a:r>
                        <a:rPr lang="id-ID" sz="1000" kern="1200" dirty="0" smtClean="0">
                          <a:solidFill>
                            <a:schemeClr val="tx1"/>
                          </a:solidFill>
                          <a:effectLst/>
                          <a:latin typeface="+mn-lt"/>
                          <a:ea typeface="+mn-ea"/>
                          <a:cs typeface="+mn-cs"/>
                        </a:rPr>
                        <a:t>MARAKNYA BAHAN POKOK IMPOR ILEGAL YANG MASUK</a:t>
                      </a:r>
                      <a:endParaRPr lang="en-US" sz="1000" kern="1200" dirty="0" smtClean="0">
                        <a:solidFill>
                          <a:schemeClr val="tx1"/>
                        </a:solidFill>
                        <a:effectLst/>
                        <a:latin typeface="+mn-lt"/>
                        <a:ea typeface="+mn-ea"/>
                        <a:cs typeface="+mn-cs"/>
                      </a:endParaRPr>
                    </a:p>
                    <a:p>
                      <a:pPr marL="171450" indent="-171450">
                        <a:buFont typeface="Arial" pitchFamily="34" charset="0"/>
                        <a:buChar char="•"/>
                      </a:pPr>
                      <a:r>
                        <a:rPr lang="id-ID" sz="1000" kern="1200" dirty="0" smtClean="0">
                          <a:solidFill>
                            <a:schemeClr val="tx1"/>
                          </a:solidFill>
                          <a:effectLst/>
                          <a:latin typeface="+mn-lt"/>
                          <a:ea typeface="+mn-ea"/>
                          <a:cs typeface="+mn-cs"/>
                        </a:rPr>
                        <a:t>MASIH ADA PUNGUTAN LIAR PADA JALUR DISTRIBUSI</a:t>
                      </a:r>
                      <a:endParaRPr lang="en-US" sz="1000" kern="1200" dirty="0" smtClean="0">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171450" lvl="0" indent="-171450" algn="l" defTabSz="914400" rtl="0" eaLnBrk="1" latinLnBrk="0" hangingPunct="1">
                        <a:buFont typeface="Arial" pitchFamily="34" charset="0"/>
                        <a:buChar char="•"/>
                      </a:pPr>
                      <a:r>
                        <a:rPr lang="en-US" sz="1000" kern="1200" dirty="0" smtClean="0">
                          <a:solidFill>
                            <a:schemeClr val="tx1"/>
                          </a:solidFill>
                          <a:effectLst/>
                          <a:latin typeface="+mn-lt"/>
                          <a:ea typeface="+mn-ea"/>
                          <a:cs typeface="+mn-cs"/>
                        </a:rPr>
                        <a:t>PEMBENAHAN DATABASE PEMENUHAN BAHAN POKOK DAN BARANG PENTING LAINNYA, SEHINGGA DAPAT DIGUNAKAN UNTUK PERTIMBANGAN IMPOR</a:t>
                      </a:r>
                    </a:p>
                    <a:p>
                      <a:pPr marL="171450" lvl="0" indent="-171450" algn="l" defTabSz="914400" rtl="0" eaLnBrk="1" latinLnBrk="0" hangingPunct="1">
                        <a:buFont typeface="Arial" pitchFamily="34" charset="0"/>
                        <a:buChar char="•"/>
                      </a:pPr>
                      <a:r>
                        <a:rPr lang="en-US" sz="1000" kern="1200" dirty="0" smtClean="0">
                          <a:solidFill>
                            <a:schemeClr val="tx1"/>
                          </a:solidFill>
                          <a:effectLst/>
                          <a:latin typeface="+mn-lt"/>
                          <a:ea typeface="+mn-ea"/>
                          <a:cs typeface="+mn-cs"/>
                        </a:rPr>
                        <a:t>OPTIMALISASI PERAN PIHPS</a:t>
                      </a:r>
                    </a:p>
                    <a:p>
                      <a:pPr marL="171450" lvl="0" indent="-171450" algn="l" defTabSz="914400" rtl="0" eaLnBrk="1" latinLnBrk="0" hangingPunct="1">
                        <a:buFont typeface="Arial" pitchFamily="34" charset="0"/>
                        <a:buChar char="•"/>
                      </a:pPr>
                      <a:r>
                        <a:rPr lang="id-ID" sz="1000" kern="1200" dirty="0" smtClean="0">
                          <a:solidFill>
                            <a:schemeClr val="tx1"/>
                          </a:solidFill>
                          <a:effectLst/>
                          <a:latin typeface="+mn-lt"/>
                          <a:ea typeface="+mn-ea"/>
                          <a:cs typeface="+mn-cs"/>
                        </a:rPr>
                        <a:t>REVITALISASI PASAR RAKYAT YANG BER-SNI</a:t>
                      </a:r>
                      <a:r>
                        <a:rPr lang="en-US" sz="1000" kern="1200" dirty="0" smtClean="0">
                          <a:solidFill>
                            <a:schemeClr val="tx1"/>
                          </a:solidFill>
                          <a:effectLst/>
                          <a:latin typeface="+mn-lt"/>
                          <a:ea typeface="+mn-ea"/>
                          <a:cs typeface="+mn-cs"/>
                        </a:rPr>
                        <a:t>.</a:t>
                      </a:r>
                    </a:p>
                    <a:p>
                      <a:pPr marL="171450" lvl="0" indent="-171450" algn="l" defTabSz="914400" rtl="0" eaLnBrk="1" latinLnBrk="0" hangingPunct="1">
                        <a:buFont typeface="Arial" pitchFamily="34" charset="0"/>
                        <a:buChar char="•"/>
                      </a:pPr>
                      <a:r>
                        <a:rPr lang="id-ID" sz="1000" kern="1200" dirty="0" smtClean="0">
                          <a:solidFill>
                            <a:schemeClr val="tx1"/>
                          </a:solidFill>
                          <a:effectLst/>
                          <a:latin typeface="+mn-lt"/>
                          <a:ea typeface="+mn-ea"/>
                          <a:cs typeface="+mn-cs"/>
                        </a:rPr>
                        <a:t>PEMBANGUNAN SARANA DAN PRASARANA LOGISTIK, DI ANTARANYA PERGUDANGAN YANG MODERN DAN FASILITAS TRANSPORTASI YANG MEMADAI</a:t>
                      </a:r>
                      <a:r>
                        <a:rPr lang="en-US" sz="1000" kern="1200" dirty="0" smtClean="0">
                          <a:solidFill>
                            <a:schemeClr val="tx1"/>
                          </a:solidFill>
                          <a:effectLst/>
                          <a:latin typeface="+mn-lt"/>
                          <a:ea typeface="+mn-ea"/>
                          <a:cs typeface="+mn-cs"/>
                        </a:rPr>
                        <a:t>.</a:t>
                      </a:r>
                    </a:p>
                    <a:p>
                      <a:pPr marL="171450" lvl="0" indent="-171450" algn="l" defTabSz="914400" rtl="0" eaLnBrk="1" latinLnBrk="0" hangingPunct="1">
                        <a:buFont typeface="Arial" pitchFamily="34" charset="0"/>
                        <a:buChar char="•"/>
                      </a:pPr>
                      <a:r>
                        <a:rPr lang="id-ID" sz="1000" kern="1200" dirty="0" smtClean="0">
                          <a:solidFill>
                            <a:schemeClr val="tx1"/>
                          </a:solidFill>
                          <a:effectLst/>
                          <a:latin typeface="+mn-lt"/>
                          <a:ea typeface="+mn-ea"/>
                          <a:cs typeface="+mn-cs"/>
                        </a:rPr>
                        <a:t>PENYEDIAAN PAPAN INFORMASI HARGA DI SELURUH PASAR RAKYAT</a:t>
                      </a:r>
                      <a:endParaRPr lang="en-US" sz="1000" kern="1200" dirty="0" smtClean="0">
                        <a:solidFill>
                          <a:schemeClr val="tx1"/>
                        </a:solidFill>
                        <a:effectLst/>
                        <a:latin typeface="+mn-lt"/>
                        <a:ea typeface="+mn-ea"/>
                        <a:cs typeface="+mn-cs"/>
                      </a:endParaRPr>
                    </a:p>
                    <a:p>
                      <a:pPr marL="171450" lvl="0" indent="-171450" algn="l" defTabSz="914400" rtl="0" eaLnBrk="1" latinLnBrk="0" hangingPunct="1">
                        <a:buFont typeface="Arial" pitchFamily="34" charset="0"/>
                        <a:buChar char="•"/>
                      </a:pPr>
                      <a:r>
                        <a:rPr lang="id-ID" sz="1000" kern="1200" dirty="0" smtClean="0">
                          <a:solidFill>
                            <a:schemeClr val="tx1"/>
                          </a:solidFill>
                          <a:effectLst/>
                          <a:latin typeface="+mn-lt"/>
                          <a:ea typeface="+mn-ea"/>
                          <a:cs typeface="+mn-cs"/>
                        </a:rPr>
                        <a:t>PEMBUATAN PASAR LELANG</a:t>
                      </a:r>
                      <a:endParaRPr lang="en-US" sz="1000" kern="1200" dirty="0" smtClean="0">
                        <a:solidFill>
                          <a:schemeClr val="tx1"/>
                        </a:solidFill>
                        <a:effectLst/>
                        <a:latin typeface="+mn-lt"/>
                        <a:ea typeface="+mn-ea"/>
                        <a:cs typeface="+mn-cs"/>
                      </a:endParaRPr>
                    </a:p>
                    <a:p>
                      <a:pPr marL="171450" lvl="0" indent="-171450" algn="l" defTabSz="914400" rtl="0" eaLnBrk="1" latinLnBrk="0" hangingPunct="1">
                        <a:buFont typeface="Arial" pitchFamily="34" charset="0"/>
                        <a:buChar char="•"/>
                      </a:pPr>
                      <a:r>
                        <a:rPr lang="id-ID" sz="1000" kern="1200" dirty="0" smtClean="0">
                          <a:solidFill>
                            <a:schemeClr val="tx1"/>
                          </a:solidFill>
                          <a:effectLst/>
                          <a:latin typeface="+mn-lt"/>
                          <a:ea typeface="+mn-ea"/>
                          <a:cs typeface="+mn-cs"/>
                        </a:rPr>
                        <a:t>PEMBENTUKAN BUMD</a:t>
                      </a:r>
                      <a:endParaRPr lang="en-US" sz="1000" kern="1200" dirty="0" smtClean="0">
                        <a:solidFill>
                          <a:schemeClr val="tx1"/>
                        </a:solidFill>
                        <a:effectLst/>
                        <a:latin typeface="+mn-lt"/>
                        <a:ea typeface="+mn-ea"/>
                        <a:cs typeface="+mn-cs"/>
                      </a:endParaRPr>
                    </a:p>
                    <a:p>
                      <a:pPr marL="171450" lvl="0" indent="-171450" algn="l" defTabSz="914400" rtl="0" eaLnBrk="1" latinLnBrk="0" hangingPunct="1">
                        <a:buFont typeface="Arial" pitchFamily="34" charset="0"/>
                        <a:buChar char="•"/>
                      </a:pPr>
                      <a:r>
                        <a:rPr lang="id-ID" sz="1000" kern="1200" dirty="0" smtClean="0">
                          <a:solidFill>
                            <a:schemeClr val="tx1"/>
                          </a:solidFill>
                          <a:effectLst/>
                          <a:latin typeface="+mn-lt"/>
                          <a:ea typeface="+mn-ea"/>
                          <a:cs typeface="+mn-cs"/>
                        </a:rPr>
                        <a:t>MEMAKSIMALKAN PERAN TOKO TANI</a:t>
                      </a:r>
                      <a:r>
                        <a:rPr lang="en-US" sz="1000" kern="1200" dirty="0" smtClean="0">
                          <a:solidFill>
                            <a:schemeClr val="tx1"/>
                          </a:solidFill>
                          <a:effectLst/>
                          <a:latin typeface="+mn-lt"/>
                          <a:ea typeface="+mn-ea"/>
                          <a:cs typeface="+mn-cs"/>
                        </a:rPr>
                        <a:t>.</a:t>
                      </a:r>
                    </a:p>
                    <a:p>
                      <a:pPr marL="171450" lvl="0" indent="-171450" algn="l" defTabSz="914400" rtl="0" eaLnBrk="1" latinLnBrk="0" hangingPunct="1">
                        <a:buFont typeface="Arial" pitchFamily="34" charset="0"/>
                        <a:buChar char="•"/>
                      </a:pPr>
                      <a:r>
                        <a:rPr lang="id-ID" sz="1000" kern="1200" dirty="0" smtClean="0">
                          <a:solidFill>
                            <a:schemeClr val="tx1"/>
                          </a:solidFill>
                          <a:effectLst/>
                          <a:latin typeface="+mn-lt"/>
                          <a:ea typeface="+mn-ea"/>
                          <a:cs typeface="+mn-cs"/>
                        </a:rPr>
                        <a:t>MEMAKSIMALKAN PERAN RUMAH PANGAN KITA</a:t>
                      </a:r>
                      <a:endParaRPr lang="en-US" sz="1000" kern="1200" dirty="0" smtClean="0">
                        <a:solidFill>
                          <a:schemeClr val="tx1"/>
                        </a:solidFill>
                        <a:effectLst/>
                        <a:latin typeface="+mn-lt"/>
                        <a:ea typeface="+mn-ea"/>
                        <a:cs typeface="+mn-cs"/>
                      </a:endParaRPr>
                    </a:p>
                    <a:p>
                      <a:pPr marL="171450" lvl="0" indent="-171450" algn="l" defTabSz="914400" rtl="0" eaLnBrk="1" latinLnBrk="0" hangingPunct="1">
                        <a:buFont typeface="Arial" pitchFamily="34" charset="0"/>
                        <a:buChar char="•"/>
                      </a:pPr>
                      <a:r>
                        <a:rPr lang="id-ID" sz="1000" kern="1200" dirty="0" smtClean="0">
                          <a:solidFill>
                            <a:schemeClr val="tx1"/>
                          </a:solidFill>
                          <a:effectLst/>
                          <a:latin typeface="+mn-lt"/>
                          <a:ea typeface="+mn-ea"/>
                          <a:cs typeface="+mn-cs"/>
                        </a:rPr>
                        <a:t>PEMBUATAN REGULASI MANAJEMEN RANTAI PASOK</a:t>
                      </a:r>
                      <a:r>
                        <a:rPr lang="en-US" sz="1000" kern="1200" dirty="0" smtClean="0">
                          <a:solidFill>
                            <a:schemeClr val="tx1"/>
                          </a:solidFill>
                          <a:effectLst/>
                          <a:latin typeface="+mn-lt"/>
                          <a:ea typeface="+mn-ea"/>
                          <a:cs typeface="+mn-cs"/>
                        </a:rPr>
                        <a:t>.</a:t>
                      </a:r>
                    </a:p>
                    <a:p>
                      <a:pPr marL="171450" lvl="0" indent="-171450" algn="l" defTabSz="914400" rtl="0" eaLnBrk="1" latinLnBrk="0" hangingPunct="1">
                        <a:buFont typeface="Arial" pitchFamily="34" charset="0"/>
                        <a:buChar char="•"/>
                      </a:pPr>
                      <a:r>
                        <a:rPr lang="id-ID" sz="1000" kern="1200" dirty="0" smtClean="0">
                          <a:solidFill>
                            <a:schemeClr val="tx1"/>
                          </a:solidFill>
                          <a:effectLst/>
                          <a:latin typeface="+mn-lt"/>
                          <a:ea typeface="+mn-ea"/>
                          <a:cs typeface="+mn-cs"/>
                        </a:rPr>
                        <a:t>PENGAWASAN TERPADU DARI INSTANSI TERKAIT</a:t>
                      </a:r>
                      <a:r>
                        <a:rPr lang="en-US" sz="1000" kern="1200" dirty="0" smtClean="0">
                          <a:solidFill>
                            <a:schemeClr val="tx1"/>
                          </a:solidFill>
                          <a:effectLst/>
                          <a:latin typeface="+mn-lt"/>
                          <a:ea typeface="+mn-ea"/>
                          <a:cs typeface="+mn-cs"/>
                        </a:rPr>
                        <a:t>.</a:t>
                      </a:r>
                    </a:p>
                    <a:p>
                      <a:pPr marL="171450" lvl="0" indent="-171450" algn="l" defTabSz="914400" rtl="0" eaLnBrk="1" latinLnBrk="0" hangingPunct="1">
                        <a:buFont typeface="Arial" pitchFamily="34" charset="0"/>
                        <a:buChar char="•"/>
                      </a:pPr>
                      <a:r>
                        <a:rPr lang="id-ID" sz="1000" kern="1200" dirty="0" smtClean="0">
                          <a:solidFill>
                            <a:schemeClr val="tx1"/>
                          </a:solidFill>
                          <a:effectLst/>
                          <a:latin typeface="+mn-lt"/>
                          <a:ea typeface="+mn-ea"/>
                          <a:cs typeface="+mn-cs"/>
                        </a:rPr>
                        <a:t>PENINGKATAN PENGAWASAN DISTRIBUSI BAHAN POKOK DARI PEMERINTAH DAERAH</a:t>
                      </a:r>
                      <a:endParaRPr lang="en-US" sz="1000" kern="1200" dirty="0" smtClean="0">
                        <a:solidFill>
                          <a:schemeClr val="tx1"/>
                        </a:solidFill>
                        <a:effectLst/>
                        <a:latin typeface="+mn-lt"/>
                        <a:ea typeface="+mn-ea"/>
                        <a:cs typeface="+mn-cs"/>
                      </a:endParaRPr>
                    </a:p>
                    <a:p>
                      <a:pPr marL="171450" lvl="0" indent="-171450" algn="l" defTabSz="914400" rtl="0" eaLnBrk="1" latinLnBrk="0" hangingPunct="1">
                        <a:buFont typeface="Arial" pitchFamily="34" charset="0"/>
                        <a:buChar char="•"/>
                      </a:pPr>
                      <a:r>
                        <a:rPr lang="id-ID" sz="1000" kern="1200" dirty="0" smtClean="0">
                          <a:solidFill>
                            <a:schemeClr val="tx1"/>
                          </a:solidFill>
                          <a:effectLst/>
                          <a:latin typeface="+mn-lt"/>
                          <a:ea typeface="+mn-ea"/>
                          <a:cs typeface="+mn-cs"/>
                        </a:rPr>
                        <a:t>PENGENDALIAN IMPOR YANG DISESUAIKAN DENGAN MASA PANEN</a:t>
                      </a:r>
                      <a:endParaRPr lang="en-US" sz="1000" kern="1200" dirty="0" smtClean="0">
                        <a:solidFill>
                          <a:schemeClr val="tx1"/>
                        </a:solidFill>
                        <a:effectLst/>
                        <a:latin typeface="+mn-lt"/>
                        <a:ea typeface="+mn-ea"/>
                        <a:cs typeface="+mn-cs"/>
                      </a:endParaRPr>
                    </a:p>
                    <a:p>
                      <a:pPr marL="171450" lvl="0" indent="-171450" algn="l" defTabSz="914400" rtl="0" eaLnBrk="1" latinLnBrk="0" hangingPunct="1">
                        <a:buFont typeface="Arial" pitchFamily="34" charset="0"/>
                        <a:buChar char="•"/>
                      </a:pPr>
                      <a:r>
                        <a:rPr lang="id-ID" sz="1000" kern="1200" dirty="0" smtClean="0">
                          <a:solidFill>
                            <a:schemeClr val="tx1"/>
                          </a:solidFill>
                          <a:effectLst/>
                          <a:latin typeface="+mn-lt"/>
                          <a:ea typeface="+mn-ea"/>
                          <a:cs typeface="+mn-cs"/>
                        </a:rPr>
                        <a:t>USULAN AGAR BARANG IMPOR ILEGAL, TERKHUSUS UNTUK BAHAN POKOK PENTING AGAR DAPAT DIMANFAATKAN/DIHIBAHKAN DAN DIDUKUNG OLEH PERATURAN</a:t>
                      </a:r>
                      <a:endParaRPr lang="en-US" sz="1000" kern="1200" dirty="0" smtClean="0">
                        <a:solidFill>
                          <a:schemeClr val="tx1"/>
                        </a:solidFill>
                        <a:effectLst/>
                        <a:latin typeface="+mn-lt"/>
                        <a:ea typeface="+mn-ea"/>
                        <a:cs typeface="+mn-cs"/>
                      </a:endParaRPr>
                    </a:p>
                    <a:p>
                      <a:pPr marL="171450" indent="-171450" algn="l" defTabSz="914400" rtl="0" eaLnBrk="1" latinLnBrk="0" hangingPunct="1">
                        <a:buFont typeface="Arial" pitchFamily="34" charset="0"/>
                        <a:buChar char="•"/>
                      </a:pPr>
                      <a:r>
                        <a:rPr lang="id-ID" sz="1000" kern="1200" dirty="0" smtClean="0">
                          <a:solidFill>
                            <a:schemeClr val="tx1"/>
                          </a:solidFill>
                          <a:effectLst/>
                          <a:latin typeface="+mn-lt"/>
                          <a:ea typeface="+mn-ea"/>
                          <a:cs typeface="+mn-cs"/>
                        </a:rPr>
                        <a:t>PENINGKATAN PENGAWASAN OLEH APARAT H</a:t>
                      </a:r>
                      <a:r>
                        <a:rPr lang="en-US" sz="1000" kern="1200" dirty="0" smtClean="0">
                          <a:solidFill>
                            <a:schemeClr val="tx1"/>
                          </a:solidFill>
                          <a:effectLst/>
                          <a:latin typeface="+mn-lt"/>
                          <a:ea typeface="+mn-ea"/>
                          <a:cs typeface="+mn-cs"/>
                        </a:rPr>
                        <a:t>UKUM</a:t>
                      </a:r>
                      <a:endParaRPr lang="en-US" sz="1000" kern="1200" dirty="0">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1"/>
                  </a:ext>
                </a:extLst>
              </a:tr>
            </a:tbl>
          </a:graphicData>
        </a:graphic>
      </p:graphicFrame>
      <p:pic>
        <p:nvPicPr>
          <p:cNvPr id="10"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5575"/>
            <a:ext cx="1537149" cy="146447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10"/>
          <p:cNvSpPr/>
          <p:nvPr/>
        </p:nvSpPr>
        <p:spPr>
          <a:xfrm>
            <a:off x="460375" y="202039"/>
            <a:ext cx="9917477" cy="461665"/>
          </a:xfrm>
          <a:prstGeom prst="rect">
            <a:avLst/>
          </a:prstGeom>
        </p:spPr>
        <p:txBody>
          <a:bodyPr wrap="square">
            <a:spAutoFit/>
          </a:bodyPr>
          <a:lstStyle/>
          <a:p>
            <a:r>
              <a:rPr lang="en-US" sz="2400" b="1" dirty="0">
                <a:solidFill>
                  <a:srgbClr val="C00000"/>
                </a:solidFill>
              </a:rPr>
              <a:t>MATRIKS DISKUSI RAKORPUSDA </a:t>
            </a:r>
            <a:r>
              <a:rPr lang="en-US" sz="2400" b="1" dirty="0" smtClean="0">
                <a:solidFill>
                  <a:srgbClr val="C00000"/>
                </a:solidFill>
              </a:rPr>
              <a:t>2016 WILAYAH SUMATERA-BALI-NUSTRA (2)</a:t>
            </a:r>
            <a:endParaRPr lang="id-ID" sz="2400" b="1" dirty="0">
              <a:solidFill>
                <a:srgbClr val="C00000"/>
              </a:solidFill>
            </a:endParaRPr>
          </a:p>
        </p:txBody>
      </p:sp>
    </p:spTree>
    <p:extLst>
      <p:ext uri="{BB962C8B-B14F-4D97-AF65-F5344CB8AC3E}">
        <p14:creationId xmlns:p14="http://schemas.microsoft.com/office/powerpoint/2010/main" xmlns="" val="18635261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9" descr="Image result for CONSUMER BASIS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11" descr="Image result for CONSUMER BASIS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13" descr="Image result for CONSUMER BASIS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Slide Number Placeholder 1"/>
          <p:cNvSpPr>
            <a:spLocks noGrp="1"/>
          </p:cNvSpPr>
          <p:nvPr>
            <p:ph type="sldNum" sz="quarter" idx="12"/>
          </p:nvPr>
        </p:nvSpPr>
        <p:spPr>
          <a:xfrm>
            <a:off x="8610600" y="6383646"/>
            <a:ext cx="2743200" cy="365125"/>
          </a:xfrm>
        </p:spPr>
        <p:txBody>
          <a:bodyPr/>
          <a:lstStyle/>
          <a:p>
            <a:fld id="{38C5940F-52BA-4018-B13B-B36621709A35}" type="slidenum">
              <a:rPr lang="id-ID" smtClean="0"/>
              <a:pPr/>
              <a:t>41</a:t>
            </a:fld>
            <a:endParaRPr lang="id-ID" dirty="0"/>
          </a:p>
        </p:txBody>
      </p:sp>
      <p:graphicFrame>
        <p:nvGraphicFramePr>
          <p:cNvPr id="7" name="Table 6"/>
          <p:cNvGraphicFramePr>
            <a:graphicFrameLocks noGrp="1"/>
          </p:cNvGraphicFramePr>
          <p:nvPr>
            <p:extLst>
              <p:ext uri="{D42A27DB-BD31-4B8C-83A1-F6EECF244321}">
                <p14:modId xmlns:p14="http://schemas.microsoft.com/office/powerpoint/2010/main" xmlns="" val="2292718219"/>
              </p:ext>
            </p:extLst>
          </p:nvPr>
        </p:nvGraphicFramePr>
        <p:xfrm>
          <a:off x="307975" y="1257301"/>
          <a:ext cx="11336339" cy="4953952"/>
        </p:xfrm>
        <a:graphic>
          <a:graphicData uri="http://schemas.openxmlformats.org/drawingml/2006/table">
            <a:tbl>
              <a:tblPr firstRow="1" bandRow="1">
                <a:tableStyleId>{5940675A-B579-460E-94D1-54222C63F5DA}</a:tableStyleId>
              </a:tblPr>
              <a:tblGrid>
                <a:gridCol w="520700">
                  <a:extLst>
                    <a:ext uri="{9D8B030D-6E8A-4147-A177-3AD203B41FA5}">
                      <a16:colId xmlns:a16="http://schemas.microsoft.com/office/drawing/2014/main" xmlns="" val="20000"/>
                    </a:ext>
                  </a:extLst>
                </a:gridCol>
                <a:gridCol w="1561985">
                  <a:extLst>
                    <a:ext uri="{9D8B030D-6E8A-4147-A177-3AD203B41FA5}">
                      <a16:colId xmlns:a16="http://schemas.microsoft.com/office/drawing/2014/main" xmlns="" val="20001"/>
                    </a:ext>
                  </a:extLst>
                </a:gridCol>
                <a:gridCol w="2170323">
                  <a:extLst>
                    <a:ext uri="{9D8B030D-6E8A-4147-A177-3AD203B41FA5}">
                      <a16:colId xmlns:a16="http://schemas.microsoft.com/office/drawing/2014/main" xmlns="" val="20002"/>
                    </a:ext>
                  </a:extLst>
                </a:gridCol>
                <a:gridCol w="2963537"/>
                <a:gridCol w="4119794"/>
              </a:tblGrid>
              <a:tr h="442912">
                <a:tc>
                  <a:txBody>
                    <a:bodyPr/>
                    <a:lstStyle/>
                    <a:p>
                      <a:pPr algn="ctr"/>
                      <a:r>
                        <a:rPr lang="en-US" sz="1000" b="1" dirty="0">
                          <a:latin typeface="+mn-lt"/>
                        </a:rPr>
                        <a:t>NO</a:t>
                      </a:r>
                    </a:p>
                  </a:txBody>
                  <a:tcPr anchor="ctr">
                    <a:solidFill>
                      <a:schemeClr val="accent1">
                        <a:lumMod val="40000"/>
                        <a:lumOff val="60000"/>
                      </a:schemeClr>
                    </a:solidFill>
                  </a:tcPr>
                </a:tc>
                <a:tc>
                  <a:txBody>
                    <a:bodyPr/>
                    <a:lstStyle/>
                    <a:p>
                      <a:pPr algn="ctr"/>
                      <a:r>
                        <a:rPr lang="en-US" sz="1000" b="1" dirty="0" smtClean="0">
                          <a:latin typeface="+mn-lt"/>
                        </a:rPr>
                        <a:t>ISU STRATEGIS</a:t>
                      </a:r>
                      <a:endParaRPr lang="en-US" sz="1000" b="1" dirty="0">
                        <a:latin typeface="+mn-lt"/>
                      </a:endParaRPr>
                    </a:p>
                  </a:txBody>
                  <a:tcPr anchor="ctr">
                    <a:solidFill>
                      <a:schemeClr val="accent1">
                        <a:lumMod val="40000"/>
                        <a:lumOff val="60000"/>
                      </a:schemeClr>
                    </a:solidFill>
                  </a:tcPr>
                </a:tc>
                <a:tc>
                  <a:txBody>
                    <a:bodyPr/>
                    <a:lstStyle/>
                    <a:p>
                      <a:pPr algn="ctr"/>
                      <a:r>
                        <a:rPr lang="en-US" sz="1000" b="1" dirty="0" smtClean="0">
                          <a:latin typeface="+mn-lt"/>
                        </a:rPr>
                        <a:t>KONDISI IDEAL</a:t>
                      </a:r>
                      <a:endParaRPr lang="en-US" sz="1000" b="1" dirty="0">
                        <a:latin typeface="+mn-lt"/>
                      </a:endParaRPr>
                    </a:p>
                  </a:txBody>
                  <a:tcPr anchor="ctr">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a:r>
                        <a:rPr lang="en-US" sz="1000" b="1" dirty="0" smtClean="0">
                          <a:latin typeface="+mn-lt"/>
                        </a:rPr>
                        <a:t>PERMASALAHAN</a:t>
                      </a:r>
                      <a:endParaRPr lang="en-US" sz="10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a:r>
                        <a:rPr lang="en-US" sz="1000" b="1" dirty="0" smtClean="0">
                          <a:latin typeface="+mn-lt"/>
                        </a:rPr>
                        <a:t>KESEPAKATAN PROGRAM KERJA</a:t>
                      </a:r>
                      <a:endParaRPr lang="en-US" sz="1000" b="1" dirty="0">
                        <a:latin typeface="+mn-lt"/>
                      </a:endParaRPr>
                    </a:p>
                  </a:txBody>
                  <a:tcPr anchor="ctr">
                    <a:lnL w="12700" cap="flat" cmpd="sng" algn="ctr">
                      <a:solidFill>
                        <a:schemeClr val="tx1"/>
                      </a:solidFill>
                      <a:prstDash val="solid"/>
                      <a:round/>
                      <a:headEnd type="none" w="med" len="med"/>
                      <a:tailEnd type="none" w="med" len="med"/>
                    </a:lnL>
                    <a:solidFill>
                      <a:schemeClr val="accent1">
                        <a:lumMod val="40000"/>
                        <a:lumOff val="60000"/>
                      </a:schemeClr>
                    </a:solidFill>
                  </a:tcPr>
                </a:tc>
                <a:extLst>
                  <a:ext uri="{0D108BD9-81ED-4DB2-BD59-A6C34878D82A}">
                    <a16:rowId xmlns:a16="http://schemas.microsoft.com/office/drawing/2014/main" xmlns="" val="10000"/>
                  </a:ext>
                </a:extLst>
              </a:tr>
              <a:tr h="1016317">
                <a:tc>
                  <a:txBody>
                    <a:bodyPr/>
                    <a:lstStyle/>
                    <a:p>
                      <a:pPr algn="ctr"/>
                      <a:r>
                        <a:rPr lang="en-US" sz="1000" b="1" dirty="0" smtClean="0">
                          <a:latin typeface="+mn-lt"/>
                        </a:rPr>
                        <a:t>II</a:t>
                      </a:r>
                      <a:endParaRPr lang="en-US" sz="1000" b="1" dirty="0">
                        <a:latin typeface="+mn-lt"/>
                      </a:endParaRPr>
                    </a:p>
                  </a:txBody>
                  <a:tcPr anchor="ctr"/>
                </a:tc>
                <a:tc>
                  <a:txBody>
                    <a:bodyPr/>
                    <a:lstStyle/>
                    <a:p>
                      <a:pPr algn="l"/>
                      <a:r>
                        <a:rPr lang="en-US" sz="1000" kern="1200" dirty="0" smtClean="0">
                          <a:solidFill>
                            <a:schemeClr val="tx1"/>
                          </a:solidFill>
                          <a:effectLst/>
                          <a:latin typeface="+mn-lt"/>
                          <a:ea typeface="+mn-ea"/>
                          <a:cs typeface="+mn-cs"/>
                        </a:rPr>
                        <a:t>ALOKASI ANGGGARAN DALAM RANGKA PENGENDALIAN INFLASI</a:t>
                      </a:r>
                      <a:endParaRPr lang="en-US" sz="1000" kern="1200" dirty="0">
                        <a:solidFill>
                          <a:schemeClr val="tx1"/>
                        </a:solidFill>
                        <a:effectLst/>
                        <a:latin typeface="+mn-lt"/>
                        <a:ea typeface="+mn-ea"/>
                        <a:cs typeface="+mn-cs"/>
                      </a:endParaRPr>
                    </a:p>
                  </a:txBody>
                  <a:tcPr anchor="ctr"/>
                </a:tc>
                <a:tc>
                  <a:txBody>
                    <a:bodyPr/>
                    <a:lstStyle/>
                    <a:p>
                      <a:pPr marL="171450" lvl="0" indent="-171450">
                        <a:buFont typeface="Arial" pitchFamily="34" charset="0"/>
                        <a:buChar char="•"/>
                      </a:pPr>
                      <a:r>
                        <a:rPr lang="en-US" sz="1000" kern="1200" dirty="0" smtClean="0">
                          <a:solidFill>
                            <a:schemeClr val="tx1"/>
                          </a:solidFill>
                          <a:effectLst/>
                          <a:latin typeface="+mn-lt"/>
                          <a:ea typeface="+mn-ea"/>
                          <a:cs typeface="+mn-cs"/>
                        </a:rPr>
                        <a:t>SEMUA PEMERINTAH DAERAH MENGALOKASIKAN ANGGARAN UNTUK KETERSEDIAAN DAN KETERJANGKAUAN HARGA BAHAN PANGAN POKOK YANG CUKUP DALAM APBDNYA, MISALNYA MENGANGGARKAN CPP, DANA STABILISASI HARGA, PENYERTAAN MODAL DALAM BUMD PANGAN, PEMBANGUNAN (TERMASUK PEMELIHARAAN) INFRASTRUKTUR, DLL </a:t>
                      </a:r>
                    </a:p>
                    <a:p>
                      <a:pPr marL="171450" lvl="0" indent="-171450">
                        <a:buFont typeface="Arial" pitchFamily="34" charset="0"/>
                        <a:buChar char="•"/>
                      </a:pPr>
                      <a:r>
                        <a:rPr lang="en-US" sz="1000" kern="1200" dirty="0" smtClean="0">
                          <a:solidFill>
                            <a:schemeClr val="tx1"/>
                          </a:solidFill>
                          <a:effectLst/>
                          <a:latin typeface="+mn-lt"/>
                          <a:ea typeface="+mn-ea"/>
                          <a:cs typeface="+mn-cs"/>
                        </a:rPr>
                        <a:t>DAERAH DENGAN KAPASITAS FISKAL YANG TINGGI BISA BERINVESTASI DI DAERAH LAIN UNTUK KEPENTINGAN BERSAMA</a:t>
                      </a:r>
                    </a:p>
                    <a:p>
                      <a:endParaRPr lang="en-US" sz="1000" kern="1200" dirty="0">
                        <a:solidFill>
                          <a:schemeClr val="tx1"/>
                        </a:solidFill>
                        <a:effectLst/>
                        <a:latin typeface="+mn-lt"/>
                        <a:ea typeface="+mn-ea"/>
                        <a:cs typeface="+mn-cs"/>
                      </a:endParaRPr>
                    </a:p>
                  </a:txBody>
                  <a:tcPr anchor="ctr">
                    <a:lnR w="12700" cap="flat" cmpd="sng" algn="ctr">
                      <a:solidFill>
                        <a:schemeClr val="tx1"/>
                      </a:solidFill>
                      <a:prstDash val="solid"/>
                      <a:round/>
                      <a:headEnd type="none" w="med" len="med"/>
                      <a:tailEnd type="none" w="med" len="med"/>
                    </a:lnR>
                  </a:tcPr>
                </a:tc>
                <a:tc>
                  <a:txBody>
                    <a:bodyPr/>
                    <a:lstStyle/>
                    <a:p>
                      <a:pPr marL="171450" lvl="0" indent="-171450">
                        <a:buFont typeface="Arial" pitchFamily="34" charset="0"/>
                        <a:buChar char="•"/>
                      </a:pPr>
                      <a:r>
                        <a:rPr lang="en-US" sz="1000" kern="1200" dirty="0" smtClean="0">
                          <a:solidFill>
                            <a:schemeClr val="tx1"/>
                          </a:solidFill>
                          <a:effectLst/>
                          <a:latin typeface="+mn-lt"/>
                          <a:ea typeface="+mn-ea"/>
                          <a:cs typeface="+mn-cs"/>
                        </a:rPr>
                        <a:t>FISKAL DAERAH TERBATAS</a:t>
                      </a:r>
                    </a:p>
                    <a:p>
                      <a:pPr marL="171450" lvl="0" indent="-171450">
                        <a:buFont typeface="Arial" pitchFamily="34" charset="0"/>
                        <a:buChar char="•"/>
                      </a:pPr>
                      <a:r>
                        <a:rPr lang="en-US" sz="1000" kern="1200" dirty="0" smtClean="0">
                          <a:solidFill>
                            <a:schemeClr val="tx1"/>
                          </a:solidFill>
                          <a:effectLst/>
                          <a:latin typeface="+mn-lt"/>
                          <a:ea typeface="+mn-ea"/>
                          <a:cs typeface="+mn-cs"/>
                        </a:rPr>
                        <a:t>PAD MASING </a:t>
                      </a:r>
                      <a:r>
                        <a:rPr lang="en-US" sz="1000" kern="1200" dirty="0" err="1" smtClean="0">
                          <a:solidFill>
                            <a:schemeClr val="tx1"/>
                          </a:solidFill>
                          <a:effectLst/>
                          <a:latin typeface="+mn-lt"/>
                          <a:ea typeface="+mn-ea"/>
                          <a:cs typeface="+mn-cs"/>
                        </a:rPr>
                        <a:t>MASING</a:t>
                      </a:r>
                      <a:r>
                        <a:rPr lang="en-US" sz="1000" kern="1200" dirty="0" smtClean="0">
                          <a:solidFill>
                            <a:schemeClr val="tx1"/>
                          </a:solidFill>
                          <a:effectLst/>
                          <a:latin typeface="+mn-lt"/>
                          <a:ea typeface="+mn-ea"/>
                          <a:cs typeface="+mn-cs"/>
                        </a:rPr>
                        <a:t> DAERAH BERBEDA</a:t>
                      </a:r>
                    </a:p>
                    <a:p>
                      <a:pPr marL="171450" lvl="0" indent="-171450">
                        <a:buFont typeface="Arial" pitchFamily="34" charset="0"/>
                        <a:buChar char="•"/>
                      </a:pPr>
                      <a:r>
                        <a:rPr lang="en-US" sz="1000" kern="1200" dirty="0" smtClean="0">
                          <a:solidFill>
                            <a:schemeClr val="tx1"/>
                          </a:solidFill>
                          <a:effectLst/>
                          <a:latin typeface="+mn-lt"/>
                          <a:ea typeface="+mn-ea"/>
                          <a:cs typeface="+mn-cs"/>
                        </a:rPr>
                        <a:t>BELUM ADA REGULASI YANG JELAS DARI KEMENTERIAN DALAM NEGERI TERHADAP </a:t>
                      </a:r>
                      <a:r>
                        <a:rPr lang="en-AU" sz="1000" kern="1200" dirty="0" smtClean="0">
                          <a:solidFill>
                            <a:schemeClr val="tx1"/>
                          </a:solidFill>
                          <a:effectLst/>
                          <a:latin typeface="+mn-lt"/>
                          <a:ea typeface="+mn-ea"/>
                          <a:cs typeface="+mn-cs"/>
                        </a:rPr>
                        <a:t>MEKANISME PENGANGGARAN DAN </a:t>
                      </a:r>
                      <a:r>
                        <a:rPr lang="en-US" sz="1000" kern="1200" dirty="0" smtClean="0">
                          <a:solidFill>
                            <a:schemeClr val="tx1"/>
                          </a:solidFill>
                          <a:effectLst/>
                          <a:latin typeface="+mn-lt"/>
                          <a:ea typeface="+mn-ea"/>
                          <a:cs typeface="+mn-cs"/>
                        </a:rPr>
                        <a:t>PENANGANAN KEBUTUHAN BAPOKTING LAINNYA</a:t>
                      </a:r>
                    </a:p>
                    <a:p>
                      <a:pPr marL="171450" lvl="0" indent="-171450">
                        <a:buFont typeface="Arial" pitchFamily="34" charset="0"/>
                        <a:buChar char="•"/>
                      </a:pPr>
                      <a:r>
                        <a:rPr lang="en-US" sz="1000" kern="1200" dirty="0" smtClean="0">
                          <a:solidFill>
                            <a:schemeClr val="tx1"/>
                          </a:solidFill>
                          <a:effectLst/>
                          <a:latin typeface="+mn-lt"/>
                          <a:ea typeface="+mn-ea"/>
                          <a:cs typeface="+mn-cs"/>
                        </a:rPr>
                        <a:t>BELUM OPTIMALNYA PERAN BUMD DALAM PENGENDALIAN HARGA PANGAN</a:t>
                      </a:r>
                    </a:p>
                    <a:p>
                      <a:pPr marL="171450" indent="-171450">
                        <a:buFont typeface="Arial" pitchFamily="34" charset="0"/>
                        <a:buChar char="•"/>
                      </a:pPr>
                      <a:r>
                        <a:rPr lang="en-US" sz="1000" kern="1200" dirty="0" smtClean="0">
                          <a:solidFill>
                            <a:schemeClr val="tx1"/>
                          </a:solidFill>
                          <a:effectLst/>
                          <a:latin typeface="+mn-lt"/>
                          <a:ea typeface="+mn-ea"/>
                          <a:cs typeface="+mn-cs"/>
                        </a:rPr>
                        <a:t>KOMITMEN YANG KURANG KUAT DARI DPRD DALAM PENGALOKASIAN ANGGARAN DAERAH DALAM RANGKA STABLISASI HARGA</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00" kern="1200" dirty="0" smtClean="0">
                          <a:solidFill>
                            <a:schemeClr val="tx1"/>
                          </a:solidFill>
                          <a:effectLst/>
                          <a:latin typeface="+mn-lt"/>
                          <a:ea typeface="+mn-ea"/>
                          <a:cs typeface="+mn-cs"/>
                        </a:rPr>
                        <a:t>PROGRAM PENGENDALIAN HARGA MASIH BELUM TEPAT SASARAN SEHINGGA PENGGUNAAN ANGGARAN MENJADI KURANG OPTIMAL.</a:t>
                      </a:r>
                    </a:p>
                    <a:p>
                      <a:pPr marL="171450" indent="-171450">
                        <a:buFont typeface="Arial" pitchFamily="34" charset="0"/>
                        <a:buChar char="•"/>
                      </a:pPr>
                      <a:endParaRPr lang="en-US" sz="1000" kern="1200" dirty="0" smtClean="0">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171450" lvl="0" indent="-171450">
                        <a:buFont typeface="Arial" pitchFamily="34" charset="0"/>
                        <a:buChar char="•"/>
                      </a:pPr>
                      <a:r>
                        <a:rPr lang="en-AU" sz="1000" kern="1200" dirty="0" smtClean="0">
                          <a:solidFill>
                            <a:schemeClr val="tx1"/>
                          </a:solidFill>
                          <a:effectLst/>
                          <a:latin typeface="+mn-lt"/>
                          <a:ea typeface="+mn-ea"/>
                          <a:cs typeface="+mn-cs"/>
                        </a:rPr>
                        <a:t>PERLU DUKUNGAN DARI PIHAK DPRD UNTUK MENDUKUNG ALOKASI ANGGARAN STABILISASI HARGA PANGAN </a:t>
                      </a:r>
                      <a:endParaRPr lang="en-US" sz="1000" kern="1200" dirty="0" smtClean="0">
                        <a:solidFill>
                          <a:schemeClr val="tx1"/>
                        </a:solidFill>
                        <a:effectLst/>
                        <a:latin typeface="+mn-lt"/>
                        <a:ea typeface="+mn-ea"/>
                        <a:cs typeface="+mn-cs"/>
                      </a:endParaRPr>
                    </a:p>
                    <a:p>
                      <a:pPr marL="171450" lvl="0" indent="-171450">
                        <a:buFont typeface="Arial" pitchFamily="34" charset="0"/>
                        <a:buChar char="•"/>
                      </a:pPr>
                      <a:r>
                        <a:rPr lang="en-AU" sz="1000" kern="1200" dirty="0" smtClean="0">
                          <a:solidFill>
                            <a:schemeClr val="tx1"/>
                          </a:solidFill>
                          <a:effectLst/>
                          <a:latin typeface="+mn-lt"/>
                          <a:ea typeface="+mn-ea"/>
                          <a:cs typeface="+mn-cs"/>
                        </a:rPr>
                        <a:t>KEMENTERIAN DALAM NEGERI MENYUSUN ATURAN TERKAIT MEKANISME PENGANGGARAN DAN PENANGANAN KEBUTUHAN BAPOKTING LAINNYA</a:t>
                      </a:r>
                      <a:endParaRPr lang="en-US" sz="1000" kern="1200" dirty="0" smtClean="0">
                        <a:solidFill>
                          <a:schemeClr val="tx1"/>
                        </a:solidFill>
                        <a:effectLst/>
                        <a:latin typeface="+mn-lt"/>
                        <a:ea typeface="+mn-ea"/>
                        <a:cs typeface="+mn-cs"/>
                      </a:endParaRPr>
                    </a:p>
                    <a:p>
                      <a:pPr marL="171450" lvl="0" indent="-171450">
                        <a:buFont typeface="Arial" pitchFamily="34" charset="0"/>
                        <a:buChar char="•"/>
                      </a:pPr>
                      <a:r>
                        <a:rPr lang="en-US" sz="1000" kern="1200" dirty="0" smtClean="0">
                          <a:solidFill>
                            <a:schemeClr val="tx1"/>
                          </a:solidFill>
                          <a:effectLst/>
                          <a:latin typeface="+mn-lt"/>
                          <a:ea typeface="+mn-ea"/>
                          <a:cs typeface="+mn-cs"/>
                        </a:rPr>
                        <a:t>MEMBERIKAN PERAN YANG LEBIH BESAR KEPADA BUMD MASING-MASING MISALNYA PENGUATAN MODAL DALAM PENGENDALIAN HARGA PANGAN</a:t>
                      </a:r>
                    </a:p>
                    <a:p>
                      <a:pPr marL="171450" lvl="0" indent="-171450">
                        <a:buFont typeface="Arial" pitchFamily="34" charset="0"/>
                        <a:buChar char="•"/>
                      </a:pPr>
                      <a:r>
                        <a:rPr lang="en-US" sz="1000" kern="1200" dirty="0" smtClean="0">
                          <a:solidFill>
                            <a:schemeClr val="tx1"/>
                          </a:solidFill>
                          <a:effectLst/>
                          <a:latin typeface="+mn-lt"/>
                          <a:ea typeface="+mn-ea"/>
                          <a:cs typeface="+mn-cs"/>
                        </a:rPr>
                        <a:t>MENINGKATKAN KEMANDIRIAN FISKAL DAERAH ANTARA LAIN MELALUI PENINGKATAN PAD, MISALNYA : OPTIMALISASI PENERIMAAN PAJAK MELALUI SISTEM ONLINE</a:t>
                      </a:r>
                    </a:p>
                    <a:p>
                      <a:pPr marL="171450" lvl="0" indent="-171450">
                        <a:buFont typeface="Arial" pitchFamily="34" charset="0"/>
                        <a:buChar char="•"/>
                      </a:pPr>
                      <a:r>
                        <a:rPr lang="en-US" sz="1000" kern="1200" dirty="0" smtClean="0">
                          <a:solidFill>
                            <a:schemeClr val="tx1"/>
                          </a:solidFill>
                          <a:effectLst/>
                          <a:latin typeface="+mn-lt"/>
                          <a:ea typeface="+mn-ea"/>
                          <a:cs typeface="+mn-cs"/>
                        </a:rPr>
                        <a:t>MENGALOKASIKAN PAGU ANGGARAN (APBD) YANG MEMADAI UNTUK MASING-MASING DAERAH DALAM PROGRAM PENGENDALIAN INFLASI. DALAM HAL INI PEMERINTAH PUSAT JUGA PERLU MEMBERIKAN PERHATIAN LEBIH DALAM BENTUK PENINGKATAN PENYEDIAAN ANGGARAN PUSAT KE DAERAH (DANA ALOKASI KHUSUS)</a:t>
                      </a:r>
                    </a:p>
                    <a:p>
                      <a:pPr marL="171450" lvl="0" indent="-171450">
                        <a:buFont typeface="Arial" pitchFamily="34" charset="0"/>
                        <a:buChar char="•"/>
                      </a:pPr>
                      <a:r>
                        <a:rPr lang="en-US" sz="1000" kern="1200" dirty="0" smtClean="0">
                          <a:solidFill>
                            <a:schemeClr val="tx1"/>
                          </a:solidFill>
                          <a:effectLst/>
                          <a:latin typeface="+mn-lt"/>
                          <a:ea typeface="+mn-ea"/>
                          <a:cs typeface="+mn-cs"/>
                        </a:rPr>
                        <a:t>PERLU REGULASI YANG MENGATUR PENGANGGARAN DALAM APBD UNTUK PEMBERIAN SUBSIDI DALAM STABILISASI HARGA.</a:t>
                      </a:r>
                    </a:p>
                    <a:p>
                      <a:pPr marL="171450" lvl="0" indent="-171450">
                        <a:buFont typeface="Arial" pitchFamily="34" charset="0"/>
                        <a:buChar char="•"/>
                      </a:pPr>
                      <a:r>
                        <a:rPr lang="en-US" sz="1000" kern="1200" dirty="0" smtClean="0">
                          <a:solidFill>
                            <a:schemeClr val="tx1"/>
                          </a:solidFill>
                          <a:effectLst/>
                          <a:latin typeface="+mn-lt"/>
                          <a:ea typeface="+mn-ea"/>
                          <a:cs typeface="+mn-cs"/>
                        </a:rPr>
                        <a:t>MELAKUKAN SINERGI PROGRAM-PROGRAM PARSIAL DI MASING-MASING SKPD YANG MEMILIKI KETERBATASAN ANGGARAN SEHINGGA DAPAT TERLAKSANA PROGRAM-PROGRAM SKALA BESAR YANG LEBIH EFEKTIF DAN MEMILIKI DAMPAK BESAR TERHADAP PENGENDALIAN INFLASI. CONTOH: KERJASAMA DALAM MELAKUKAN OPERASI PASAR ATAU PASAR MURAH SKALA BESAR</a:t>
                      </a:r>
                    </a:p>
                    <a:p>
                      <a:pPr marL="171450" lvl="0" indent="-171450">
                        <a:buFont typeface="Arial" pitchFamily="34" charset="0"/>
                        <a:buChar char="•"/>
                      </a:pPr>
                      <a:r>
                        <a:rPr lang="en-US" sz="1000" kern="1200" dirty="0" smtClean="0">
                          <a:solidFill>
                            <a:schemeClr val="tx1"/>
                          </a:solidFill>
                          <a:effectLst/>
                          <a:latin typeface="+mn-lt"/>
                          <a:ea typeface="+mn-ea"/>
                          <a:cs typeface="+mn-cs"/>
                        </a:rPr>
                        <a:t>PEMDA DISARANKAN UNTUK MEMILIKI BUMD SEBAGAI PENYANGGA KETERSEDIAAN BAHAN POKOK. BAGI PEMERINTAH DAERAH YANG BELUM MEMILIKI BUMD DAPAT MELIBATKAN PERUSAHAAN LOKAL (SWASTA) DENGAN PEMBERIAN INSENTIF , MISALNYA : KEMUDAHAN PERIZINAN, PEMBEBASAN RETRIBUSI, DLL</a:t>
                      </a:r>
                      <a:endParaRPr lang="en-US" sz="1000" kern="1200" dirty="0">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1"/>
                  </a:ext>
                </a:extLst>
              </a:tr>
            </a:tbl>
          </a:graphicData>
        </a:graphic>
      </p:graphicFrame>
      <p:pic>
        <p:nvPicPr>
          <p:cNvPr id="10"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5575"/>
            <a:ext cx="1537149" cy="146447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10"/>
          <p:cNvSpPr/>
          <p:nvPr/>
        </p:nvSpPr>
        <p:spPr>
          <a:xfrm>
            <a:off x="460375" y="202039"/>
            <a:ext cx="9917477" cy="461665"/>
          </a:xfrm>
          <a:prstGeom prst="rect">
            <a:avLst/>
          </a:prstGeom>
        </p:spPr>
        <p:txBody>
          <a:bodyPr wrap="square">
            <a:spAutoFit/>
          </a:bodyPr>
          <a:lstStyle/>
          <a:p>
            <a:r>
              <a:rPr lang="en-US" sz="2400" b="1" dirty="0">
                <a:solidFill>
                  <a:srgbClr val="C00000"/>
                </a:solidFill>
              </a:rPr>
              <a:t>MATRIKS DISKUSI RAKORPUSDA </a:t>
            </a:r>
            <a:r>
              <a:rPr lang="en-US" sz="2400" b="1" dirty="0" smtClean="0">
                <a:solidFill>
                  <a:srgbClr val="C00000"/>
                </a:solidFill>
              </a:rPr>
              <a:t>2016 WILAYAH SUMATERA-BALI-NUSTRA (3)</a:t>
            </a:r>
            <a:endParaRPr lang="id-ID" sz="2400" b="1" dirty="0">
              <a:solidFill>
                <a:srgbClr val="C00000"/>
              </a:solidFill>
            </a:endParaRPr>
          </a:p>
        </p:txBody>
      </p:sp>
    </p:spTree>
    <p:extLst>
      <p:ext uri="{BB962C8B-B14F-4D97-AF65-F5344CB8AC3E}">
        <p14:creationId xmlns:p14="http://schemas.microsoft.com/office/powerpoint/2010/main" xmlns="" val="3678635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9" descr="Image result for CONSUMER BASIS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11" descr="Image result for CONSUMER BASIS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13" descr="Image result for CONSUMER BASIS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Slide Number Placeholder 1"/>
          <p:cNvSpPr>
            <a:spLocks noGrp="1"/>
          </p:cNvSpPr>
          <p:nvPr>
            <p:ph type="sldNum" sz="quarter" idx="12"/>
          </p:nvPr>
        </p:nvSpPr>
        <p:spPr>
          <a:xfrm>
            <a:off x="8610600" y="6383646"/>
            <a:ext cx="2743200" cy="365125"/>
          </a:xfrm>
        </p:spPr>
        <p:txBody>
          <a:bodyPr/>
          <a:lstStyle/>
          <a:p>
            <a:fld id="{38C5940F-52BA-4018-B13B-B36621709A35}" type="slidenum">
              <a:rPr lang="id-ID" smtClean="0"/>
              <a:pPr/>
              <a:t>42</a:t>
            </a:fld>
            <a:endParaRPr lang="id-ID" dirty="0"/>
          </a:p>
        </p:txBody>
      </p:sp>
      <p:graphicFrame>
        <p:nvGraphicFramePr>
          <p:cNvPr id="7" name="Table 6"/>
          <p:cNvGraphicFramePr>
            <a:graphicFrameLocks noGrp="1"/>
          </p:cNvGraphicFramePr>
          <p:nvPr>
            <p:extLst>
              <p:ext uri="{D42A27DB-BD31-4B8C-83A1-F6EECF244321}">
                <p14:modId xmlns:p14="http://schemas.microsoft.com/office/powerpoint/2010/main" xmlns="" val="219305749"/>
              </p:ext>
            </p:extLst>
          </p:nvPr>
        </p:nvGraphicFramePr>
        <p:xfrm>
          <a:off x="307975" y="1257301"/>
          <a:ext cx="11336339" cy="3247072"/>
        </p:xfrm>
        <a:graphic>
          <a:graphicData uri="http://schemas.openxmlformats.org/drawingml/2006/table">
            <a:tbl>
              <a:tblPr firstRow="1" bandRow="1">
                <a:tableStyleId>{5940675A-B579-460E-94D1-54222C63F5DA}</a:tableStyleId>
              </a:tblPr>
              <a:tblGrid>
                <a:gridCol w="520700">
                  <a:extLst>
                    <a:ext uri="{9D8B030D-6E8A-4147-A177-3AD203B41FA5}">
                      <a16:colId xmlns:a16="http://schemas.microsoft.com/office/drawing/2014/main" xmlns="" val="20000"/>
                    </a:ext>
                  </a:extLst>
                </a:gridCol>
                <a:gridCol w="1561985">
                  <a:extLst>
                    <a:ext uri="{9D8B030D-6E8A-4147-A177-3AD203B41FA5}">
                      <a16:colId xmlns:a16="http://schemas.microsoft.com/office/drawing/2014/main" xmlns="" val="20001"/>
                    </a:ext>
                  </a:extLst>
                </a:gridCol>
                <a:gridCol w="2170323">
                  <a:extLst>
                    <a:ext uri="{9D8B030D-6E8A-4147-A177-3AD203B41FA5}">
                      <a16:colId xmlns:a16="http://schemas.microsoft.com/office/drawing/2014/main" xmlns="" val="20002"/>
                    </a:ext>
                  </a:extLst>
                </a:gridCol>
                <a:gridCol w="2963537"/>
                <a:gridCol w="4119794"/>
              </a:tblGrid>
              <a:tr h="442912">
                <a:tc>
                  <a:txBody>
                    <a:bodyPr/>
                    <a:lstStyle/>
                    <a:p>
                      <a:pPr algn="ctr"/>
                      <a:r>
                        <a:rPr lang="en-US" sz="1000" b="1" dirty="0">
                          <a:latin typeface="+mn-lt"/>
                        </a:rPr>
                        <a:t>NO</a:t>
                      </a:r>
                    </a:p>
                  </a:txBody>
                  <a:tcPr anchor="ctr">
                    <a:solidFill>
                      <a:schemeClr val="accent1">
                        <a:lumMod val="40000"/>
                        <a:lumOff val="60000"/>
                      </a:schemeClr>
                    </a:solidFill>
                  </a:tcPr>
                </a:tc>
                <a:tc>
                  <a:txBody>
                    <a:bodyPr/>
                    <a:lstStyle/>
                    <a:p>
                      <a:pPr algn="ctr"/>
                      <a:r>
                        <a:rPr lang="en-US" sz="1000" b="1" dirty="0" smtClean="0">
                          <a:latin typeface="+mn-lt"/>
                        </a:rPr>
                        <a:t>ISU STRATEGIS</a:t>
                      </a:r>
                      <a:endParaRPr lang="en-US" sz="1000" b="1" dirty="0">
                        <a:latin typeface="+mn-lt"/>
                      </a:endParaRPr>
                    </a:p>
                  </a:txBody>
                  <a:tcPr anchor="ctr">
                    <a:solidFill>
                      <a:schemeClr val="accent1">
                        <a:lumMod val="40000"/>
                        <a:lumOff val="60000"/>
                      </a:schemeClr>
                    </a:solidFill>
                  </a:tcPr>
                </a:tc>
                <a:tc>
                  <a:txBody>
                    <a:bodyPr/>
                    <a:lstStyle/>
                    <a:p>
                      <a:pPr algn="ctr"/>
                      <a:r>
                        <a:rPr lang="en-US" sz="1000" b="1" dirty="0" smtClean="0">
                          <a:latin typeface="+mn-lt"/>
                        </a:rPr>
                        <a:t>KONDISI IDEAL</a:t>
                      </a:r>
                      <a:endParaRPr lang="en-US" sz="1000" b="1" dirty="0">
                        <a:latin typeface="+mn-lt"/>
                      </a:endParaRPr>
                    </a:p>
                  </a:txBody>
                  <a:tcPr anchor="ctr">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a:r>
                        <a:rPr lang="en-US" sz="1000" b="1" dirty="0" smtClean="0">
                          <a:latin typeface="+mn-lt"/>
                        </a:rPr>
                        <a:t>PERMASALAHAN</a:t>
                      </a:r>
                      <a:endParaRPr lang="en-US" sz="10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a:r>
                        <a:rPr lang="en-US" sz="1000" b="1" dirty="0" smtClean="0">
                          <a:latin typeface="+mn-lt"/>
                        </a:rPr>
                        <a:t>KESEPAKATAN PROGRAM KERJA</a:t>
                      </a:r>
                      <a:endParaRPr lang="en-US" sz="1000" b="1" dirty="0">
                        <a:latin typeface="+mn-lt"/>
                      </a:endParaRPr>
                    </a:p>
                  </a:txBody>
                  <a:tcPr anchor="ctr">
                    <a:lnL w="12700" cap="flat" cmpd="sng" algn="ctr">
                      <a:solidFill>
                        <a:schemeClr val="tx1"/>
                      </a:solidFill>
                      <a:prstDash val="solid"/>
                      <a:round/>
                      <a:headEnd type="none" w="med" len="med"/>
                      <a:tailEnd type="none" w="med" len="med"/>
                    </a:lnL>
                    <a:solidFill>
                      <a:schemeClr val="accent1">
                        <a:lumMod val="40000"/>
                        <a:lumOff val="60000"/>
                      </a:schemeClr>
                    </a:solidFill>
                  </a:tcPr>
                </a:tc>
                <a:extLst>
                  <a:ext uri="{0D108BD9-81ED-4DB2-BD59-A6C34878D82A}">
                    <a16:rowId xmlns:a16="http://schemas.microsoft.com/office/drawing/2014/main" xmlns="" val="10000"/>
                  </a:ext>
                </a:extLst>
              </a:tr>
              <a:tr h="1016317">
                <a:tc>
                  <a:txBody>
                    <a:bodyPr/>
                    <a:lstStyle/>
                    <a:p>
                      <a:pPr marL="0" marR="0" algn="ctr" defTabSz="914400" rtl="0" eaLnBrk="1" latinLnBrk="0" hangingPunct="1">
                        <a:lnSpc>
                          <a:spcPct val="115000"/>
                        </a:lnSpc>
                        <a:spcBef>
                          <a:spcPts val="0"/>
                        </a:spcBef>
                        <a:spcAft>
                          <a:spcPts val="0"/>
                        </a:spcAft>
                      </a:pPr>
                      <a:r>
                        <a:rPr lang="en-US" sz="1000" b="1" kern="1200" dirty="0">
                          <a:solidFill>
                            <a:schemeClr val="tx1"/>
                          </a:solidFill>
                          <a:latin typeface="+mn-lt"/>
                          <a:ea typeface="+mn-ea"/>
                          <a:cs typeface="+mn-cs"/>
                        </a:rPr>
                        <a:t>III</a:t>
                      </a:r>
                    </a:p>
                  </a:txBody>
                  <a:tcPr marL="68580" marR="68580" marT="0" marB="0"/>
                </a:tc>
                <a:tc>
                  <a:txBody>
                    <a:bodyPr/>
                    <a:lstStyle/>
                    <a:p>
                      <a:pPr marL="0" marR="0">
                        <a:lnSpc>
                          <a:spcPct val="115000"/>
                        </a:lnSpc>
                        <a:spcBef>
                          <a:spcPts val="0"/>
                        </a:spcBef>
                        <a:spcAft>
                          <a:spcPts val="0"/>
                        </a:spcAft>
                      </a:pPr>
                      <a:r>
                        <a:rPr lang="en-US" sz="1000" kern="1200" dirty="0">
                          <a:solidFill>
                            <a:schemeClr val="tx1"/>
                          </a:solidFill>
                          <a:effectLst/>
                          <a:latin typeface="+mn-lt"/>
                          <a:ea typeface="+mn-ea"/>
                          <a:cs typeface="+mn-cs"/>
                        </a:rPr>
                        <a:t>PEMBANGUNAN INFRASTRUKTUR PANGAN</a:t>
                      </a:r>
                    </a:p>
                  </a:txBody>
                  <a:tcPr marL="68580" marR="68580" marT="0" marB="0"/>
                </a:tc>
                <a:tc>
                  <a:txBody>
                    <a:bodyPr/>
                    <a:lstStyle/>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a:solidFill>
                            <a:schemeClr val="tx1"/>
                          </a:solidFill>
                          <a:effectLst/>
                          <a:latin typeface="+mn-lt"/>
                          <a:ea typeface="+mn-ea"/>
                          <a:cs typeface="+mn-cs"/>
                        </a:rPr>
                        <a:t>DAERAH DENGAN KAPASITAS FISKAL YANG TINGGI BISA BERINVESTASI DI DAERAH LAIN UNTUK KEPENTINGAN BERSAMA</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a:solidFill>
                            <a:schemeClr val="tx1"/>
                          </a:solidFill>
                          <a:effectLst/>
                          <a:latin typeface="+mn-lt"/>
                          <a:ea typeface="+mn-ea"/>
                          <a:cs typeface="+mn-cs"/>
                        </a:rPr>
                        <a:t>SETIAP DAERAH MEMILIKI INFRASTRUKTUR PANGAN DAN PENUNJANG YANG CUKUP MEMADAI DAN TERMANFAATKAN SECARA OPTIMAL UNTUK MENUNJANG KELANCARAN RANTAI DISTRIBUSI DAN KETERSEDIAAN PASOKAN (PASAR, PELABUHAN, BANDARA, TERMINAL, IRIGASI, GUDANG, AKSES JALAN</a:t>
                      </a:r>
                      <a:r>
                        <a:rPr lang="en-US" sz="1000" kern="1200" dirty="0" smtClean="0">
                          <a:solidFill>
                            <a:schemeClr val="tx1"/>
                          </a:solidFill>
                          <a:effectLst/>
                          <a:latin typeface="+mn-lt"/>
                          <a:ea typeface="+mn-ea"/>
                          <a:cs typeface="+mn-cs"/>
                        </a:rPr>
                        <a:t>)</a:t>
                      </a:r>
                      <a:endParaRPr lang="en-US" sz="1000" kern="1200" dirty="0">
                        <a:solidFill>
                          <a:schemeClr val="tx1"/>
                        </a:solidFill>
                        <a:effectLst/>
                        <a:latin typeface="+mn-lt"/>
                        <a:ea typeface="+mn-ea"/>
                        <a:cs typeface="+mn-cs"/>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KARAKTERISTIK WILAYAH MASING-MASING DAERAH YANG BERBEDA MEMILIKI KEBUTUHAN INFRASTRUKTUR YANG BERBEDA-BEDA</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PEMANFAATAN INFRASTRUKTUR YANG ADA TERKADANG TERKENDALA FACTOR CUACA</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INFRASTUKTUR YANG ADA TIDAK TERPELIHARA DENGAN BAIK</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AKSESIBILITAS AGKUTAN ANTAR DAERAH DIPENGARUHI FACTOR CUACA</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BELUM ADANYA PENGUATAN KELEMBAGAAN PERSATUAN PERPADI .</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TERTINGGALNYA TEKHNOLOGI PENGELOLAAN PADI.</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MASIH ADANYA KENDALA DALAM PEMANFAATAN INFRASTRUKTUR YANG TELAH ADA.</a:t>
                      </a:r>
                    </a:p>
                    <a:p>
                      <a:pPr marL="171450" marR="0" lvl="0" indent="-171450" algn="l" defTabSz="914400" rtl="0" eaLnBrk="1" latinLnBrk="0" hangingPunct="1">
                        <a:lnSpc>
                          <a:spcPct val="115000"/>
                        </a:lnSpc>
                        <a:spcBef>
                          <a:spcPts val="0"/>
                        </a:spcBef>
                        <a:spcAft>
                          <a:spcPts val="0"/>
                        </a:spcAft>
                        <a:buFont typeface="Arial" pitchFamily="34" charset="0"/>
                        <a:buChar char="•"/>
                      </a:pPr>
                      <a:endParaRPr lang="en-US" sz="10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MENINGKATKAN PERAN SWASTA DALAM PEMBANGUNAN DAN PEMELIHARAAN INFRASTRUKTUR (MISALNYA SKEMA PPP ATAU KPBU)</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PEMANFAATAN DANA DESA</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PEMBANGUNAN PERGUDANGAN (COLD STORAGE, DLL) DAN SKEMA RESI GUDANG UNTUK MENGATASI GANGGUAN PASOKAN YANG BERASAL DARI FAKTOR CUACA</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PERLU PENGUATAN KELEMBAGAAN PERPADI.</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PERLUNYA MODERNISASI DALAM USAHA PENGELOLAAN MESIN PADI.</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PENGUATAN INFRASTRUKTUR AGRO INDUSTRY, MEMBUKA JALUR TRANSPORTASI HASIL PRODUKSI, MEMBANGUN COLD STORAGE DIMASING-MASING K/K.</a:t>
                      </a:r>
                    </a:p>
                    <a:p>
                      <a:pPr marL="0" marR="0" lvl="0" indent="0" algn="l" defTabSz="914400" rtl="0" eaLnBrk="1" latinLnBrk="0" hangingPunct="1">
                        <a:lnSpc>
                          <a:spcPct val="115000"/>
                        </a:lnSpc>
                        <a:spcBef>
                          <a:spcPts val="0"/>
                        </a:spcBef>
                        <a:spcAft>
                          <a:spcPts val="0"/>
                        </a:spcAft>
                        <a:buFont typeface="Arial" pitchFamily="34" charset="0"/>
                        <a:buNone/>
                      </a:pPr>
                      <a:endParaRPr lang="en-US" sz="10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tcPr>
                </a:tc>
              </a:tr>
            </a:tbl>
          </a:graphicData>
        </a:graphic>
      </p:graphicFrame>
      <p:pic>
        <p:nvPicPr>
          <p:cNvPr id="10"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5575"/>
            <a:ext cx="1537149" cy="146447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10"/>
          <p:cNvSpPr/>
          <p:nvPr/>
        </p:nvSpPr>
        <p:spPr>
          <a:xfrm>
            <a:off x="460375" y="202039"/>
            <a:ext cx="9917477" cy="461665"/>
          </a:xfrm>
          <a:prstGeom prst="rect">
            <a:avLst/>
          </a:prstGeom>
        </p:spPr>
        <p:txBody>
          <a:bodyPr wrap="square">
            <a:spAutoFit/>
          </a:bodyPr>
          <a:lstStyle/>
          <a:p>
            <a:r>
              <a:rPr lang="en-US" sz="2400" b="1" dirty="0">
                <a:solidFill>
                  <a:srgbClr val="C00000"/>
                </a:solidFill>
              </a:rPr>
              <a:t>MATRIKS DISKUSI RAKORPUSDA </a:t>
            </a:r>
            <a:r>
              <a:rPr lang="en-US" sz="2400" b="1" dirty="0" smtClean="0">
                <a:solidFill>
                  <a:srgbClr val="C00000"/>
                </a:solidFill>
              </a:rPr>
              <a:t>2016 WILAYAH SUMATERA-BALI-NUSTRA (4)</a:t>
            </a:r>
            <a:endParaRPr lang="id-ID" sz="2400" b="1" dirty="0">
              <a:solidFill>
                <a:srgbClr val="C00000"/>
              </a:solidFill>
            </a:endParaRPr>
          </a:p>
        </p:txBody>
      </p:sp>
    </p:spTree>
    <p:extLst>
      <p:ext uri="{BB962C8B-B14F-4D97-AF65-F5344CB8AC3E}">
        <p14:creationId xmlns:p14="http://schemas.microsoft.com/office/powerpoint/2010/main" xmlns="" val="1608011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9" descr="Image result for CONSUMER BASIS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11" descr="Image result for CONSUMER BASIS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13" descr="Image result for CONSUMER BASIS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Slide Number Placeholder 1"/>
          <p:cNvSpPr>
            <a:spLocks noGrp="1"/>
          </p:cNvSpPr>
          <p:nvPr>
            <p:ph type="sldNum" sz="quarter" idx="12"/>
          </p:nvPr>
        </p:nvSpPr>
        <p:spPr>
          <a:xfrm>
            <a:off x="8610600" y="6383646"/>
            <a:ext cx="2743200" cy="365125"/>
          </a:xfrm>
        </p:spPr>
        <p:txBody>
          <a:bodyPr/>
          <a:lstStyle/>
          <a:p>
            <a:fld id="{38C5940F-52BA-4018-B13B-B36621709A35}" type="slidenum">
              <a:rPr lang="id-ID" smtClean="0"/>
              <a:pPr/>
              <a:t>43</a:t>
            </a:fld>
            <a:endParaRPr lang="id-ID" dirty="0"/>
          </a:p>
        </p:txBody>
      </p:sp>
      <p:graphicFrame>
        <p:nvGraphicFramePr>
          <p:cNvPr id="7" name="Table 6"/>
          <p:cNvGraphicFramePr>
            <a:graphicFrameLocks noGrp="1"/>
          </p:cNvGraphicFramePr>
          <p:nvPr>
            <p:extLst>
              <p:ext uri="{D42A27DB-BD31-4B8C-83A1-F6EECF244321}">
                <p14:modId xmlns:p14="http://schemas.microsoft.com/office/powerpoint/2010/main" xmlns="" val="1283537496"/>
              </p:ext>
            </p:extLst>
          </p:nvPr>
        </p:nvGraphicFramePr>
        <p:xfrm>
          <a:off x="307975" y="1257301"/>
          <a:ext cx="11336339" cy="4214812"/>
        </p:xfrm>
        <a:graphic>
          <a:graphicData uri="http://schemas.openxmlformats.org/drawingml/2006/table">
            <a:tbl>
              <a:tblPr firstRow="1" bandRow="1">
                <a:tableStyleId>{5940675A-B579-460E-94D1-54222C63F5DA}</a:tableStyleId>
              </a:tblPr>
              <a:tblGrid>
                <a:gridCol w="520700">
                  <a:extLst>
                    <a:ext uri="{9D8B030D-6E8A-4147-A177-3AD203B41FA5}">
                      <a16:colId xmlns:a16="http://schemas.microsoft.com/office/drawing/2014/main" xmlns="" val="20000"/>
                    </a:ext>
                  </a:extLst>
                </a:gridCol>
                <a:gridCol w="1561985">
                  <a:extLst>
                    <a:ext uri="{9D8B030D-6E8A-4147-A177-3AD203B41FA5}">
                      <a16:colId xmlns:a16="http://schemas.microsoft.com/office/drawing/2014/main" xmlns="" val="20001"/>
                    </a:ext>
                  </a:extLst>
                </a:gridCol>
                <a:gridCol w="3029639">
                  <a:extLst>
                    <a:ext uri="{9D8B030D-6E8A-4147-A177-3AD203B41FA5}">
                      <a16:colId xmlns:a16="http://schemas.microsoft.com/office/drawing/2014/main" xmlns="" val="20002"/>
                    </a:ext>
                  </a:extLst>
                </a:gridCol>
                <a:gridCol w="2104221"/>
                <a:gridCol w="4119794"/>
              </a:tblGrid>
              <a:tr h="442912">
                <a:tc>
                  <a:txBody>
                    <a:bodyPr/>
                    <a:lstStyle/>
                    <a:p>
                      <a:pPr algn="ctr"/>
                      <a:r>
                        <a:rPr lang="en-US" sz="1000" b="1" dirty="0">
                          <a:latin typeface="+mn-lt"/>
                        </a:rPr>
                        <a:t>NO</a:t>
                      </a:r>
                    </a:p>
                  </a:txBody>
                  <a:tcPr anchor="ctr">
                    <a:solidFill>
                      <a:schemeClr val="accent1">
                        <a:lumMod val="40000"/>
                        <a:lumOff val="60000"/>
                      </a:schemeClr>
                    </a:solidFill>
                  </a:tcPr>
                </a:tc>
                <a:tc>
                  <a:txBody>
                    <a:bodyPr/>
                    <a:lstStyle/>
                    <a:p>
                      <a:pPr algn="ctr"/>
                      <a:r>
                        <a:rPr lang="en-US" sz="1000" b="1" dirty="0" smtClean="0">
                          <a:latin typeface="+mn-lt"/>
                        </a:rPr>
                        <a:t>ISU STRATEGIS</a:t>
                      </a:r>
                      <a:endParaRPr lang="en-US" sz="1000" b="1" dirty="0">
                        <a:latin typeface="+mn-lt"/>
                      </a:endParaRPr>
                    </a:p>
                  </a:txBody>
                  <a:tcPr anchor="ctr">
                    <a:solidFill>
                      <a:schemeClr val="accent1">
                        <a:lumMod val="40000"/>
                        <a:lumOff val="60000"/>
                      </a:schemeClr>
                    </a:solidFill>
                  </a:tcPr>
                </a:tc>
                <a:tc>
                  <a:txBody>
                    <a:bodyPr/>
                    <a:lstStyle/>
                    <a:p>
                      <a:pPr algn="ctr"/>
                      <a:r>
                        <a:rPr lang="en-US" sz="1000" b="1" dirty="0" smtClean="0">
                          <a:latin typeface="+mn-lt"/>
                        </a:rPr>
                        <a:t>KONDISI IDEAL</a:t>
                      </a:r>
                      <a:endParaRPr lang="en-US" sz="1000" b="1" dirty="0">
                        <a:latin typeface="+mn-lt"/>
                      </a:endParaRPr>
                    </a:p>
                  </a:txBody>
                  <a:tcPr anchor="ctr">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a:r>
                        <a:rPr lang="en-US" sz="1000" b="1" dirty="0" smtClean="0">
                          <a:latin typeface="+mn-lt"/>
                        </a:rPr>
                        <a:t>PERMASALAHAN</a:t>
                      </a:r>
                      <a:endParaRPr lang="en-US" sz="10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a:r>
                        <a:rPr lang="en-US" sz="1000" b="1" dirty="0" smtClean="0">
                          <a:latin typeface="+mn-lt"/>
                        </a:rPr>
                        <a:t>KESEPAKATAN PROGRAM KERJA</a:t>
                      </a:r>
                      <a:endParaRPr lang="en-US" sz="1000" b="1" dirty="0">
                        <a:latin typeface="+mn-lt"/>
                      </a:endParaRPr>
                    </a:p>
                  </a:txBody>
                  <a:tcPr anchor="ctr">
                    <a:lnL w="12700" cap="flat" cmpd="sng" algn="ctr">
                      <a:solidFill>
                        <a:schemeClr val="tx1"/>
                      </a:solidFill>
                      <a:prstDash val="solid"/>
                      <a:round/>
                      <a:headEnd type="none" w="med" len="med"/>
                      <a:tailEnd type="none" w="med" len="med"/>
                    </a:lnL>
                    <a:solidFill>
                      <a:schemeClr val="accent1">
                        <a:lumMod val="40000"/>
                        <a:lumOff val="60000"/>
                      </a:schemeClr>
                    </a:solidFill>
                  </a:tcPr>
                </a:tc>
                <a:extLst>
                  <a:ext uri="{0D108BD9-81ED-4DB2-BD59-A6C34878D82A}">
                    <a16:rowId xmlns:a16="http://schemas.microsoft.com/office/drawing/2014/main" xmlns="" val="10000"/>
                  </a:ext>
                </a:extLst>
              </a:tr>
              <a:tr h="1016317">
                <a:tc>
                  <a:txBody>
                    <a:bodyPr/>
                    <a:lstStyle/>
                    <a:p>
                      <a:pPr marL="0" marR="0" algn="ctr" defTabSz="914400" rtl="0" eaLnBrk="1" latinLnBrk="0" hangingPunct="1">
                        <a:lnSpc>
                          <a:spcPct val="115000"/>
                        </a:lnSpc>
                        <a:spcBef>
                          <a:spcPts val="0"/>
                        </a:spcBef>
                        <a:spcAft>
                          <a:spcPts val="0"/>
                        </a:spcAft>
                      </a:pPr>
                      <a:r>
                        <a:rPr lang="en-US" sz="1000" b="1" kern="1200" dirty="0">
                          <a:solidFill>
                            <a:schemeClr val="tx1"/>
                          </a:solidFill>
                          <a:latin typeface="+mn-lt"/>
                          <a:ea typeface="+mn-ea"/>
                          <a:cs typeface="+mn-cs"/>
                        </a:rPr>
                        <a:t>IV</a:t>
                      </a:r>
                    </a:p>
                  </a:txBody>
                  <a:tcPr marL="68580" marR="68580" marT="0" marB="0"/>
                </a:tc>
                <a:tc>
                  <a:txBody>
                    <a:bodyPr/>
                    <a:lstStyle/>
                    <a:p>
                      <a:pPr marL="0" marR="0">
                        <a:lnSpc>
                          <a:spcPct val="115000"/>
                        </a:lnSpc>
                        <a:spcBef>
                          <a:spcPts val="0"/>
                        </a:spcBef>
                        <a:spcAft>
                          <a:spcPts val="0"/>
                        </a:spcAft>
                      </a:pPr>
                      <a:r>
                        <a:rPr lang="en-US" sz="1000" kern="1200" dirty="0">
                          <a:solidFill>
                            <a:schemeClr val="tx1"/>
                          </a:solidFill>
                          <a:effectLst/>
                          <a:latin typeface="+mn-lt"/>
                          <a:ea typeface="+mn-ea"/>
                          <a:cs typeface="+mn-cs"/>
                        </a:rPr>
                        <a:t>PERCEPATAN REALISASI ANGGARAN</a:t>
                      </a:r>
                    </a:p>
                  </a:txBody>
                  <a:tcPr marL="68580" marR="68580" marT="0" marB="0"/>
                </a:tc>
                <a:tc>
                  <a:txBody>
                    <a:bodyPr/>
                    <a:lstStyle/>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a:solidFill>
                            <a:schemeClr val="tx1"/>
                          </a:solidFill>
                          <a:effectLst/>
                          <a:latin typeface="+mn-lt"/>
                          <a:ea typeface="+mn-ea"/>
                          <a:cs typeface="+mn-cs"/>
                        </a:rPr>
                        <a:t>REALISASI ANGGARAN TIDAK SELALU TERKONSENTRASI DI AKHIR TAHUN </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a:solidFill>
                            <a:schemeClr val="tx1"/>
                          </a:solidFill>
                          <a:effectLst/>
                          <a:latin typeface="+mn-lt"/>
                          <a:ea typeface="+mn-ea"/>
                          <a:cs typeface="+mn-cs"/>
                        </a:rPr>
                        <a:t>REALISASI ANGGARAN LEBIH TERENCANA DENGAN ADANYA TARGET-TARGET DAN RENCANA AKSI MASING-MASING SKPD SETIAP BULAN/TRIWULAN</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a:solidFill>
                            <a:schemeClr val="tx1"/>
                          </a:solidFill>
                          <a:effectLst/>
                          <a:latin typeface="+mn-lt"/>
                          <a:ea typeface="+mn-ea"/>
                          <a:cs typeface="+mn-cs"/>
                        </a:rPr>
                        <a:t>POSTUR APBD IDEALNYA MENDUKUNG PROGRAM PRIORITAS NASIONAL YAITU PEMBANGUNAN INFRASTRUKTUR, KEDAULATAN PANGAN, DLL</a:t>
                      </a:r>
                    </a:p>
                  </a:txBody>
                  <a:tcPr marL="68580" marR="68580" marT="0" marB="0">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REALIASI ANGGARAN SELALU TERKONSENTRASI DI SEMESTER II</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STRUKTUR ANGGARAN </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TEDAPAT KERAGU-RAGUAN APARAT DALAM PELAKSANAAN PROGRAM KARENA PEMAHAMAN TERHADAP REGULASI TERBATAS.</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INFORMASI SERTA DISTRIBUSI PETUNJUK TEKNIS DAN PETUNJUK PELAKSANAAN DARI PUSAT TERLAMBAT.</a:t>
                      </a:r>
                      <a:endParaRPr lang="en-US" sz="10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KONSISTENSI PELAKSANAAN KEGIATAN TERHADAP PERENCANAAN ANGGARAN </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KEMENDAGRI MENGELUARKAN JUKNIS UNTUK MENDORONG DAERAH AGAR MENGALOKASIKAN ANGGARAN UNTUK MENYANGGA KEBUTUHAN BARANG POKOK DAN BARANG PENTING LAINNYA</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POKJANAS TPID MEMFASILITASI PEDOMAN SUBSIDI DALAM RANGKA STABILISASI HARGA. ADAPUN CONTOH DARI TPID YANG SUDAH MENERAPKAN MEKANISME SUBSIDI DIMAKSUD ATAUPUN PROGRAM-PROGRAM TERKAIT LAINNYA, AKAN DIUPLOAD DI WEBSITE pokjanastpid.id</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ADANYA MEKANISME BARU ANGGARAN DAERAH YANG TIDAK BERASAL DARI HIBAH (PERUNTUKANNYA SPESIFIK BY NAME) DALAM RANGKA STABILISASI HARGA</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PERLU DIBANGUN SELURUH SIKLUS ANGGARAN MENGGUNAKAN TEKNOLOGI INFORMASI ( E BUDGETING)</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PEMERINTAH PUSAT PERLU MENETAPKAN JUKNIS (DAK) SEBELUM PENETAPAN APBD PROVINSI/KABUPATEN/KOTA. </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TPID BERKOORDINASI DENGAN TP4D SERTA SKPD TERKAIT SECARA JELAS SEHINGGA MENAMBAH KEYAKINAN PELAKSANAAN PROGRAM.</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K/L TERKAIT AGAR DAPAT MEMPERCEPAT PENERBITAN JUKLAK/JUKNIS PROGRAM YANG TERKAIT DENGAN DANA APBN</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1"/>
                  </a:ext>
                </a:extLst>
              </a:tr>
            </a:tbl>
          </a:graphicData>
        </a:graphic>
      </p:graphicFrame>
      <p:pic>
        <p:nvPicPr>
          <p:cNvPr id="10"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5575"/>
            <a:ext cx="1537149" cy="146447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10"/>
          <p:cNvSpPr/>
          <p:nvPr/>
        </p:nvSpPr>
        <p:spPr>
          <a:xfrm>
            <a:off x="460375" y="202039"/>
            <a:ext cx="9917477" cy="461665"/>
          </a:xfrm>
          <a:prstGeom prst="rect">
            <a:avLst/>
          </a:prstGeom>
        </p:spPr>
        <p:txBody>
          <a:bodyPr wrap="square">
            <a:spAutoFit/>
          </a:bodyPr>
          <a:lstStyle/>
          <a:p>
            <a:r>
              <a:rPr lang="en-US" sz="2400" b="1" dirty="0">
                <a:solidFill>
                  <a:srgbClr val="C00000"/>
                </a:solidFill>
              </a:rPr>
              <a:t>MATRIKS DISKUSI RAKORPUSDA </a:t>
            </a:r>
            <a:r>
              <a:rPr lang="en-US" sz="2400" b="1" dirty="0" smtClean="0">
                <a:solidFill>
                  <a:srgbClr val="C00000"/>
                </a:solidFill>
              </a:rPr>
              <a:t>2016 WILAYAH SUMATERA-BALI-NUSTRA (5)</a:t>
            </a:r>
            <a:endParaRPr lang="id-ID" sz="2400" b="1" dirty="0">
              <a:solidFill>
                <a:srgbClr val="C00000"/>
              </a:solidFill>
            </a:endParaRPr>
          </a:p>
        </p:txBody>
      </p:sp>
    </p:spTree>
    <p:extLst>
      <p:ext uri="{BB962C8B-B14F-4D97-AF65-F5344CB8AC3E}">
        <p14:creationId xmlns:p14="http://schemas.microsoft.com/office/powerpoint/2010/main" xmlns="" val="42789378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9" descr="Image result for CONSUMER BASIS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11" descr="Image result for CONSUMER BASIS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13" descr="Image result for CONSUMER BASIS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Slide Number Placeholder 1"/>
          <p:cNvSpPr>
            <a:spLocks noGrp="1"/>
          </p:cNvSpPr>
          <p:nvPr>
            <p:ph type="sldNum" sz="quarter" idx="12"/>
          </p:nvPr>
        </p:nvSpPr>
        <p:spPr>
          <a:xfrm>
            <a:off x="8610600" y="6383646"/>
            <a:ext cx="2743200" cy="365125"/>
          </a:xfrm>
        </p:spPr>
        <p:txBody>
          <a:bodyPr/>
          <a:lstStyle/>
          <a:p>
            <a:fld id="{38C5940F-52BA-4018-B13B-B36621709A35}" type="slidenum">
              <a:rPr lang="id-ID" smtClean="0"/>
              <a:pPr/>
              <a:t>44</a:t>
            </a:fld>
            <a:endParaRPr lang="id-ID" dirty="0"/>
          </a:p>
        </p:txBody>
      </p:sp>
      <p:graphicFrame>
        <p:nvGraphicFramePr>
          <p:cNvPr id="7" name="Table 6"/>
          <p:cNvGraphicFramePr>
            <a:graphicFrameLocks noGrp="1"/>
          </p:cNvGraphicFramePr>
          <p:nvPr>
            <p:extLst>
              <p:ext uri="{D42A27DB-BD31-4B8C-83A1-F6EECF244321}">
                <p14:modId xmlns:p14="http://schemas.microsoft.com/office/powerpoint/2010/main" xmlns="" val="3717576926"/>
              </p:ext>
            </p:extLst>
          </p:nvPr>
        </p:nvGraphicFramePr>
        <p:xfrm>
          <a:off x="307975" y="1257301"/>
          <a:ext cx="11336339" cy="2195512"/>
        </p:xfrm>
        <a:graphic>
          <a:graphicData uri="http://schemas.openxmlformats.org/drawingml/2006/table">
            <a:tbl>
              <a:tblPr firstRow="1" bandRow="1">
                <a:tableStyleId>{5940675A-B579-460E-94D1-54222C63F5DA}</a:tableStyleId>
              </a:tblPr>
              <a:tblGrid>
                <a:gridCol w="520700">
                  <a:extLst>
                    <a:ext uri="{9D8B030D-6E8A-4147-A177-3AD203B41FA5}">
                      <a16:colId xmlns:a16="http://schemas.microsoft.com/office/drawing/2014/main" xmlns="" val="20000"/>
                    </a:ext>
                  </a:extLst>
                </a:gridCol>
                <a:gridCol w="1561985">
                  <a:extLst>
                    <a:ext uri="{9D8B030D-6E8A-4147-A177-3AD203B41FA5}">
                      <a16:colId xmlns:a16="http://schemas.microsoft.com/office/drawing/2014/main" xmlns="" val="20001"/>
                    </a:ext>
                  </a:extLst>
                </a:gridCol>
                <a:gridCol w="3029639">
                  <a:extLst>
                    <a:ext uri="{9D8B030D-6E8A-4147-A177-3AD203B41FA5}">
                      <a16:colId xmlns:a16="http://schemas.microsoft.com/office/drawing/2014/main" xmlns="" val="20002"/>
                    </a:ext>
                  </a:extLst>
                </a:gridCol>
                <a:gridCol w="2104221"/>
                <a:gridCol w="4119794"/>
              </a:tblGrid>
              <a:tr h="442912">
                <a:tc>
                  <a:txBody>
                    <a:bodyPr/>
                    <a:lstStyle/>
                    <a:p>
                      <a:pPr algn="ctr"/>
                      <a:r>
                        <a:rPr lang="en-US" sz="1000" b="1" dirty="0">
                          <a:latin typeface="+mn-lt"/>
                        </a:rPr>
                        <a:t>NO</a:t>
                      </a:r>
                    </a:p>
                  </a:txBody>
                  <a:tcPr anchor="ctr">
                    <a:solidFill>
                      <a:schemeClr val="accent1">
                        <a:lumMod val="40000"/>
                        <a:lumOff val="60000"/>
                      </a:schemeClr>
                    </a:solidFill>
                  </a:tcPr>
                </a:tc>
                <a:tc>
                  <a:txBody>
                    <a:bodyPr/>
                    <a:lstStyle/>
                    <a:p>
                      <a:pPr algn="ctr"/>
                      <a:r>
                        <a:rPr lang="en-US" sz="1000" b="1" dirty="0" smtClean="0">
                          <a:latin typeface="+mn-lt"/>
                        </a:rPr>
                        <a:t>ISU STRATEGIS</a:t>
                      </a:r>
                      <a:endParaRPr lang="en-US" sz="1000" b="1" dirty="0">
                        <a:latin typeface="+mn-lt"/>
                      </a:endParaRPr>
                    </a:p>
                  </a:txBody>
                  <a:tcPr anchor="ctr">
                    <a:solidFill>
                      <a:schemeClr val="accent1">
                        <a:lumMod val="40000"/>
                        <a:lumOff val="60000"/>
                      </a:schemeClr>
                    </a:solidFill>
                  </a:tcPr>
                </a:tc>
                <a:tc>
                  <a:txBody>
                    <a:bodyPr/>
                    <a:lstStyle/>
                    <a:p>
                      <a:pPr algn="ctr"/>
                      <a:r>
                        <a:rPr lang="en-US" sz="1000" b="1" dirty="0" smtClean="0">
                          <a:latin typeface="+mn-lt"/>
                        </a:rPr>
                        <a:t>KONDISI IDEAL</a:t>
                      </a:r>
                      <a:endParaRPr lang="en-US" sz="1000" b="1" dirty="0">
                        <a:latin typeface="+mn-lt"/>
                      </a:endParaRPr>
                    </a:p>
                  </a:txBody>
                  <a:tcPr anchor="ctr">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a:r>
                        <a:rPr lang="en-US" sz="1000" b="1" dirty="0" smtClean="0">
                          <a:latin typeface="+mn-lt"/>
                        </a:rPr>
                        <a:t>PERMASALAHAN</a:t>
                      </a:r>
                      <a:endParaRPr lang="en-US" sz="10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a:r>
                        <a:rPr lang="en-US" sz="1000" b="1" dirty="0" smtClean="0">
                          <a:latin typeface="+mn-lt"/>
                        </a:rPr>
                        <a:t>KESEPAKATAN PROGRAM KERJA</a:t>
                      </a:r>
                      <a:endParaRPr lang="en-US" sz="1000" b="1" dirty="0">
                        <a:latin typeface="+mn-lt"/>
                      </a:endParaRPr>
                    </a:p>
                  </a:txBody>
                  <a:tcPr anchor="ctr">
                    <a:lnL w="12700" cap="flat" cmpd="sng" algn="ctr">
                      <a:solidFill>
                        <a:schemeClr val="tx1"/>
                      </a:solidFill>
                      <a:prstDash val="solid"/>
                      <a:round/>
                      <a:headEnd type="none" w="med" len="med"/>
                      <a:tailEnd type="none" w="med" len="med"/>
                    </a:lnL>
                    <a:solidFill>
                      <a:schemeClr val="accent1">
                        <a:lumMod val="40000"/>
                        <a:lumOff val="60000"/>
                      </a:schemeClr>
                    </a:solidFill>
                  </a:tcPr>
                </a:tc>
                <a:extLst>
                  <a:ext uri="{0D108BD9-81ED-4DB2-BD59-A6C34878D82A}">
                    <a16:rowId xmlns:a16="http://schemas.microsoft.com/office/drawing/2014/main" xmlns="" val="10000"/>
                  </a:ext>
                </a:extLst>
              </a:tr>
              <a:tr h="1016317">
                <a:tc>
                  <a:txBody>
                    <a:bodyPr/>
                    <a:lstStyle/>
                    <a:p>
                      <a:pPr marL="0" marR="0" algn="ctr" defTabSz="914400" rtl="0" eaLnBrk="1" latinLnBrk="0" hangingPunct="1">
                        <a:lnSpc>
                          <a:spcPct val="115000"/>
                        </a:lnSpc>
                        <a:spcBef>
                          <a:spcPts val="0"/>
                        </a:spcBef>
                        <a:spcAft>
                          <a:spcPts val="0"/>
                        </a:spcAft>
                      </a:pPr>
                      <a:r>
                        <a:rPr lang="en-US" sz="1000" b="1" kern="1200" dirty="0">
                          <a:solidFill>
                            <a:schemeClr val="tx1"/>
                          </a:solidFill>
                          <a:latin typeface="+mn-lt"/>
                          <a:ea typeface="+mn-ea"/>
                          <a:cs typeface="+mn-cs"/>
                        </a:rPr>
                        <a:t>V</a:t>
                      </a:r>
                    </a:p>
                  </a:txBody>
                  <a:tcPr marL="68580" marR="68580" marT="0" marB="0"/>
                </a:tc>
                <a:tc>
                  <a:txBody>
                    <a:bodyPr/>
                    <a:lstStyle/>
                    <a:p>
                      <a:pPr marL="0" marR="0" algn="l" defTabSz="914400" rtl="0" eaLnBrk="1" latinLnBrk="0" hangingPunct="1">
                        <a:lnSpc>
                          <a:spcPct val="115000"/>
                        </a:lnSpc>
                        <a:spcBef>
                          <a:spcPts val="0"/>
                        </a:spcBef>
                        <a:spcAft>
                          <a:spcPts val="0"/>
                        </a:spcAft>
                      </a:pPr>
                      <a:r>
                        <a:rPr lang="en-US" sz="1000" kern="1200" dirty="0">
                          <a:solidFill>
                            <a:schemeClr val="tx1"/>
                          </a:solidFill>
                          <a:effectLst/>
                          <a:latin typeface="+mn-lt"/>
                          <a:ea typeface="+mn-ea"/>
                          <a:cs typeface="+mn-cs"/>
                        </a:rPr>
                        <a:t>TEROBOSAN KEBIJAKAN PENGENDALIAN HARGA</a:t>
                      </a:r>
                    </a:p>
                  </a:txBody>
                  <a:tcPr marL="68580" marR="68580" marT="0" marB="0"/>
                </a:tc>
                <a:tc>
                  <a:txBody>
                    <a:bodyPr/>
                    <a:lstStyle/>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a:solidFill>
                            <a:schemeClr val="tx1"/>
                          </a:solidFill>
                          <a:effectLst/>
                          <a:latin typeface="+mn-lt"/>
                          <a:ea typeface="+mn-ea"/>
                          <a:cs typeface="+mn-cs"/>
                        </a:rPr>
                        <a:t>TIAP DAERAH MEMILIKI PROGRAM KERJA YANG LANGSUNG MENGATASI FAKTOR-FAKTOR PENYEBAB INFLASI SESUAI KARAKTERISTIK DAN KAPASITAS MASING-MASING DAERAH</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a:solidFill>
                            <a:schemeClr val="tx1"/>
                          </a:solidFill>
                          <a:effectLst/>
                          <a:latin typeface="+mn-lt"/>
                          <a:ea typeface="+mn-ea"/>
                          <a:cs typeface="+mn-cs"/>
                        </a:rPr>
                        <a:t>BANYAK TERDAPAT FASILITAS ATAU KANAL YANG BISA DIMANFAATKAN DALAM RANGKA MENYUSUN PROGRAM KERJA, MISAL PENGGUNAKAN TI, FASILITAS PEMERINTAH, APBD, OPTIMALISASI PENGGUNAAN/PEMBENTUKAN BUMD, PENGGUNAAN SILPA </a:t>
                      </a:r>
                    </a:p>
                  </a:txBody>
                  <a:tcPr marL="68580" marR="68580" marT="0" marB="0">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PEMERINTAH PROVINSI/KAB/KOTA TELAH MEMIIKI BUMD, NAMUN CORE BUSINESS BELUM SELURUHNYA DI BIDANG PANGAN</a:t>
                      </a:r>
                    </a:p>
                    <a:p>
                      <a:pPr marL="0" marR="0" lvl="0" indent="0" algn="l" defTabSz="914400" rtl="0" eaLnBrk="1" latinLnBrk="0" hangingPunct="1">
                        <a:lnSpc>
                          <a:spcPct val="115000"/>
                        </a:lnSpc>
                        <a:spcBef>
                          <a:spcPts val="0"/>
                        </a:spcBef>
                        <a:spcAft>
                          <a:spcPts val="0"/>
                        </a:spcAft>
                        <a:buFont typeface="Arial" pitchFamily="34" charset="0"/>
                        <a:buNone/>
                      </a:pPr>
                      <a:endParaRPr lang="en-US" sz="10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AGAR PEMERINTAH DAERAH MEMBENTUK BUMD DENGAN CORE BUSINESS PANGAN. BAGI YANG BELUM DAPAT MEMBENTUK, BAGI YANG SUDAH DAPAT MENDORONG </a:t>
                      </a:r>
                    </a:p>
                  </a:txBody>
                  <a:tcPr marL="68580" marR="68580" marT="0" marB="0">
                    <a:lnL w="12700" cap="flat" cmpd="sng" algn="ctr">
                      <a:solidFill>
                        <a:schemeClr val="tx1"/>
                      </a:solidFill>
                      <a:prstDash val="solid"/>
                      <a:round/>
                      <a:headEnd type="none" w="med" len="med"/>
                      <a:tailEnd type="none" w="med" len="med"/>
                    </a:lnL>
                  </a:tcPr>
                </a:tc>
              </a:tr>
            </a:tbl>
          </a:graphicData>
        </a:graphic>
      </p:graphicFrame>
      <p:pic>
        <p:nvPicPr>
          <p:cNvPr id="10"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5575"/>
            <a:ext cx="1537149" cy="146447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10"/>
          <p:cNvSpPr/>
          <p:nvPr/>
        </p:nvSpPr>
        <p:spPr>
          <a:xfrm>
            <a:off x="460375" y="202039"/>
            <a:ext cx="9917477" cy="461665"/>
          </a:xfrm>
          <a:prstGeom prst="rect">
            <a:avLst/>
          </a:prstGeom>
        </p:spPr>
        <p:txBody>
          <a:bodyPr wrap="square">
            <a:spAutoFit/>
          </a:bodyPr>
          <a:lstStyle/>
          <a:p>
            <a:r>
              <a:rPr lang="en-US" sz="2400" b="1" dirty="0">
                <a:solidFill>
                  <a:srgbClr val="C00000"/>
                </a:solidFill>
              </a:rPr>
              <a:t>MATRIKS DISKUSI RAKORPUSDA </a:t>
            </a:r>
            <a:r>
              <a:rPr lang="en-US" sz="2400" b="1" dirty="0" smtClean="0">
                <a:solidFill>
                  <a:srgbClr val="C00000"/>
                </a:solidFill>
              </a:rPr>
              <a:t>2016 WILAYAH SUMATERA-BALI-NUSTRA (6)</a:t>
            </a:r>
            <a:endParaRPr lang="id-ID" sz="2400" b="1" dirty="0">
              <a:solidFill>
                <a:srgbClr val="C00000"/>
              </a:solidFill>
            </a:endParaRPr>
          </a:p>
        </p:txBody>
      </p:sp>
    </p:spTree>
    <p:extLst>
      <p:ext uri="{BB962C8B-B14F-4D97-AF65-F5344CB8AC3E}">
        <p14:creationId xmlns:p14="http://schemas.microsoft.com/office/powerpoint/2010/main" xmlns="" val="944150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9" descr="Image result for CONSUMER BASIS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11" descr="Image result for CONSUMER BASIS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13" descr="Image result for CONSUMER BASIS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Slide Number Placeholder 1"/>
          <p:cNvSpPr>
            <a:spLocks noGrp="1"/>
          </p:cNvSpPr>
          <p:nvPr>
            <p:ph type="sldNum" sz="quarter" idx="12"/>
          </p:nvPr>
        </p:nvSpPr>
        <p:spPr>
          <a:xfrm>
            <a:off x="8610600" y="6383646"/>
            <a:ext cx="2743200" cy="365125"/>
          </a:xfrm>
        </p:spPr>
        <p:txBody>
          <a:bodyPr/>
          <a:lstStyle/>
          <a:p>
            <a:fld id="{38C5940F-52BA-4018-B13B-B36621709A35}" type="slidenum">
              <a:rPr lang="id-ID" smtClean="0"/>
              <a:pPr/>
              <a:t>45</a:t>
            </a:fld>
            <a:endParaRPr lang="id-ID" dirty="0"/>
          </a:p>
        </p:txBody>
      </p:sp>
      <p:graphicFrame>
        <p:nvGraphicFramePr>
          <p:cNvPr id="7" name="Table 6"/>
          <p:cNvGraphicFramePr>
            <a:graphicFrameLocks noGrp="1"/>
          </p:cNvGraphicFramePr>
          <p:nvPr>
            <p:extLst>
              <p:ext uri="{D42A27DB-BD31-4B8C-83A1-F6EECF244321}">
                <p14:modId xmlns:p14="http://schemas.microsoft.com/office/powerpoint/2010/main" xmlns="" val="3499711823"/>
              </p:ext>
            </p:extLst>
          </p:nvPr>
        </p:nvGraphicFramePr>
        <p:xfrm>
          <a:off x="307975" y="1257301"/>
          <a:ext cx="11336339" cy="3948112"/>
        </p:xfrm>
        <a:graphic>
          <a:graphicData uri="http://schemas.openxmlformats.org/drawingml/2006/table">
            <a:tbl>
              <a:tblPr firstRow="1" bandRow="1">
                <a:tableStyleId>{5940675A-B579-460E-94D1-54222C63F5DA}</a:tableStyleId>
              </a:tblPr>
              <a:tblGrid>
                <a:gridCol w="520700">
                  <a:extLst>
                    <a:ext uri="{9D8B030D-6E8A-4147-A177-3AD203B41FA5}">
                      <a16:colId xmlns:a16="http://schemas.microsoft.com/office/drawing/2014/main" xmlns="" val="20000"/>
                    </a:ext>
                  </a:extLst>
                </a:gridCol>
                <a:gridCol w="1561985">
                  <a:extLst>
                    <a:ext uri="{9D8B030D-6E8A-4147-A177-3AD203B41FA5}">
                      <a16:colId xmlns:a16="http://schemas.microsoft.com/office/drawing/2014/main" xmlns="" val="20001"/>
                    </a:ext>
                  </a:extLst>
                </a:gridCol>
                <a:gridCol w="1652530">
                  <a:extLst>
                    <a:ext uri="{9D8B030D-6E8A-4147-A177-3AD203B41FA5}">
                      <a16:colId xmlns:a16="http://schemas.microsoft.com/office/drawing/2014/main" xmlns="" val="20002"/>
                    </a:ext>
                  </a:extLst>
                </a:gridCol>
                <a:gridCol w="3481330"/>
                <a:gridCol w="4119794"/>
              </a:tblGrid>
              <a:tr h="442912">
                <a:tc>
                  <a:txBody>
                    <a:bodyPr/>
                    <a:lstStyle/>
                    <a:p>
                      <a:pPr algn="ctr"/>
                      <a:r>
                        <a:rPr lang="en-US" sz="1000" b="1" dirty="0">
                          <a:latin typeface="+mn-lt"/>
                        </a:rPr>
                        <a:t>NO</a:t>
                      </a:r>
                    </a:p>
                  </a:txBody>
                  <a:tcPr anchor="ctr">
                    <a:solidFill>
                      <a:schemeClr val="accent1">
                        <a:lumMod val="40000"/>
                        <a:lumOff val="60000"/>
                      </a:schemeClr>
                    </a:solidFill>
                  </a:tcPr>
                </a:tc>
                <a:tc>
                  <a:txBody>
                    <a:bodyPr/>
                    <a:lstStyle/>
                    <a:p>
                      <a:pPr algn="ctr"/>
                      <a:r>
                        <a:rPr lang="en-US" sz="1000" b="1" dirty="0" smtClean="0">
                          <a:latin typeface="+mn-lt"/>
                        </a:rPr>
                        <a:t>ISU STRATEGIS</a:t>
                      </a:r>
                      <a:endParaRPr lang="en-US" sz="1000" b="1" dirty="0">
                        <a:latin typeface="+mn-lt"/>
                      </a:endParaRPr>
                    </a:p>
                  </a:txBody>
                  <a:tcPr anchor="ctr">
                    <a:solidFill>
                      <a:schemeClr val="accent1">
                        <a:lumMod val="40000"/>
                        <a:lumOff val="60000"/>
                      </a:schemeClr>
                    </a:solidFill>
                  </a:tcPr>
                </a:tc>
                <a:tc>
                  <a:txBody>
                    <a:bodyPr/>
                    <a:lstStyle/>
                    <a:p>
                      <a:pPr algn="ctr"/>
                      <a:r>
                        <a:rPr lang="en-US" sz="1000" b="1" dirty="0" smtClean="0">
                          <a:latin typeface="+mn-lt"/>
                        </a:rPr>
                        <a:t>KONDISI IDEAL</a:t>
                      </a:r>
                      <a:endParaRPr lang="en-US" sz="1000" b="1" dirty="0">
                        <a:latin typeface="+mn-lt"/>
                      </a:endParaRPr>
                    </a:p>
                  </a:txBody>
                  <a:tcPr anchor="ctr">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a:r>
                        <a:rPr lang="en-US" sz="1000" b="1" dirty="0" smtClean="0">
                          <a:latin typeface="+mn-lt"/>
                        </a:rPr>
                        <a:t>PERMASALAHAN</a:t>
                      </a:r>
                      <a:endParaRPr lang="en-US" sz="10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a:r>
                        <a:rPr lang="en-US" sz="1000" b="1" dirty="0" smtClean="0">
                          <a:latin typeface="+mn-lt"/>
                        </a:rPr>
                        <a:t>KESEPAKATAN PROGRAM KERJA</a:t>
                      </a:r>
                      <a:endParaRPr lang="en-US" sz="1000" b="1" dirty="0">
                        <a:latin typeface="+mn-lt"/>
                      </a:endParaRPr>
                    </a:p>
                  </a:txBody>
                  <a:tcPr anchor="ctr">
                    <a:lnL w="12700" cap="flat" cmpd="sng" algn="ctr">
                      <a:solidFill>
                        <a:schemeClr val="tx1"/>
                      </a:solidFill>
                      <a:prstDash val="solid"/>
                      <a:round/>
                      <a:headEnd type="none" w="med" len="med"/>
                      <a:tailEnd type="none" w="med" len="med"/>
                    </a:lnL>
                    <a:solidFill>
                      <a:schemeClr val="accent1">
                        <a:lumMod val="40000"/>
                        <a:lumOff val="60000"/>
                      </a:schemeClr>
                    </a:solidFill>
                  </a:tcPr>
                </a:tc>
                <a:extLst>
                  <a:ext uri="{0D108BD9-81ED-4DB2-BD59-A6C34878D82A}">
                    <a16:rowId xmlns:a16="http://schemas.microsoft.com/office/drawing/2014/main" xmlns="" val="10000"/>
                  </a:ext>
                </a:extLst>
              </a:tr>
              <a:tr h="1016317">
                <a:tc>
                  <a:txBody>
                    <a:bodyPr/>
                    <a:lstStyle/>
                    <a:p>
                      <a:pPr marL="0" marR="0" algn="ctr" defTabSz="914400" rtl="0" eaLnBrk="1" latinLnBrk="0" hangingPunct="1">
                        <a:lnSpc>
                          <a:spcPct val="115000"/>
                        </a:lnSpc>
                        <a:spcBef>
                          <a:spcPts val="0"/>
                        </a:spcBef>
                        <a:spcAft>
                          <a:spcPts val="0"/>
                        </a:spcAft>
                      </a:pPr>
                      <a:r>
                        <a:rPr lang="en-US" sz="1000" b="1" kern="1200" dirty="0">
                          <a:solidFill>
                            <a:schemeClr val="tx1"/>
                          </a:solidFill>
                          <a:latin typeface="+mn-lt"/>
                          <a:ea typeface="+mn-ea"/>
                          <a:cs typeface="+mn-cs"/>
                        </a:rPr>
                        <a:t>VI</a:t>
                      </a:r>
                    </a:p>
                  </a:txBody>
                  <a:tcPr marL="68580" marR="68580" marT="0" marB="0"/>
                </a:tc>
                <a:tc>
                  <a:txBody>
                    <a:bodyPr/>
                    <a:lstStyle/>
                    <a:p>
                      <a:pPr marL="0" marR="0" algn="l" defTabSz="914400" rtl="0" eaLnBrk="1" latinLnBrk="0" hangingPunct="1">
                        <a:lnSpc>
                          <a:spcPct val="115000"/>
                        </a:lnSpc>
                        <a:spcBef>
                          <a:spcPts val="0"/>
                        </a:spcBef>
                        <a:spcAft>
                          <a:spcPts val="0"/>
                        </a:spcAft>
                      </a:pPr>
                      <a:r>
                        <a:rPr lang="en-US" sz="1000" kern="1200" dirty="0">
                          <a:solidFill>
                            <a:schemeClr val="tx1"/>
                          </a:solidFill>
                          <a:effectLst/>
                          <a:latin typeface="+mn-lt"/>
                          <a:ea typeface="+mn-ea"/>
                          <a:cs typeface="+mn-cs"/>
                        </a:rPr>
                        <a:t>KESELARASAN ANTARA PERTUMBUHAN EKONOMI DENGAN INFLASI</a:t>
                      </a:r>
                    </a:p>
                  </a:txBody>
                  <a:tcPr marL="68580" marR="68580" marT="0" marB="0"/>
                </a:tc>
                <a:tc>
                  <a:txBody>
                    <a:bodyPr/>
                    <a:lstStyle/>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a:solidFill>
                            <a:schemeClr val="tx1"/>
                          </a:solidFill>
                          <a:effectLst/>
                          <a:latin typeface="+mn-lt"/>
                          <a:ea typeface="+mn-ea"/>
                          <a:cs typeface="+mn-cs"/>
                        </a:rPr>
                        <a:t>ADANYA DOKUMEN PERENCANAAN PROGRAM/ANGGARAN YANG MENJADIKAN INFLASI SEBAGAI SALAH SATU TARGET </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a:solidFill>
                            <a:schemeClr val="tx1"/>
                          </a:solidFill>
                          <a:effectLst/>
                          <a:latin typeface="+mn-lt"/>
                          <a:ea typeface="+mn-ea"/>
                          <a:cs typeface="+mn-cs"/>
                        </a:rPr>
                        <a:t>ADANYA KESELARASAN PROGRAM-PROGRAM KERJA ANTAR SKPD MAUPUN </a:t>
                      </a:r>
                      <a:r>
                        <a:rPr lang="en-US" sz="1000" kern="1200" dirty="0" smtClean="0">
                          <a:solidFill>
                            <a:schemeClr val="tx1"/>
                          </a:solidFill>
                          <a:effectLst/>
                          <a:latin typeface="+mn-lt"/>
                          <a:ea typeface="+mn-ea"/>
                          <a:cs typeface="+mn-cs"/>
                        </a:rPr>
                        <a:t>ANGGARAN</a:t>
                      </a:r>
                      <a:endParaRPr lang="en-US" sz="1000" kern="1200" dirty="0">
                        <a:solidFill>
                          <a:schemeClr val="tx1"/>
                        </a:solidFill>
                        <a:effectLst/>
                        <a:latin typeface="+mn-lt"/>
                        <a:ea typeface="+mn-ea"/>
                        <a:cs typeface="+mn-cs"/>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BELUM SELURUH DAERAH MENJADI KOTA YANG DICACAH INFLASINYA</a:t>
                      </a:r>
                    </a:p>
                    <a:p>
                      <a:pPr marL="171450" marR="0" lvl="0" indent="-171450" algn="l" defTabSz="914400" rtl="0" eaLnBrk="1" fontAlgn="auto" latinLnBrk="0" hangingPunct="1">
                        <a:lnSpc>
                          <a:spcPct val="115000"/>
                        </a:lnSpc>
                        <a:spcBef>
                          <a:spcPts val="0"/>
                        </a:spcBef>
                        <a:spcAft>
                          <a:spcPts val="0"/>
                        </a:spcAft>
                        <a:buClrTx/>
                        <a:buSzTx/>
                        <a:buFont typeface="Arial" pitchFamily="34" charset="0"/>
                        <a:buChar char="•"/>
                        <a:tabLst/>
                        <a:defRPr/>
                      </a:pPr>
                      <a:r>
                        <a:rPr lang="en-US" sz="1000" kern="1200" dirty="0" smtClean="0">
                          <a:solidFill>
                            <a:schemeClr val="tx1"/>
                          </a:solidFill>
                          <a:effectLst/>
                          <a:latin typeface="+mn-lt"/>
                          <a:ea typeface="+mn-ea"/>
                          <a:cs typeface="+mn-cs"/>
                        </a:rPr>
                        <a:t>BELUM SEMUA DAERAH MEMILIKI PROGRAM KERJA YANG LANGSUNG MENGATASI INFLASI DISEBABKAN KETERBATASAN REGULASI DAN DANA.</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BELUM BANYAK DIBERDAYAKAN FASILITAS KANAL/ SALURAN KARENA KETERBATASAN JARINGAN TELKOM.</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PEMANFAATAN BUMD BELUM MAKSIMAL.</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KURANGNYA PEMAHAMAN KAITAN ANTARA PERTUMBUHAN EKONOMI DENGAN TINGKAT INFLASI YANG TERJAGA.</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BELUM TERCIPTANYA SINKRONISASI  DAN HARMONISASI  PROGRAM KERJA ANTAR SKPD.</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BELUM SEMUA DAERAH MEMILIKI TARGET PERTUMBUHAN EKONOMI DAN SASARAN INFLASI YANG TERCANTUM DALAM DOKUMEN PERENCANAAN PEMBANGUNAN DAERAH</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BELUM TERINTEGRASINYA PROGRAM-PROGRAM KERJA ANTAR SKPD DALAM PENGENDALIAN INFLASI DAERAH</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FOKUS PROGRAM KERJA SKPD MASIH TERFOKUS PADA PERTUMBUHAN EKONOMI SEMATA, BELUM BANYAK MENYENTUH PENGENDALIAN INFLASI.</a:t>
                      </a:r>
                      <a:endParaRPr lang="en-US" sz="10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PEMERINTAH PUSAT MENDORONG TAMBAHAN KOTA YANG DICACAH INFLASI. </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REGULASI OLEH PEMERINTAH PUSAT.</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DUKUNGAN DANA DARI PUSAT MELALUI TUGAS PEMBANTUAN.</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PENGENDALIAN HARGA TIKET PESAWAT PADA MOMENT TERTENTU.</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TINGKATKAN PERAN ASOSIASI PEDAGANGAN</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BANGUN JARINGAN TELKOM YANG MENJANGKAU SELURUH INDONESIA.</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BANGUN BUMD YANG SEHAT DENGAN DUKUNGAN DANA DAN SUMBER DAYA.</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PEMERINTAH PUSAT AGAR MENGHITUNG INFLASI SELURUH KABUPATEN/KOTA YANG BELUM MENJADI SAMPEL BPS.</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DALAM MENYUSUN SASARAN PEMBANGUNAN AGAR MEMASUKKAN TINGKAT INFLASI SEBAGAI SALAH SATU TOLAK UKUR, SELAIN PERTUMBUHAN EKONOMI.</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MERUMUSKAN SASARAN INFLASI DAERAH DALAM RJPMD.</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TPID DIIKUTSERTAKAN DAN BERPERAN AKTIF DALAM PENYUSUNAN ANGGARAN DAN PROGRAM KERJA PEMERINTAH DAERAH</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PERLU MELAKUKAN SOSIALISASI TERKAIT PENGENDALIAN INFLASI KEPADA EKSEKUTIF, LEGISLATIF, DUNIA USAHA, DAN MASYARAKAT SECARA KONSISTEN.</a:t>
                      </a:r>
                      <a:endParaRPr lang="en-US" sz="10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1"/>
                  </a:ext>
                </a:extLst>
              </a:tr>
            </a:tbl>
          </a:graphicData>
        </a:graphic>
      </p:graphicFrame>
      <p:pic>
        <p:nvPicPr>
          <p:cNvPr id="10"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5575"/>
            <a:ext cx="1537149" cy="146447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10"/>
          <p:cNvSpPr/>
          <p:nvPr/>
        </p:nvSpPr>
        <p:spPr>
          <a:xfrm>
            <a:off x="460375" y="202039"/>
            <a:ext cx="9917477" cy="461665"/>
          </a:xfrm>
          <a:prstGeom prst="rect">
            <a:avLst/>
          </a:prstGeom>
        </p:spPr>
        <p:txBody>
          <a:bodyPr wrap="square">
            <a:spAutoFit/>
          </a:bodyPr>
          <a:lstStyle/>
          <a:p>
            <a:r>
              <a:rPr lang="en-US" sz="2400" b="1" dirty="0">
                <a:solidFill>
                  <a:srgbClr val="C00000"/>
                </a:solidFill>
              </a:rPr>
              <a:t>MATRIKS DISKUSI RAKORPUSDA </a:t>
            </a:r>
            <a:r>
              <a:rPr lang="en-US" sz="2400" b="1" dirty="0" smtClean="0">
                <a:solidFill>
                  <a:srgbClr val="C00000"/>
                </a:solidFill>
              </a:rPr>
              <a:t>2016 WILAYAH SUMATERA-BALI-NUSTRA (7)</a:t>
            </a:r>
            <a:endParaRPr lang="id-ID" sz="2400" b="1" dirty="0">
              <a:solidFill>
                <a:srgbClr val="C00000"/>
              </a:solidFill>
            </a:endParaRPr>
          </a:p>
        </p:txBody>
      </p:sp>
    </p:spTree>
    <p:extLst>
      <p:ext uri="{BB962C8B-B14F-4D97-AF65-F5344CB8AC3E}">
        <p14:creationId xmlns:p14="http://schemas.microsoft.com/office/powerpoint/2010/main" xmlns="" val="40427626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9" descr="Image result for CONSUMER BASIS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11" descr="Image result for CONSUMER BASIS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13" descr="Image result for CONSUMER BASIS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Slide Number Placeholder 1"/>
          <p:cNvSpPr>
            <a:spLocks noGrp="1"/>
          </p:cNvSpPr>
          <p:nvPr>
            <p:ph type="sldNum" sz="quarter" idx="12"/>
          </p:nvPr>
        </p:nvSpPr>
        <p:spPr>
          <a:xfrm>
            <a:off x="8610600" y="6383646"/>
            <a:ext cx="2743200" cy="365125"/>
          </a:xfrm>
        </p:spPr>
        <p:txBody>
          <a:bodyPr/>
          <a:lstStyle/>
          <a:p>
            <a:fld id="{38C5940F-52BA-4018-B13B-B36621709A35}" type="slidenum">
              <a:rPr lang="id-ID" smtClean="0"/>
              <a:pPr/>
              <a:t>46</a:t>
            </a:fld>
            <a:endParaRPr lang="id-ID" dirty="0"/>
          </a:p>
        </p:txBody>
      </p:sp>
      <p:graphicFrame>
        <p:nvGraphicFramePr>
          <p:cNvPr id="7" name="Table 6"/>
          <p:cNvGraphicFramePr>
            <a:graphicFrameLocks noGrp="1"/>
          </p:cNvGraphicFramePr>
          <p:nvPr>
            <p:extLst>
              <p:ext uri="{D42A27DB-BD31-4B8C-83A1-F6EECF244321}">
                <p14:modId xmlns:p14="http://schemas.microsoft.com/office/powerpoint/2010/main" xmlns="" val="737438282"/>
              </p:ext>
            </p:extLst>
          </p:nvPr>
        </p:nvGraphicFramePr>
        <p:xfrm>
          <a:off x="307975" y="1257301"/>
          <a:ext cx="11336339" cy="3772852"/>
        </p:xfrm>
        <a:graphic>
          <a:graphicData uri="http://schemas.openxmlformats.org/drawingml/2006/table">
            <a:tbl>
              <a:tblPr firstRow="1" bandRow="1">
                <a:tableStyleId>{5940675A-B579-460E-94D1-54222C63F5DA}</a:tableStyleId>
              </a:tblPr>
              <a:tblGrid>
                <a:gridCol w="520700">
                  <a:extLst>
                    <a:ext uri="{9D8B030D-6E8A-4147-A177-3AD203B41FA5}">
                      <a16:colId xmlns:a16="http://schemas.microsoft.com/office/drawing/2014/main" xmlns="" val="20000"/>
                    </a:ext>
                  </a:extLst>
                </a:gridCol>
                <a:gridCol w="1561985">
                  <a:extLst>
                    <a:ext uri="{9D8B030D-6E8A-4147-A177-3AD203B41FA5}">
                      <a16:colId xmlns:a16="http://schemas.microsoft.com/office/drawing/2014/main" xmlns="" val="20001"/>
                    </a:ext>
                  </a:extLst>
                </a:gridCol>
                <a:gridCol w="3029639">
                  <a:extLst>
                    <a:ext uri="{9D8B030D-6E8A-4147-A177-3AD203B41FA5}">
                      <a16:colId xmlns:a16="http://schemas.microsoft.com/office/drawing/2014/main" xmlns="" val="20002"/>
                    </a:ext>
                  </a:extLst>
                </a:gridCol>
                <a:gridCol w="2104221"/>
                <a:gridCol w="4119794"/>
              </a:tblGrid>
              <a:tr h="442912">
                <a:tc>
                  <a:txBody>
                    <a:bodyPr/>
                    <a:lstStyle/>
                    <a:p>
                      <a:pPr algn="ctr"/>
                      <a:r>
                        <a:rPr lang="en-US" sz="1000" b="1" dirty="0">
                          <a:latin typeface="+mn-lt"/>
                        </a:rPr>
                        <a:t>NO</a:t>
                      </a:r>
                    </a:p>
                  </a:txBody>
                  <a:tcPr anchor="ctr">
                    <a:solidFill>
                      <a:schemeClr val="accent1">
                        <a:lumMod val="40000"/>
                        <a:lumOff val="60000"/>
                      </a:schemeClr>
                    </a:solidFill>
                  </a:tcPr>
                </a:tc>
                <a:tc>
                  <a:txBody>
                    <a:bodyPr/>
                    <a:lstStyle/>
                    <a:p>
                      <a:pPr algn="ctr"/>
                      <a:r>
                        <a:rPr lang="en-US" sz="1000" b="1" dirty="0" smtClean="0">
                          <a:latin typeface="+mn-lt"/>
                        </a:rPr>
                        <a:t>ISU STRATEGIS</a:t>
                      </a:r>
                      <a:endParaRPr lang="en-US" sz="1000" b="1" dirty="0">
                        <a:latin typeface="+mn-lt"/>
                      </a:endParaRPr>
                    </a:p>
                  </a:txBody>
                  <a:tcPr anchor="ctr">
                    <a:solidFill>
                      <a:schemeClr val="accent1">
                        <a:lumMod val="40000"/>
                        <a:lumOff val="60000"/>
                      </a:schemeClr>
                    </a:solidFill>
                  </a:tcPr>
                </a:tc>
                <a:tc>
                  <a:txBody>
                    <a:bodyPr/>
                    <a:lstStyle/>
                    <a:p>
                      <a:pPr algn="ctr"/>
                      <a:r>
                        <a:rPr lang="en-US" sz="1000" b="1" dirty="0" smtClean="0">
                          <a:latin typeface="+mn-lt"/>
                        </a:rPr>
                        <a:t>KONDISI IDEAL</a:t>
                      </a:r>
                      <a:endParaRPr lang="en-US" sz="1000" b="1" dirty="0">
                        <a:latin typeface="+mn-lt"/>
                      </a:endParaRPr>
                    </a:p>
                  </a:txBody>
                  <a:tcPr anchor="ctr">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a:r>
                        <a:rPr lang="en-US" sz="1000" b="1" dirty="0" smtClean="0">
                          <a:latin typeface="+mn-lt"/>
                        </a:rPr>
                        <a:t>PERMASALAHAN</a:t>
                      </a:r>
                      <a:endParaRPr lang="en-US" sz="10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a:r>
                        <a:rPr lang="en-US" sz="1000" b="1" dirty="0" smtClean="0">
                          <a:latin typeface="+mn-lt"/>
                        </a:rPr>
                        <a:t>KESEPAKATAN PROGRAM KERJA</a:t>
                      </a:r>
                      <a:endParaRPr lang="en-US" sz="1000" b="1" dirty="0">
                        <a:latin typeface="+mn-lt"/>
                      </a:endParaRPr>
                    </a:p>
                  </a:txBody>
                  <a:tcPr anchor="ctr">
                    <a:lnL w="12700" cap="flat" cmpd="sng" algn="ctr">
                      <a:solidFill>
                        <a:schemeClr val="tx1"/>
                      </a:solidFill>
                      <a:prstDash val="solid"/>
                      <a:round/>
                      <a:headEnd type="none" w="med" len="med"/>
                      <a:tailEnd type="none" w="med" len="med"/>
                    </a:lnL>
                    <a:solidFill>
                      <a:schemeClr val="accent1">
                        <a:lumMod val="40000"/>
                        <a:lumOff val="60000"/>
                      </a:schemeClr>
                    </a:solidFill>
                  </a:tcPr>
                </a:tc>
                <a:extLst>
                  <a:ext uri="{0D108BD9-81ED-4DB2-BD59-A6C34878D82A}">
                    <a16:rowId xmlns:a16="http://schemas.microsoft.com/office/drawing/2014/main" xmlns="" val="10000"/>
                  </a:ext>
                </a:extLst>
              </a:tr>
              <a:tr h="1016317">
                <a:tc>
                  <a:txBody>
                    <a:bodyPr/>
                    <a:lstStyle/>
                    <a:p>
                      <a:pPr marL="0" marR="0" algn="ctr" defTabSz="914400" rtl="0" eaLnBrk="1" latinLnBrk="0" hangingPunct="1">
                        <a:lnSpc>
                          <a:spcPct val="115000"/>
                        </a:lnSpc>
                        <a:spcBef>
                          <a:spcPts val="0"/>
                        </a:spcBef>
                        <a:spcAft>
                          <a:spcPts val="0"/>
                        </a:spcAft>
                      </a:pPr>
                      <a:r>
                        <a:rPr lang="en-US" sz="1000" b="1" kern="1200" dirty="0">
                          <a:solidFill>
                            <a:schemeClr val="tx1"/>
                          </a:solidFill>
                          <a:latin typeface="+mn-lt"/>
                          <a:ea typeface="+mn-ea"/>
                          <a:cs typeface="+mn-cs"/>
                        </a:rPr>
                        <a:t>VII</a:t>
                      </a:r>
                    </a:p>
                  </a:txBody>
                  <a:tcPr marL="68580" marR="68580" marT="0" marB="0"/>
                </a:tc>
                <a:tc>
                  <a:txBody>
                    <a:bodyPr/>
                    <a:lstStyle/>
                    <a:p>
                      <a:pPr marL="0" marR="0">
                        <a:lnSpc>
                          <a:spcPct val="115000"/>
                        </a:lnSpc>
                        <a:spcBef>
                          <a:spcPts val="0"/>
                        </a:spcBef>
                        <a:spcAft>
                          <a:spcPts val="0"/>
                        </a:spcAft>
                      </a:pPr>
                      <a:r>
                        <a:rPr lang="en-US" sz="1000" kern="1200" dirty="0">
                          <a:solidFill>
                            <a:schemeClr val="tx1"/>
                          </a:solidFill>
                          <a:effectLst/>
                          <a:latin typeface="+mn-lt"/>
                          <a:ea typeface="+mn-ea"/>
                          <a:cs typeface="+mn-cs"/>
                        </a:rPr>
                        <a:t>PERATURAN PERUNDANGAN YANG DIANGGAP MENGHAMBAT (PUSAT DAN DAERAH) DALAM RANGKA UPAYA KETERJANGKAUAN DAN KETERSEDIAAN BARANG </a:t>
                      </a:r>
                    </a:p>
                  </a:txBody>
                  <a:tcPr marL="68580" marR="68580" marT="0" marB="0"/>
                </a:tc>
                <a:tc>
                  <a:txBody>
                    <a:bodyPr/>
                    <a:lstStyle/>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a:solidFill>
                            <a:schemeClr val="tx1"/>
                          </a:solidFill>
                          <a:effectLst/>
                          <a:latin typeface="+mn-lt"/>
                          <a:ea typeface="+mn-ea"/>
                          <a:cs typeface="+mn-cs"/>
                        </a:rPr>
                        <a:t>PERATURAN PERUNDANGAN TIDAK SALING TUMPANG TINDIH (ADA KEWENANGAN YANG JELAS)</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a:solidFill>
                            <a:schemeClr val="tx1"/>
                          </a:solidFill>
                          <a:effectLst/>
                          <a:latin typeface="+mn-lt"/>
                          <a:ea typeface="+mn-ea"/>
                          <a:cs typeface="+mn-cs"/>
                        </a:rPr>
                        <a:t>PERATURAN PERUNDANGAN MEMUAT TEKNIS IMPLEMENTASI YANG JELAS</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a:solidFill>
                            <a:schemeClr val="tx1"/>
                          </a:solidFill>
                          <a:effectLst/>
                          <a:latin typeface="+mn-lt"/>
                          <a:ea typeface="+mn-ea"/>
                          <a:cs typeface="+mn-cs"/>
                        </a:rPr>
                        <a:t>SETIAP PERATURAN PERUNDANGAN MEMILIKI JUKNIS YANG JELAS</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a:solidFill>
                            <a:schemeClr val="tx1"/>
                          </a:solidFill>
                          <a:effectLst/>
                          <a:latin typeface="+mn-lt"/>
                          <a:ea typeface="+mn-ea"/>
                          <a:cs typeface="+mn-cs"/>
                        </a:rPr>
                        <a:t>PERATURAN PERUNDANGAN TERSOSIALISASIKAN KE PIHAK YANG BERKEPENTINGAN </a:t>
                      </a:r>
                    </a:p>
                  </a:txBody>
                  <a:tcPr marL="68580" marR="68580" marT="0" marB="0">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SEBAGAI CONTOH : UU NO.8 TH 1999 MENYEBUTKAN KEWENANGAN PENGAWASAN  BARANG DAN JASA TERDAPAT DI KABUPATEN, SEMENTARA UU NO 23 TH 2014 MENYEBUTKAN PENGAWASAN  BARANG DAN JASA TERDAPAT DI PROVINSI </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PENETAPAN BATAS ATAS ANGKUTAN UDARA TERLALU TINGGI KHUSUSNYA DI DAERAH KEPULAUAN</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PERATURAN BELUM TERSOSIALISASI ATURAN TERKAIT DENGAN UPAYA KETERJANGKAUAN DAN KETERSEDIAAN BARANG DARI KEMENTERIAN DAN LEMBAGA TERKAIT.</a:t>
                      </a:r>
                      <a:endParaRPr lang="en-US" sz="10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PERLU PENYELARASAN ANTARA UU YANG SATU DENGAN LAINNYA, DAN KETEGASAN YANG MANA YANG DIBERLAKUKAN. </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SETIAP UU YANG DIBUAT AGAR MENGADOPSI KEPENTINGAN/KARAKTERISTIK DAERAH </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PENETAPAN BATAS ATAS ANGKUTAN UDARA DITURUNKAN DARI KONDISI EXISTING </a:t>
                      </a:r>
                    </a:p>
                    <a:p>
                      <a:pPr marL="171450" marR="0" lvl="0" indent="-171450" algn="l" defTabSz="914400" rtl="0" eaLnBrk="1" latinLnBrk="0" hangingPunct="1">
                        <a:lnSpc>
                          <a:spcPct val="115000"/>
                        </a:lnSpc>
                        <a:spcBef>
                          <a:spcPts val="0"/>
                        </a:spcBef>
                        <a:spcAft>
                          <a:spcPts val="0"/>
                        </a:spcAft>
                        <a:buFont typeface="Arial" pitchFamily="34" charset="0"/>
                        <a:buChar char="•"/>
                      </a:pPr>
                      <a:r>
                        <a:rPr lang="en-US" sz="1000" kern="1200" dirty="0" smtClean="0">
                          <a:solidFill>
                            <a:schemeClr val="tx1"/>
                          </a:solidFill>
                          <a:effectLst/>
                          <a:latin typeface="+mn-lt"/>
                          <a:ea typeface="+mn-ea"/>
                          <a:cs typeface="+mn-cs"/>
                        </a:rPr>
                        <a:t>ATURAN KEMENTERIAN/ KELEMBAGAAN YANG MENGATUR KETERJANGKAUAN DAN KETERSEDIAAN BARANG PERLU DISOSIALISASIKAN DENGAN PEMANGKU KEPENTINGAN.</a:t>
                      </a:r>
                      <a:endParaRPr lang="en-US" sz="10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tcPr>
                </a:tc>
              </a:tr>
            </a:tbl>
          </a:graphicData>
        </a:graphic>
      </p:graphicFrame>
      <p:pic>
        <p:nvPicPr>
          <p:cNvPr id="10"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5575"/>
            <a:ext cx="1537149" cy="146447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10"/>
          <p:cNvSpPr/>
          <p:nvPr/>
        </p:nvSpPr>
        <p:spPr>
          <a:xfrm>
            <a:off x="460375" y="202039"/>
            <a:ext cx="9917477" cy="461665"/>
          </a:xfrm>
          <a:prstGeom prst="rect">
            <a:avLst/>
          </a:prstGeom>
        </p:spPr>
        <p:txBody>
          <a:bodyPr wrap="square">
            <a:spAutoFit/>
          </a:bodyPr>
          <a:lstStyle/>
          <a:p>
            <a:r>
              <a:rPr lang="en-US" sz="2400" b="1" dirty="0">
                <a:solidFill>
                  <a:srgbClr val="C00000"/>
                </a:solidFill>
              </a:rPr>
              <a:t>MATRIKS DISKUSI RAKORPUSDA </a:t>
            </a:r>
            <a:r>
              <a:rPr lang="en-US" sz="2400" b="1" dirty="0" smtClean="0">
                <a:solidFill>
                  <a:srgbClr val="C00000"/>
                </a:solidFill>
              </a:rPr>
              <a:t>2016 WILAYAH SUMATERA-BALI-NUSTRA (8)</a:t>
            </a:r>
            <a:endParaRPr lang="id-ID" sz="2400" b="1" dirty="0">
              <a:solidFill>
                <a:srgbClr val="C00000"/>
              </a:solidFill>
            </a:endParaRPr>
          </a:p>
        </p:txBody>
      </p:sp>
    </p:spTree>
    <p:extLst>
      <p:ext uri="{BB962C8B-B14F-4D97-AF65-F5344CB8AC3E}">
        <p14:creationId xmlns:p14="http://schemas.microsoft.com/office/powerpoint/2010/main" xmlns="" val="2589411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79584" y="4242815"/>
            <a:ext cx="10026171" cy="923330"/>
          </a:xfrm>
          <a:prstGeom prst="rect">
            <a:avLst/>
          </a:prstGeom>
        </p:spPr>
        <p:txBody>
          <a:bodyPr wrap="square">
            <a:spAutoFit/>
          </a:bodyPr>
          <a:lstStyle/>
          <a:p>
            <a:r>
              <a:rPr lang="en-US" sz="5400" b="1" dirty="0" smtClean="0">
                <a:solidFill>
                  <a:srgbClr val="C00000"/>
                </a:solidFill>
              </a:rPr>
              <a:t>R</a:t>
            </a:r>
            <a:r>
              <a:rPr lang="en-US" sz="4400" b="1" dirty="0" smtClean="0">
                <a:solidFill>
                  <a:srgbClr val="C00000"/>
                </a:solidFill>
              </a:rPr>
              <a:t>EKOMENDASI POKJANAS TPID </a:t>
            </a:r>
            <a:endParaRPr lang="id-ID" sz="4400" b="1" dirty="0">
              <a:solidFill>
                <a:srgbClr val="C00000"/>
              </a:solidFill>
            </a:endParaRP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0388" y="3749099"/>
            <a:ext cx="2005591" cy="1910762"/>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38C5940F-52BA-4018-B13B-B36621709A35}" type="slidenum">
              <a:rPr lang="id-ID" smtClean="0"/>
              <a:pPr/>
              <a:t>47</a:t>
            </a:fld>
            <a:endParaRPr lang="id-ID"/>
          </a:p>
        </p:txBody>
      </p:sp>
    </p:spTree>
    <p:extLst>
      <p:ext uri="{BB962C8B-B14F-4D97-AF65-F5344CB8AC3E}">
        <p14:creationId xmlns:p14="http://schemas.microsoft.com/office/powerpoint/2010/main" xmlns="" val="15578982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9" descr="Image result for CONSUMER BASIS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11" descr="Image result for CONSUMER BASIS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13" descr="Image result for CONSUMER BASIS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5575"/>
            <a:ext cx="1537149" cy="146447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p:cNvSpPr/>
          <p:nvPr/>
        </p:nvSpPr>
        <p:spPr>
          <a:xfrm>
            <a:off x="604422" y="293479"/>
            <a:ext cx="9917477" cy="523220"/>
          </a:xfrm>
          <a:prstGeom prst="rect">
            <a:avLst/>
          </a:prstGeom>
        </p:spPr>
        <p:txBody>
          <a:bodyPr wrap="square">
            <a:spAutoFit/>
          </a:bodyPr>
          <a:lstStyle/>
          <a:p>
            <a:r>
              <a:rPr lang="en-US" sz="2800" b="1" dirty="0" smtClean="0">
                <a:solidFill>
                  <a:srgbClr val="C00000"/>
                </a:solidFill>
              </a:rPr>
              <a:t>PROVINSI LAMPUNG </a:t>
            </a:r>
            <a:endParaRPr lang="id-ID" sz="2800" b="1" dirty="0">
              <a:solidFill>
                <a:srgbClr val="C00000"/>
              </a:solidFill>
            </a:endParaRPr>
          </a:p>
        </p:txBody>
      </p:sp>
      <p:pic>
        <p:nvPicPr>
          <p:cNvPr id="7172" name="Picture 4" descr="Image result for PETA LAMPUNG KAB KOTA"/>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7975" y="1308895"/>
            <a:ext cx="4704700" cy="4645893"/>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ectangle 14"/>
          <p:cNvSpPr/>
          <p:nvPr/>
        </p:nvSpPr>
        <p:spPr>
          <a:xfrm>
            <a:off x="5166547" y="1224328"/>
            <a:ext cx="6753703" cy="5401479"/>
          </a:xfrm>
          <a:prstGeom prst="rect">
            <a:avLst/>
          </a:prstGeom>
        </p:spPr>
        <p:txBody>
          <a:bodyPr wrap="square">
            <a:spAutoFit/>
          </a:bodyPr>
          <a:lstStyle/>
          <a:p>
            <a:pPr marL="342900" indent="-342900">
              <a:buFont typeface="+mj-lt"/>
              <a:buAutoNum type="arabicPeriod"/>
              <a:tabLst>
                <a:tab pos="2111375" algn="l"/>
              </a:tabLst>
            </a:pPr>
            <a:r>
              <a:rPr lang="id-ID" sz="1500" b="1" dirty="0" smtClean="0">
                <a:solidFill>
                  <a:schemeClr val="tx1">
                    <a:lumMod val="95000"/>
                    <a:lumOff val="5000"/>
                  </a:schemeClr>
                </a:solidFill>
              </a:rPr>
              <a:t>PIMPINAN </a:t>
            </a:r>
          </a:p>
          <a:p>
            <a:pPr marL="357188" indent="-85725">
              <a:tabLst>
                <a:tab pos="2111375" algn="l"/>
              </a:tabLst>
            </a:pPr>
            <a:r>
              <a:rPr lang="id-ID" sz="1500" b="1" dirty="0" smtClean="0">
                <a:solidFill>
                  <a:schemeClr val="tx1">
                    <a:lumMod val="95000"/>
                    <a:lumOff val="5000"/>
                  </a:schemeClr>
                </a:solidFill>
              </a:rPr>
              <a:t>	</a:t>
            </a:r>
            <a:r>
              <a:rPr lang="id-ID" sz="1500" dirty="0" smtClean="0">
                <a:solidFill>
                  <a:schemeClr val="tx1">
                    <a:lumMod val="95000"/>
                    <a:lumOff val="5000"/>
                  </a:schemeClr>
                </a:solidFill>
              </a:rPr>
              <a:t>GUBERNUR : </a:t>
            </a:r>
            <a:r>
              <a:rPr lang="en-US" sz="1500" dirty="0" smtClean="0">
                <a:solidFill>
                  <a:schemeClr val="tx1">
                    <a:lumMod val="95000"/>
                    <a:lumOff val="5000"/>
                  </a:schemeClr>
                </a:solidFill>
              </a:rPr>
              <a:t>M</a:t>
            </a:r>
            <a:r>
              <a:rPr lang="id-ID" sz="1500" dirty="0" smtClean="0">
                <a:solidFill>
                  <a:schemeClr val="tx1">
                    <a:lumMod val="95000"/>
                    <a:lumOff val="5000"/>
                  </a:schemeClr>
                </a:solidFill>
              </a:rPr>
              <a:t>UHAMMAD RIDHO FICARDO; WAKIL : BACHTIAR BASRI ; SEKDA : </a:t>
            </a:r>
            <a:r>
              <a:rPr lang="id-ID" sz="1500" dirty="0" smtClean="0"/>
              <a:t>ARINAL DJUNAIDI</a:t>
            </a:r>
            <a:endParaRPr lang="id-ID" sz="1500" dirty="0" smtClean="0">
              <a:solidFill>
                <a:schemeClr val="tx1">
                  <a:lumMod val="95000"/>
                  <a:lumOff val="5000"/>
                </a:schemeClr>
              </a:solidFill>
            </a:endParaRPr>
          </a:p>
          <a:p>
            <a:pPr marL="344488" indent="-344488">
              <a:buFont typeface="+mj-lt"/>
              <a:buAutoNum type="arabicPeriod" startAt="2"/>
            </a:pPr>
            <a:r>
              <a:rPr lang="id-ID" sz="1500" b="1" dirty="0" smtClean="0">
                <a:solidFill>
                  <a:schemeClr val="tx1">
                    <a:lumMod val="95000"/>
                    <a:lumOff val="5000"/>
                  </a:schemeClr>
                </a:solidFill>
              </a:rPr>
              <a:t>JUMLAH PENDUDUK </a:t>
            </a:r>
            <a:r>
              <a:rPr lang="en-US" sz="1500" b="1" dirty="0" smtClean="0">
                <a:solidFill>
                  <a:schemeClr val="tx1">
                    <a:lumMod val="95000"/>
                    <a:lumOff val="5000"/>
                  </a:schemeClr>
                </a:solidFill>
              </a:rPr>
              <a:t> </a:t>
            </a:r>
            <a:r>
              <a:rPr lang="en-US" sz="1500" dirty="0">
                <a:solidFill>
                  <a:schemeClr val="tx1">
                    <a:lumMod val="95000"/>
                    <a:lumOff val="5000"/>
                  </a:schemeClr>
                </a:solidFill>
              </a:rPr>
              <a:t> </a:t>
            </a:r>
            <a:endParaRPr lang="id-ID" sz="1500" dirty="0" smtClean="0">
              <a:solidFill>
                <a:schemeClr val="tx1">
                  <a:lumMod val="95000"/>
                  <a:lumOff val="5000"/>
                </a:schemeClr>
              </a:solidFill>
            </a:endParaRPr>
          </a:p>
          <a:p>
            <a:pPr>
              <a:tabLst>
                <a:tab pos="357188" algn="l"/>
              </a:tabLst>
            </a:pPr>
            <a:r>
              <a:rPr lang="id-ID" sz="1500" dirty="0">
                <a:solidFill>
                  <a:schemeClr val="tx1">
                    <a:lumMod val="95000"/>
                    <a:lumOff val="5000"/>
                  </a:schemeClr>
                </a:solidFill>
              </a:rPr>
              <a:t>	</a:t>
            </a:r>
            <a:r>
              <a:rPr lang="id-ID" sz="1500" dirty="0"/>
              <a:t>9. 549. 079 </a:t>
            </a:r>
            <a:r>
              <a:rPr lang="en-US" sz="1500" dirty="0" smtClean="0">
                <a:solidFill>
                  <a:schemeClr val="tx1">
                    <a:lumMod val="95000"/>
                    <a:lumOff val="5000"/>
                  </a:schemeClr>
                </a:solidFill>
              </a:rPr>
              <a:t>JIWA (SENSUS BPS 2010)</a:t>
            </a:r>
            <a:endParaRPr lang="id-ID" sz="1500" dirty="0" smtClean="0">
              <a:solidFill>
                <a:schemeClr val="tx1">
                  <a:lumMod val="95000"/>
                  <a:lumOff val="5000"/>
                </a:schemeClr>
              </a:solidFill>
            </a:endParaRPr>
          </a:p>
          <a:p>
            <a:pPr marL="344488" indent="-344488">
              <a:buFont typeface="+mj-lt"/>
              <a:buAutoNum type="arabicPeriod" startAt="3"/>
            </a:pPr>
            <a:r>
              <a:rPr lang="id-ID" sz="1500" b="1" dirty="0" smtClean="0">
                <a:solidFill>
                  <a:schemeClr val="tx1">
                    <a:lumMod val="95000"/>
                    <a:lumOff val="5000"/>
                  </a:schemeClr>
                </a:solidFill>
              </a:rPr>
              <a:t>LUAS WILAYAH</a:t>
            </a:r>
            <a:endParaRPr lang="id-ID" sz="1500" b="1" dirty="0">
              <a:solidFill>
                <a:schemeClr val="tx1">
                  <a:lumMod val="95000"/>
                  <a:lumOff val="5000"/>
                </a:schemeClr>
              </a:solidFill>
            </a:endParaRPr>
          </a:p>
          <a:p>
            <a:pPr marL="357188"/>
            <a:r>
              <a:rPr lang="id-ID" sz="1500" dirty="0"/>
              <a:t>35.587</a:t>
            </a:r>
            <a:r>
              <a:rPr lang="id-ID" sz="1500" dirty="0" smtClean="0"/>
              <a:t> KM</a:t>
            </a:r>
            <a:r>
              <a:rPr lang="id-ID" sz="1500" baseline="30000" dirty="0" smtClean="0"/>
              <a:t>2</a:t>
            </a:r>
            <a:r>
              <a:rPr lang="id-ID" sz="1500" dirty="0" smtClean="0"/>
              <a:t> (56.83 MIL²) : 13 KABUPATEN, 2 KOTA, 227 </a:t>
            </a:r>
            <a:r>
              <a:rPr lang="id-ID" sz="1500" dirty="0" smtClean="0">
                <a:solidFill>
                  <a:schemeClr val="tx1">
                    <a:lumMod val="95000"/>
                    <a:lumOff val="5000"/>
                  </a:schemeClr>
                </a:solidFill>
              </a:rPr>
              <a:t>KECAMATAN, </a:t>
            </a:r>
            <a:r>
              <a:rPr lang="id-ID" sz="1500" dirty="0"/>
              <a:t>2.072</a:t>
            </a:r>
            <a:r>
              <a:rPr lang="id-ID" sz="1500" dirty="0" smtClean="0">
                <a:solidFill>
                  <a:schemeClr val="tx1">
                    <a:lumMod val="95000"/>
                    <a:lumOff val="5000"/>
                  </a:schemeClr>
                </a:solidFill>
              </a:rPr>
              <a:t> KELURAHAN.</a:t>
            </a:r>
          </a:p>
          <a:p>
            <a:pPr marL="344488" indent="-344488">
              <a:buFont typeface="+mj-lt"/>
              <a:buAutoNum type="arabicPeriod" startAt="4"/>
            </a:pPr>
            <a:r>
              <a:rPr lang="id-ID" sz="1500" b="1" dirty="0" smtClean="0">
                <a:solidFill>
                  <a:schemeClr val="tx1">
                    <a:lumMod val="95000"/>
                    <a:lumOff val="5000"/>
                  </a:schemeClr>
                </a:solidFill>
              </a:rPr>
              <a:t>BATAS </a:t>
            </a:r>
            <a:endParaRPr lang="id-ID" sz="1500" b="1" dirty="0">
              <a:solidFill>
                <a:schemeClr val="tx1">
                  <a:lumMod val="95000"/>
                  <a:lumOff val="5000"/>
                </a:schemeClr>
              </a:solidFill>
            </a:endParaRPr>
          </a:p>
          <a:p>
            <a:pPr marL="357188" algn="just">
              <a:tabLst>
                <a:tab pos="2054225" algn="l"/>
              </a:tabLst>
            </a:pPr>
            <a:r>
              <a:rPr lang="id-ID" sz="1500" dirty="0" smtClean="0">
                <a:solidFill>
                  <a:schemeClr val="tx1">
                    <a:lumMod val="95000"/>
                    <a:lumOff val="5000"/>
                  </a:schemeClr>
                </a:solidFill>
              </a:rPr>
              <a:t>BARAT : SELAT SUNDA; TIMUR : LAUT JAWA </a:t>
            </a:r>
            <a:endParaRPr lang="id-ID" sz="1500" dirty="0">
              <a:solidFill>
                <a:schemeClr val="tx1">
                  <a:lumMod val="95000"/>
                  <a:lumOff val="5000"/>
                </a:schemeClr>
              </a:solidFill>
            </a:endParaRPr>
          </a:p>
          <a:p>
            <a:pPr marL="368300" indent="-342900" algn="just">
              <a:buFont typeface="+mj-lt"/>
              <a:buAutoNum type="arabicPeriod" startAt="5"/>
              <a:tabLst>
                <a:tab pos="2054225" algn="l"/>
              </a:tabLst>
            </a:pPr>
            <a:r>
              <a:rPr lang="id-ID" sz="1500" b="1" dirty="0">
                <a:solidFill>
                  <a:schemeClr val="tx1">
                    <a:lumMod val="95000"/>
                    <a:lumOff val="5000"/>
                  </a:schemeClr>
                </a:solidFill>
              </a:rPr>
              <a:t>POTENSI </a:t>
            </a:r>
            <a:r>
              <a:rPr lang="id-ID" sz="1500" b="1" dirty="0" smtClean="0">
                <a:solidFill>
                  <a:schemeClr val="tx1">
                    <a:lumMod val="95000"/>
                    <a:lumOff val="5000"/>
                  </a:schemeClr>
                </a:solidFill>
              </a:rPr>
              <a:t>EKONOMI</a:t>
            </a:r>
          </a:p>
          <a:p>
            <a:pPr marL="642938" indent="-285750" algn="just">
              <a:buFont typeface="Arial" pitchFamily="34" charset="0"/>
              <a:buChar char="•"/>
              <a:tabLst>
                <a:tab pos="2054225" algn="l"/>
              </a:tabLst>
            </a:pPr>
            <a:r>
              <a:rPr lang="id-ID" sz="1500" dirty="0" smtClean="0"/>
              <a:t>Masyarakat pesisir: nelayan, dan bercocok tanam. </a:t>
            </a:r>
          </a:p>
          <a:p>
            <a:pPr marL="642938" indent="-285750" algn="just">
              <a:buFont typeface="Arial" pitchFamily="34" charset="0"/>
              <a:buChar char="•"/>
              <a:tabLst>
                <a:tab pos="2054225" algn="l"/>
              </a:tabLst>
            </a:pPr>
            <a:r>
              <a:rPr lang="id-ID" sz="1500" dirty="0" smtClean="0"/>
              <a:t>Masyarakat tengah: berkebun </a:t>
            </a:r>
            <a:r>
              <a:rPr lang="id-ID" sz="1500" dirty="0"/>
              <a:t>lada, kopi, cengkeh, kayu manis dll</a:t>
            </a:r>
            <a:r>
              <a:rPr lang="id-ID" sz="1500" dirty="0" smtClean="0"/>
              <a:t>.</a:t>
            </a:r>
          </a:p>
          <a:p>
            <a:pPr marL="642938" indent="-285750" algn="just">
              <a:buFont typeface="Arial" pitchFamily="34" charset="0"/>
              <a:buChar char="•"/>
              <a:tabLst>
                <a:tab pos="2054225" algn="l"/>
              </a:tabLst>
            </a:pPr>
            <a:r>
              <a:rPr lang="id-ID" sz="1500" dirty="0"/>
              <a:t>Lampung fokus pada pengembangan lahan </a:t>
            </a:r>
            <a:r>
              <a:rPr lang="id-ID" sz="1500" dirty="0" smtClean="0"/>
              <a:t>perkebunan </a:t>
            </a:r>
            <a:r>
              <a:rPr lang="id-ID" sz="1500" dirty="0"/>
              <a:t>besar seperti kelapa sawit, karet, padi, singkong, kakao, lada hitam, kopi, jagung, tebu dll. Dan di beberapa daerah pesisir, komoditas perikanan seperti tambak </a:t>
            </a:r>
            <a:r>
              <a:rPr lang="id-ID" sz="1500" dirty="0" smtClean="0"/>
              <a:t>udang.</a:t>
            </a:r>
          </a:p>
          <a:p>
            <a:pPr marL="368300" indent="-342900" algn="just">
              <a:buFont typeface="+mj-lt"/>
              <a:buAutoNum type="arabicPeriod" startAt="6"/>
              <a:tabLst>
                <a:tab pos="2054225" algn="l"/>
              </a:tabLst>
            </a:pPr>
            <a:r>
              <a:rPr lang="id-ID" sz="1500" b="1" dirty="0" smtClean="0">
                <a:solidFill>
                  <a:schemeClr val="tx1">
                    <a:lumMod val="95000"/>
                    <a:lumOff val="5000"/>
                  </a:schemeClr>
                </a:solidFill>
              </a:rPr>
              <a:t>INSFRASTRUKTUR </a:t>
            </a:r>
          </a:p>
          <a:p>
            <a:pPr marL="642938" indent="-285750" algn="just">
              <a:buFont typeface="Arial" pitchFamily="34" charset="0"/>
              <a:buChar char="•"/>
              <a:tabLst>
                <a:tab pos="2054225" algn="l"/>
              </a:tabLst>
            </a:pPr>
            <a:r>
              <a:rPr lang="id-ID" sz="1500" dirty="0" smtClean="0"/>
              <a:t>Pembangunan Jalan Tol Bakaeuheni </a:t>
            </a:r>
            <a:r>
              <a:rPr lang="id-ID" sz="1500" dirty="0" smtClean="0">
                <a:hlinkClick r:id="rId4" tooltip="Jalan Tol Bakauheni-Bandar Lampung-Terbanggi Besar"/>
              </a:rPr>
              <a:t>–</a:t>
            </a:r>
            <a:r>
              <a:rPr lang="id-ID" sz="1500" dirty="0" smtClean="0"/>
              <a:t> Bandar Lampng </a:t>
            </a:r>
            <a:r>
              <a:rPr lang="id-ID" sz="1500" dirty="0" smtClean="0">
                <a:hlinkClick r:id="rId4" tooltip="Jalan Tol Bakauheni-Bandar Lampung-Terbanggi Besar"/>
              </a:rPr>
              <a:t>–</a:t>
            </a:r>
            <a:r>
              <a:rPr lang="id-ID" sz="1500" dirty="0" smtClean="0"/>
              <a:t> Terbanggi Besar (sejak 30 April 2015 </a:t>
            </a:r>
            <a:r>
              <a:rPr lang="id-ID" sz="1500" dirty="0" smtClean="0">
                <a:hlinkClick r:id="rId4" tooltip="Jalan Tol Bakauheni-Bandar Lampung-Terbanggi Besar"/>
              </a:rPr>
              <a:t>–</a:t>
            </a:r>
            <a:r>
              <a:rPr lang="id-ID" sz="1500" dirty="0" smtClean="0"/>
              <a:t> 2018)</a:t>
            </a:r>
            <a:endParaRPr lang="id-ID" sz="1500" dirty="0"/>
          </a:p>
          <a:p>
            <a:pPr marL="642938" indent="-285750" algn="just">
              <a:buFont typeface="Arial" pitchFamily="34" charset="0"/>
              <a:buChar char="•"/>
              <a:tabLst>
                <a:tab pos="2054225" algn="l"/>
              </a:tabLst>
            </a:pPr>
            <a:r>
              <a:rPr lang="id-ID" sz="1500" dirty="0" smtClean="0"/>
              <a:t>Pelabuhan Panjang : pelanuhan ekspor impor; Pelabuhan Srengsem: pelabuhan lalu lintas distribusi barang dari Sumatera ke Jawa; Pelabuhan Bakauheni: penghubung Sumatera dan Jawa via laut</a:t>
            </a:r>
          </a:p>
          <a:p>
            <a:pPr marL="642938" indent="-285750" algn="just">
              <a:buFont typeface="Arial" pitchFamily="34" charset="0"/>
              <a:buChar char="•"/>
              <a:tabLst>
                <a:tab pos="2054225" algn="l"/>
              </a:tabLst>
            </a:pPr>
            <a:r>
              <a:rPr lang="id-ID" sz="1500" dirty="0" smtClean="0"/>
              <a:t>Bandara: Bandar Udara Raden Inten II</a:t>
            </a:r>
          </a:p>
        </p:txBody>
      </p:sp>
      <p:sp>
        <p:nvSpPr>
          <p:cNvPr id="2" name="Slide Number Placeholder 1"/>
          <p:cNvSpPr>
            <a:spLocks noGrp="1"/>
          </p:cNvSpPr>
          <p:nvPr>
            <p:ph type="sldNum" sz="quarter" idx="12"/>
          </p:nvPr>
        </p:nvSpPr>
        <p:spPr/>
        <p:txBody>
          <a:bodyPr/>
          <a:lstStyle/>
          <a:p>
            <a:fld id="{38C5940F-52BA-4018-B13B-B36621709A35}" type="slidenum">
              <a:rPr lang="id-ID" smtClean="0"/>
              <a:pPr/>
              <a:t>48</a:t>
            </a:fld>
            <a:endParaRPr lang="id-ID"/>
          </a:p>
        </p:txBody>
      </p:sp>
    </p:spTree>
    <p:extLst>
      <p:ext uri="{BB962C8B-B14F-4D97-AF65-F5344CB8AC3E}">
        <p14:creationId xmlns:p14="http://schemas.microsoft.com/office/powerpoint/2010/main" xmlns="" val="27803339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9" descr="Image result for CONSUMER BASIS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11" descr="Image result for CONSUMER BASIS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13" descr="Image result for CONSUMER BASIS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55575"/>
            <a:ext cx="1537149" cy="146447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p:cNvSpPr/>
          <p:nvPr/>
        </p:nvSpPr>
        <p:spPr>
          <a:xfrm>
            <a:off x="604422" y="293479"/>
            <a:ext cx="9917477" cy="523220"/>
          </a:xfrm>
          <a:prstGeom prst="rect">
            <a:avLst/>
          </a:prstGeom>
        </p:spPr>
        <p:txBody>
          <a:bodyPr wrap="square">
            <a:spAutoFit/>
          </a:bodyPr>
          <a:lstStyle/>
          <a:p>
            <a:r>
              <a:rPr lang="id-ID" sz="2800" b="1" dirty="0">
                <a:solidFill>
                  <a:srgbClr val="C00000"/>
                </a:solidFill>
              </a:rPr>
              <a:t>HIGHLIGHT PEREKONOMIAN </a:t>
            </a:r>
            <a:r>
              <a:rPr lang="en-US" sz="2800" b="1" dirty="0" smtClean="0">
                <a:solidFill>
                  <a:srgbClr val="C00000"/>
                </a:solidFill>
              </a:rPr>
              <a:t>PROVINSI LAMPUNG </a:t>
            </a:r>
            <a:endParaRPr lang="id-ID" sz="2800" b="1" dirty="0">
              <a:solidFill>
                <a:srgbClr val="C00000"/>
              </a:solidFill>
            </a:endParaRPr>
          </a:p>
        </p:txBody>
      </p:sp>
      <p:pic>
        <p:nvPicPr>
          <p:cNvPr id="8197"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991410" y="1359226"/>
            <a:ext cx="2571750" cy="2514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991410" y="3962726"/>
            <a:ext cx="2571750" cy="2628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98450" y="3962726"/>
            <a:ext cx="2609850" cy="2628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07975" y="1359226"/>
            <a:ext cx="2590800" cy="2524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201" name="Picture 9"/>
          <p:cNvPicPr>
            <a:picLocks noChangeAspect="1" noChangeArrowheads="1"/>
          </p:cNvPicPr>
          <p:nvPr/>
        </p:nvPicPr>
        <p:blipFill rotWithShape="1">
          <a:blip r:embed="rId8">
            <a:extLst>
              <a:ext uri="{28A0092B-C50C-407E-A947-70E740481C1C}">
                <a14:useLocalDpi xmlns:a14="http://schemas.microsoft.com/office/drawing/2010/main" xmlns="" val="0"/>
              </a:ext>
            </a:extLst>
          </a:blip>
          <a:srcRect l="1942"/>
          <a:stretch/>
        </p:blipFill>
        <p:spPr bwMode="auto">
          <a:xfrm>
            <a:off x="8623854" y="3673366"/>
            <a:ext cx="3216166" cy="2965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202" name="Picture 10"/>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8623854" y="1343460"/>
            <a:ext cx="3216166" cy="22668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5667539" y="5644055"/>
            <a:ext cx="2530530" cy="276999"/>
          </a:xfrm>
          <a:prstGeom prst="rect">
            <a:avLst/>
          </a:prstGeom>
          <a:noFill/>
        </p:spPr>
        <p:txBody>
          <a:bodyPr wrap="square" rtlCol="0">
            <a:spAutoFit/>
          </a:bodyPr>
          <a:lstStyle/>
          <a:p>
            <a:r>
              <a:rPr lang="id-ID" sz="1200" dirty="0" smtClean="0"/>
              <a:t>Sumber: BPS Prov. Lampung, 2016</a:t>
            </a:r>
            <a:endParaRPr lang="id-ID" sz="1200" dirty="0"/>
          </a:p>
        </p:txBody>
      </p:sp>
      <p:pic>
        <p:nvPicPr>
          <p:cNvPr id="8203" name="Picture 11"/>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5667539" y="1359226"/>
            <a:ext cx="2782778" cy="42848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38C5940F-52BA-4018-B13B-B36621709A35}" type="slidenum">
              <a:rPr lang="id-ID" smtClean="0"/>
              <a:pPr/>
              <a:t>49</a:t>
            </a:fld>
            <a:endParaRPr lang="id-ID"/>
          </a:p>
        </p:txBody>
      </p:sp>
    </p:spTree>
    <p:extLst>
      <p:ext uri="{BB962C8B-B14F-4D97-AF65-F5344CB8AC3E}">
        <p14:creationId xmlns:p14="http://schemas.microsoft.com/office/powerpoint/2010/main" xmlns="" val="33606778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98634" y="4150482"/>
            <a:ext cx="10026171" cy="1107996"/>
          </a:xfrm>
          <a:prstGeom prst="rect">
            <a:avLst/>
          </a:prstGeom>
        </p:spPr>
        <p:txBody>
          <a:bodyPr wrap="square">
            <a:spAutoFit/>
          </a:bodyPr>
          <a:lstStyle/>
          <a:p>
            <a:r>
              <a:rPr lang="id-ID" sz="6600" b="1" dirty="0" smtClean="0">
                <a:solidFill>
                  <a:srgbClr val="C00000"/>
                </a:solidFill>
                <a:latin typeface="Agency FB" panose="020B0503020202020204" pitchFamily="34" charset="0"/>
              </a:rPr>
              <a:t>I</a:t>
            </a:r>
            <a:r>
              <a:rPr lang="id-ID" sz="4000" b="1" dirty="0" smtClean="0">
                <a:latin typeface="Agency FB" panose="020B0503020202020204" pitchFamily="34" charset="0"/>
              </a:rPr>
              <a:t>MPLEMENTASI </a:t>
            </a:r>
            <a:r>
              <a:rPr lang="id-ID" sz="4000" b="1" dirty="0">
                <a:latin typeface="Agency FB" panose="020B0503020202020204" pitchFamily="34" charset="0"/>
              </a:rPr>
              <a:t>ARAHAN PRESIDEN DI TINGKAT </a:t>
            </a:r>
            <a:r>
              <a:rPr lang="id-ID" sz="4000" b="1" dirty="0" smtClean="0">
                <a:latin typeface="Agency FB" panose="020B0503020202020204" pitchFamily="34" charset="0"/>
              </a:rPr>
              <a:t>DAERAH</a:t>
            </a:r>
            <a:endParaRPr lang="id-ID" sz="4000" b="1" dirty="0">
              <a:latin typeface="Agency FB" panose="020B0503020202020204" pitchFamily="34" charset="0"/>
            </a:endParaRP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0388" y="3749099"/>
            <a:ext cx="2005591" cy="1910762"/>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38C5940F-52BA-4018-B13B-B36621709A35}" type="slidenum">
              <a:rPr lang="id-ID" smtClean="0"/>
              <a:pPr/>
              <a:t>5</a:t>
            </a:fld>
            <a:endParaRPr lang="id-ID"/>
          </a:p>
        </p:txBody>
      </p:sp>
    </p:spTree>
    <p:extLst>
      <p:ext uri="{BB962C8B-B14F-4D97-AF65-F5344CB8AC3E}">
        <p14:creationId xmlns:p14="http://schemas.microsoft.com/office/powerpoint/2010/main" xmlns="" val="7157894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9" descr="Image result for CONSUMER BASIS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11" descr="Image result for CONSUMER BASIS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13" descr="Image result for CONSUMER BASIS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5575"/>
            <a:ext cx="1537149" cy="146447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p:cNvSpPr/>
          <p:nvPr/>
        </p:nvSpPr>
        <p:spPr>
          <a:xfrm>
            <a:off x="317980" y="293479"/>
            <a:ext cx="9917477" cy="523220"/>
          </a:xfrm>
          <a:prstGeom prst="rect">
            <a:avLst/>
          </a:prstGeom>
        </p:spPr>
        <p:txBody>
          <a:bodyPr wrap="square">
            <a:spAutoFit/>
          </a:bodyPr>
          <a:lstStyle/>
          <a:p>
            <a:r>
              <a:rPr lang="en-US" sz="2800" b="1" dirty="0" smtClean="0">
                <a:solidFill>
                  <a:srgbClr val="C00000"/>
                </a:solidFill>
              </a:rPr>
              <a:t>KAPASITAS FISKAL PROVINSI LAMPUNG </a:t>
            </a:r>
            <a:endParaRPr lang="id-ID" sz="2800" b="1" dirty="0">
              <a:solidFill>
                <a:srgbClr val="C00000"/>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xmlns="" val="658995427"/>
              </p:ext>
            </p:extLst>
          </p:nvPr>
        </p:nvGraphicFramePr>
        <p:xfrm>
          <a:off x="389645" y="1168999"/>
          <a:ext cx="2746960" cy="3883152"/>
        </p:xfrm>
        <a:graphic>
          <a:graphicData uri="http://schemas.openxmlformats.org/drawingml/2006/table">
            <a:tbl>
              <a:tblPr firstRow="1" bandRow="1"/>
              <a:tblGrid>
                <a:gridCol w="302307"/>
                <a:gridCol w="1191703"/>
                <a:gridCol w="419340"/>
                <a:gridCol w="833610"/>
              </a:tblGrid>
              <a:tr h="205143">
                <a:tc gridSpan="4">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kern="1200" dirty="0" smtClean="0"/>
                        <a:t>PETA KAPASITAS FISKAL PROVINSI LAMPUNG</a:t>
                      </a:r>
                      <a:r>
                        <a:rPr lang="id-ID" sz="1000" kern="1200" dirty="0" smtClean="0"/>
                        <a:t> </a:t>
                      </a:r>
                      <a:r>
                        <a:rPr lang="id-ID" sz="1000" dirty="0" smtClean="0"/>
                        <a:t>*)</a:t>
                      </a:r>
                      <a:endParaRPr lang="en-US" sz="1000" b="1" kern="1200" dirty="0" smtClean="0">
                        <a:solidFill>
                          <a:schemeClr val="lt1"/>
                        </a:solidFill>
                        <a:latin typeface="Agency FB" pitchFamily="34" charset="0"/>
                        <a:ea typeface="+mn-ea"/>
                        <a:cs typeface="+mn-cs"/>
                      </a:endParaRPr>
                    </a:p>
                  </a:txBody>
                  <a:tcPr marL="82296" marR="82296" marT="41148" marB="41148">
                    <a:lnL w="9525" cap="flat" cmpd="sng" algn="ctr">
                      <a:solidFill>
                        <a:srgbClr val="8064A2">
                          <a:shade val="95000"/>
                          <a:satMod val="105000"/>
                        </a:srgbClr>
                      </a:solidFill>
                      <a:prstDash val="solid"/>
                    </a:lnL>
                    <a:lnR w="9525" cap="flat" cmpd="sng" algn="ctr">
                      <a:solidFill>
                        <a:srgbClr val="8064A2">
                          <a:shade val="95000"/>
                          <a:satMod val="105000"/>
                        </a:srgbClr>
                      </a:solidFill>
                      <a:prstDash val="solid"/>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solidFill>
                      <a:srgbClr val="FF0000"/>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19888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800" b="1" dirty="0" smtClean="0"/>
                        <a:t>1</a:t>
                      </a:r>
                      <a:endParaRPr lang="en-US" sz="800" b="1" dirty="0">
                        <a:latin typeface="Arial Narrow" pitchFamily="34" charset="0"/>
                      </a:endParaRPr>
                    </a:p>
                  </a:txBody>
                  <a:tcPr marL="82296" marR="82296" marT="41148" marB="41148">
                    <a:lnL w="9525" cap="flat" cmpd="sng" algn="ctr">
                      <a:solidFill>
                        <a:srgbClr val="8064A2">
                          <a:shade val="95000"/>
                          <a:satMod val="105000"/>
                        </a:srgbClr>
                      </a:solidFill>
                      <a:prstDash val="solid"/>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800" b="1" dirty="0" smtClean="0">
                          <a:latin typeface="Arial Narrow" pitchFamily="34" charset="0"/>
                        </a:rPr>
                        <a:t>PROVINSI LAMPUNG</a:t>
                      </a:r>
                      <a:endParaRPr lang="en-US" sz="800" b="1" dirty="0">
                        <a:latin typeface="Arial Narrow" pitchFamily="34" charset="0"/>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900" b="1" dirty="0" smtClean="0">
                          <a:latin typeface="Arial Narrow" pitchFamily="34" charset="0"/>
                        </a:rPr>
                        <a:t>0,23</a:t>
                      </a:r>
                      <a:endParaRPr lang="en-US" sz="900" b="1" dirty="0">
                        <a:latin typeface="Arial Narrow" pitchFamily="34" charset="0"/>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800" b="1" dirty="0" smtClean="0">
                          <a:latin typeface="Arial Narrow" pitchFamily="34" charset="0"/>
                        </a:rPr>
                        <a:t>RENDAH</a:t>
                      </a:r>
                      <a:endParaRPr lang="en-US" sz="800" b="1" dirty="0">
                        <a:latin typeface="Arial Narrow" pitchFamily="34" charset="0"/>
                      </a:endParaRPr>
                    </a:p>
                  </a:txBody>
                  <a:tcPr marL="82296" marR="82296" marT="41148" marB="41148">
                    <a:lnL>
                      <a:noFill/>
                    </a:lnL>
                    <a:lnR w="9525" cap="flat" cmpd="sng" algn="ctr">
                      <a:solidFill>
                        <a:srgbClr val="8064A2">
                          <a:shade val="95000"/>
                          <a:satMod val="105000"/>
                        </a:srgbClr>
                      </a:solidFill>
                      <a:prstDash val="solid"/>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r>
              <a:tr h="19263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800" b="0" kern="1200" dirty="0" smtClean="0">
                          <a:solidFill>
                            <a:schemeClr val="tx1"/>
                          </a:solidFill>
                          <a:latin typeface="Arial Narrow" pitchFamily="34" charset="0"/>
                          <a:ea typeface="+mn-ea"/>
                          <a:cs typeface="+mn-cs"/>
                        </a:rPr>
                        <a:t>2</a:t>
                      </a:r>
                      <a:endParaRPr lang="en-US" sz="800" b="0" kern="1200" dirty="0">
                        <a:solidFill>
                          <a:schemeClr val="tx1"/>
                        </a:solidFill>
                        <a:latin typeface="Arial Narrow" pitchFamily="34" charset="0"/>
                        <a:ea typeface="+mn-ea"/>
                        <a:cs typeface="+mn-cs"/>
                      </a:endParaRPr>
                    </a:p>
                  </a:txBody>
                  <a:tcPr marL="82296" marR="82296" marT="41148" marB="41148">
                    <a:lnL w="9525" cap="flat" cmpd="sng" algn="ctr">
                      <a:solidFill>
                        <a:srgbClr val="8064A2">
                          <a:shade val="95000"/>
                          <a:satMod val="105000"/>
                        </a:srgbClr>
                      </a:solidFill>
                      <a:prstDash val="solid"/>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800" b="0" kern="1200" dirty="0" smtClean="0">
                          <a:solidFill>
                            <a:schemeClr val="tx1"/>
                          </a:solidFill>
                          <a:latin typeface="Arial Narrow" pitchFamily="34" charset="0"/>
                          <a:ea typeface="+mn-ea"/>
                          <a:cs typeface="+mn-cs"/>
                        </a:rPr>
                        <a:t>KAB. LAMPUNG</a:t>
                      </a:r>
                      <a:r>
                        <a:rPr lang="en-US" sz="800" b="0" kern="1200" baseline="0" dirty="0" smtClean="0">
                          <a:solidFill>
                            <a:schemeClr val="tx1"/>
                          </a:solidFill>
                          <a:latin typeface="Arial Narrow" pitchFamily="34" charset="0"/>
                          <a:ea typeface="+mn-ea"/>
                          <a:cs typeface="+mn-cs"/>
                        </a:rPr>
                        <a:t> BARAT</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Arial Narrow" pitchFamily="34" charset="0"/>
                          <a:ea typeface="+mn-ea"/>
                          <a:cs typeface="+mn-cs"/>
                        </a:rPr>
                        <a:t>0,17</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Arial Narrow" pitchFamily="34" charset="0"/>
                          <a:ea typeface="+mn-ea"/>
                          <a:cs typeface="+mn-cs"/>
                        </a:rPr>
                        <a:t>RENDAH</a:t>
                      </a:r>
                    </a:p>
                  </a:txBody>
                  <a:tcPr marL="82296" marR="82296" marT="41148" marB="41148">
                    <a:lnL>
                      <a:noFill/>
                    </a:lnL>
                    <a:lnR w="9525" cap="flat" cmpd="sng" algn="ctr">
                      <a:solidFill>
                        <a:srgbClr val="8064A2">
                          <a:shade val="95000"/>
                          <a:satMod val="105000"/>
                        </a:srgbClr>
                      </a:solidFill>
                      <a:prstDash val="solid"/>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r>
              <a:tr h="31772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800" b="0" kern="1200" dirty="0" smtClean="0">
                          <a:solidFill>
                            <a:schemeClr val="tx1"/>
                          </a:solidFill>
                          <a:latin typeface="Arial Narrow" pitchFamily="34" charset="0"/>
                          <a:ea typeface="+mn-ea"/>
                          <a:cs typeface="+mn-cs"/>
                        </a:rPr>
                        <a:t>3</a:t>
                      </a:r>
                      <a:endParaRPr lang="en-US" sz="800" b="0" kern="1200" dirty="0">
                        <a:solidFill>
                          <a:schemeClr val="tx1"/>
                        </a:solidFill>
                        <a:latin typeface="Arial Narrow" pitchFamily="34" charset="0"/>
                        <a:ea typeface="+mn-ea"/>
                        <a:cs typeface="+mn-cs"/>
                      </a:endParaRPr>
                    </a:p>
                  </a:txBody>
                  <a:tcPr marL="82296" marR="82296" marT="41148" marB="41148">
                    <a:lnL w="9525" cap="flat" cmpd="sng" algn="ctr">
                      <a:solidFill>
                        <a:srgbClr val="8064A2">
                          <a:shade val="95000"/>
                          <a:satMod val="105000"/>
                        </a:srgbClr>
                      </a:solidFill>
                      <a:prstDash val="solid"/>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800" b="0" kern="1200" dirty="0" smtClean="0">
                          <a:solidFill>
                            <a:schemeClr val="tx1"/>
                          </a:solidFill>
                          <a:latin typeface="Arial Narrow" pitchFamily="34" charset="0"/>
                          <a:ea typeface="+mn-ea"/>
                          <a:cs typeface="+mn-cs"/>
                        </a:rPr>
                        <a:t>KAB. LAMPUNG SELATAN</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800" b="0" kern="1200" dirty="0" smtClean="0">
                          <a:solidFill>
                            <a:schemeClr val="tx1"/>
                          </a:solidFill>
                          <a:latin typeface="Arial Narrow" pitchFamily="34" charset="0"/>
                          <a:ea typeface="+mn-ea"/>
                          <a:cs typeface="+mn-cs"/>
                        </a:rPr>
                        <a:t>0,13</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Arial Narrow" pitchFamily="34" charset="0"/>
                          <a:ea typeface="+mn-ea"/>
                          <a:cs typeface="+mn-cs"/>
                        </a:rPr>
                        <a:t>RENDAH</a:t>
                      </a:r>
                    </a:p>
                  </a:txBody>
                  <a:tcPr marL="82296" marR="82296" marT="41148" marB="41148">
                    <a:lnL>
                      <a:noFill/>
                    </a:lnL>
                    <a:lnR w="9525" cap="flat" cmpd="sng" algn="ctr">
                      <a:solidFill>
                        <a:srgbClr val="8064A2">
                          <a:shade val="95000"/>
                          <a:satMod val="105000"/>
                        </a:srgbClr>
                      </a:solidFill>
                      <a:prstDash val="solid"/>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r>
              <a:tr h="19263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800" b="0" kern="1200" dirty="0" smtClean="0">
                          <a:solidFill>
                            <a:schemeClr val="tx1"/>
                          </a:solidFill>
                          <a:latin typeface="Arial Narrow" pitchFamily="34" charset="0"/>
                          <a:ea typeface="+mn-ea"/>
                          <a:cs typeface="+mn-cs"/>
                        </a:rPr>
                        <a:t>4</a:t>
                      </a:r>
                      <a:endParaRPr lang="en-US" sz="800" b="0" kern="1200" dirty="0">
                        <a:solidFill>
                          <a:schemeClr val="tx1"/>
                        </a:solidFill>
                        <a:latin typeface="Arial Narrow" pitchFamily="34" charset="0"/>
                        <a:ea typeface="+mn-ea"/>
                        <a:cs typeface="+mn-cs"/>
                      </a:endParaRPr>
                    </a:p>
                  </a:txBody>
                  <a:tcPr marL="82296" marR="82296" marT="41148" marB="41148">
                    <a:lnL w="9525" cap="flat" cmpd="sng" algn="ctr">
                      <a:solidFill>
                        <a:srgbClr val="8064A2">
                          <a:shade val="95000"/>
                          <a:satMod val="105000"/>
                        </a:srgbClr>
                      </a:solidFill>
                      <a:prstDash val="solid"/>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800" b="0" kern="1200" dirty="0" smtClean="0">
                          <a:solidFill>
                            <a:schemeClr val="tx1"/>
                          </a:solidFill>
                          <a:latin typeface="Arial Narrow" pitchFamily="34" charset="0"/>
                          <a:ea typeface="+mn-ea"/>
                          <a:cs typeface="+mn-cs"/>
                        </a:rPr>
                        <a:t>KAB. LAMPUNG TENGAH</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800" b="0" kern="1200" dirty="0" smtClean="0">
                          <a:solidFill>
                            <a:schemeClr val="tx1"/>
                          </a:solidFill>
                          <a:latin typeface="Arial Narrow" pitchFamily="34" charset="0"/>
                          <a:ea typeface="+mn-ea"/>
                          <a:cs typeface="+mn-cs"/>
                        </a:rPr>
                        <a:t>0,16</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Arial Narrow" pitchFamily="34" charset="0"/>
                          <a:ea typeface="+mn-ea"/>
                          <a:cs typeface="+mn-cs"/>
                        </a:rPr>
                        <a:t>RENDAH</a:t>
                      </a:r>
                    </a:p>
                  </a:txBody>
                  <a:tcPr marL="82296" marR="82296" marT="41148" marB="41148">
                    <a:lnL>
                      <a:noFill/>
                    </a:lnL>
                    <a:lnR w="9525" cap="flat" cmpd="sng" algn="ctr">
                      <a:solidFill>
                        <a:srgbClr val="8064A2">
                          <a:shade val="95000"/>
                          <a:satMod val="105000"/>
                        </a:srgbClr>
                      </a:solidFill>
                      <a:prstDash val="solid"/>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r>
              <a:tr h="19263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800" b="0" kern="1200" dirty="0" smtClean="0">
                          <a:solidFill>
                            <a:schemeClr val="tx1"/>
                          </a:solidFill>
                          <a:latin typeface="Arial Narrow" pitchFamily="34" charset="0"/>
                          <a:ea typeface="+mn-ea"/>
                          <a:cs typeface="+mn-cs"/>
                        </a:rPr>
                        <a:t>5</a:t>
                      </a:r>
                      <a:endParaRPr lang="en-US" sz="800" b="0" kern="1200" dirty="0">
                        <a:solidFill>
                          <a:schemeClr val="tx1"/>
                        </a:solidFill>
                        <a:latin typeface="Arial Narrow" pitchFamily="34" charset="0"/>
                        <a:ea typeface="+mn-ea"/>
                        <a:cs typeface="+mn-cs"/>
                      </a:endParaRPr>
                    </a:p>
                  </a:txBody>
                  <a:tcPr marL="82296" marR="82296" marT="41148" marB="41148">
                    <a:lnL w="9525" cap="flat" cmpd="sng" algn="ctr">
                      <a:solidFill>
                        <a:srgbClr val="8064A2">
                          <a:shade val="95000"/>
                          <a:satMod val="105000"/>
                        </a:srgbClr>
                      </a:solidFill>
                      <a:prstDash val="solid"/>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800" b="0" kern="1200" dirty="0" smtClean="0">
                          <a:solidFill>
                            <a:schemeClr val="tx1"/>
                          </a:solidFill>
                          <a:latin typeface="Arial Narrow" pitchFamily="34" charset="0"/>
                          <a:ea typeface="+mn-ea"/>
                          <a:cs typeface="+mn-cs"/>
                        </a:rPr>
                        <a:t>KAB. LAMPUNG UTARA</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Arial Narrow" pitchFamily="34" charset="0"/>
                          <a:ea typeface="+mn-ea"/>
                          <a:cs typeface="+mn-cs"/>
                        </a:rPr>
                        <a:t>0,13</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Arial Narrow" pitchFamily="34" charset="0"/>
                          <a:ea typeface="+mn-ea"/>
                          <a:cs typeface="+mn-cs"/>
                        </a:rPr>
                        <a:t>RENDAH</a:t>
                      </a:r>
                    </a:p>
                  </a:txBody>
                  <a:tcPr marL="82296" marR="82296" marT="41148" marB="41148">
                    <a:lnL>
                      <a:noFill/>
                    </a:lnL>
                    <a:lnR w="9525" cap="flat" cmpd="sng" algn="ctr">
                      <a:solidFill>
                        <a:srgbClr val="8064A2">
                          <a:shade val="95000"/>
                          <a:satMod val="105000"/>
                        </a:srgbClr>
                      </a:solidFill>
                      <a:prstDash val="solid"/>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r>
              <a:tr h="19263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800" b="0" kern="1200" dirty="0" smtClean="0">
                          <a:solidFill>
                            <a:schemeClr val="tx1"/>
                          </a:solidFill>
                          <a:latin typeface="Arial Narrow" pitchFamily="34" charset="0"/>
                          <a:ea typeface="+mn-ea"/>
                          <a:cs typeface="+mn-cs"/>
                        </a:rPr>
                        <a:t>6</a:t>
                      </a:r>
                      <a:endParaRPr lang="en-US" sz="800" b="0" kern="1200" dirty="0">
                        <a:solidFill>
                          <a:schemeClr val="tx1"/>
                        </a:solidFill>
                        <a:latin typeface="Arial Narrow" pitchFamily="34" charset="0"/>
                        <a:ea typeface="+mn-ea"/>
                        <a:cs typeface="+mn-cs"/>
                      </a:endParaRPr>
                    </a:p>
                  </a:txBody>
                  <a:tcPr marL="82296" marR="82296" marT="41148" marB="41148">
                    <a:lnL w="9525" cap="flat" cmpd="sng" algn="ctr">
                      <a:solidFill>
                        <a:srgbClr val="8064A2">
                          <a:shade val="95000"/>
                          <a:satMod val="105000"/>
                        </a:srgbClr>
                      </a:solidFill>
                      <a:prstDash val="solid"/>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800" b="0" kern="1200" dirty="0" smtClean="0">
                          <a:solidFill>
                            <a:schemeClr val="tx1"/>
                          </a:solidFill>
                          <a:latin typeface="Arial Narrow" pitchFamily="34" charset="0"/>
                          <a:ea typeface="+mn-ea"/>
                          <a:cs typeface="+mn-cs"/>
                        </a:rPr>
                        <a:t>KAB. LAMPUNG TIMUR</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Arial Narrow" pitchFamily="34" charset="0"/>
                          <a:ea typeface="+mn-ea"/>
                          <a:cs typeface="+mn-cs"/>
                        </a:rPr>
                        <a:t>0,16</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Arial Narrow" pitchFamily="34" charset="0"/>
                          <a:ea typeface="+mn-ea"/>
                          <a:cs typeface="+mn-cs"/>
                        </a:rPr>
                        <a:t>RENDAH</a:t>
                      </a:r>
                    </a:p>
                  </a:txBody>
                  <a:tcPr marL="82296" marR="82296" marT="41148" marB="41148">
                    <a:lnL>
                      <a:noFill/>
                    </a:lnL>
                    <a:lnR w="9525" cap="flat" cmpd="sng" algn="ctr">
                      <a:solidFill>
                        <a:srgbClr val="8064A2">
                          <a:shade val="95000"/>
                          <a:satMod val="105000"/>
                        </a:srgbClr>
                      </a:solidFill>
                      <a:prstDash val="solid"/>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r>
              <a:tr h="19263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800" b="0" kern="1200" dirty="0" smtClean="0">
                          <a:solidFill>
                            <a:schemeClr val="tx1"/>
                          </a:solidFill>
                          <a:latin typeface="Arial Narrow" pitchFamily="34" charset="0"/>
                          <a:ea typeface="+mn-ea"/>
                          <a:cs typeface="+mn-cs"/>
                        </a:rPr>
                        <a:t>7</a:t>
                      </a:r>
                      <a:endParaRPr lang="en-US" sz="800" b="0" kern="1200" dirty="0">
                        <a:solidFill>
                          <a:schemeClr val="tx1"/>
                        </a:solidFill>
                        <a:latin typeface="Arial Narrow" pitchFamily="34" charset="0"/>
                        <a:ea typeface="+mn-ea"/>
                        <a:cs typeface="+mn-cs"/>
                      </a:endParaRPr>
                    </a:p>
                  </a:txBody>
                  <a:tcPr marL="82296" marR="82296" marT="41148" marB="41148">
                    <a:lnL w="9525" cap="flat" cmpd="sng" algn="ctr">
                      <a:solidFill>
                        <a:srgbClr val="8064A2">
                          <a:shade val="95000"/>
                          <a:satMod val="105000"/>
                        </a:srgbClr>
                      </a:solidFill>
                      <a:prstDash val="solid"/>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800" b="0" kern="1200" dirty="0" smtClean="0">
                          <a:solidFill>
                            <a:schemeClr val="tx1"/>
                          </a:solidFill>
                          <a:latin typeface="Arial Narrow" pitchFamily="34" charset="0"/>
                          <a:ea typeface="+mn-ea"/>
                          <a:cs typeface="+mn-cs"/>
                        </a:rPr>
                        <a:t>KAB. TANGGAMUS</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Arial Narrow" pitchFamily="34" charset="0"/>
                          <a:ea typeface="+mn-ea"/>
                          <a:cs typeface="+mn-cs"/>
                        </a:rPr>
                        <a:t>0,20</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Arial Narrow" pitchFamily="34" charset="0"/>
                          <a:ea typeface="+mn-ea"/>
                          <a:cs typeface="+mn-cs"/>
                        </a:rPr>
                        <a:t>RENDAH</a:t>
                      </a:r>
                    </a:p>
                  </a:txBody>
                  <a:tcPr marL="82296" marR="82296" marT="41148" marB="41148">
                    <a:lnL>
                      <a:noFill/>
                    </a:lnL>
                    <a:lnR w="9525" cap="flat" cmpd="sng" algn="ctr">
                      <a:solidFill>
                        <a:srgbClr val="8064A2">
                          <a:shade val="95000"/>
                          <a:satMod val="105000"/>
                        </a:srgbClr>
                      </a:solidFill>
                      <a:prstDash val="solid"/>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r>
              <a:tr h="19263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800" b="0" kern="1200" dirty="0" smtClean="0">
                          <a:solidFill>
                            <a:schemeClr val="tx1"/>
                          </a:solidFill>
                          <a:latin typeface="Arial Narrow" pitchFamily="34" charset="0"/>
                          <a:ea typeface="+mn-ea"/>
                          <a:cs typeface="+mn-cs"/>
                        </a:rPr>
                        <a:t>8</a:t>
                      </a:r>
                      <a:endParaRPr lang="en-US" sz="800" b="0" kern="1200" dirty="0">
                        <a:solidFill>
                          <a:schemeClr val="tx1"/>
                        </a:solidFill>
                        <a:latin typeface="Arial Narrow" pitchFamily="34" charset="0"/>
                        <a:ea typeface="+mn-ea"/>
                        <a:cs typeface="+mn-cs"/>
                      </a:endParaRPr>
                    </a:p>
                  </a:txBody>
                  <a:tcPr marL="82296" marR="82296" marT="41148" marB="41148">
                    <a:lnL w="9525" cap="flat" cmpd="sng" algn="ctr">
                      <a:solidFill>
                        <a:srgbClr val="8064A2">
                          <a:shade val="95000"/>
                          <a:satMod val="105000"/>
                        </a:srgbClr>
                      </a:solidFill>
                      <a:prstDash val="solid"/>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800" b="0" kern="1200" dirty="0" smtClean="0">
                          <a:solidFill>
                            <a:schemeClr val="tx1"/>
                          </a:solidFill>
                          <a:latin typeface="Arial Narrow" pitchFamily="34" charset="0"/>
                          <a:ea typeface="+mn-ea"/>
                          <a:cs typeface="+mn-cs"/>
                        </a:rPr>
                        <a:t>KAB. TULANG BAWANG</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Arial Narrow" pitchFamily="34" charset="0"/>
                          <a:ea typeface="+mn-ea"/>
                          <a:cs typeface="+mn-cs"/>
                        </a:rPr>
                        <a:t>0,45</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Arial Narrow" pitchFamily="34" charset="0"/>
                          <a:ea typeface="+mn-ea"/>
                          <a:cs typeface="+mn-cs"/>
                        </a:rPr>
                        <a:t>RENDAH</a:t>
                      </a:r>
                    </a:p>
                  </a:txBody>
                  <a:tcPr marL="82296" marR="82296" marT="41148" marB="41148">
                    <a:lnL>
                      <a:noFill/>
                    </a:lnL>
                    <a:lnR w="9525" cap="flat" cmpd="sng" algn="ctr">
                      <a:solidFill>
                        <a:srgbClr val="8064A2">
                          <a:shade val="95000"/>
                          <a:satMod val="105000"/>
                        </a:srgbClr>
                      </a:solidFill>
                      <a:prstDash val="solid"/>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r>
              <a:tr h="19263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800" b="0" kern="1200" dirty="0" smtClean="0">
                          <a:solidFill>
                            <a:schemeClr val="tx1"/>
                          </a:solidFill>
                          <a:latin typeface="Arial Narrow" pitchFamily="34" charset="0"/>
                          <a:ea typeface="+mn-ea"/>
                          <a:cs typeface="+mn-cs"/>
                        </a:rPr>
                        <a:t>9</a:t>
                      </a:r>
                      <a:endParaRPr lang="en-US" sz="800" b="0" kern="1200" dirty="0">
                        <a:solidFill>
                          <a:schemeClr val="tx1"/>
                        </a:solidFill>
                        <a:latin typeface="Arial Narrow" pitchFamily="34" charset="0"/>
                        <a:ea typeface="+mn-ea"/>
                        <a:cs typeface="+mn-cs"/>
                      </a:endParaRPr>
                    </a:p>
                  </a:txBody>
                  <a:tcPr marL="82296" marR="82296" marT="41148" marB="41148">
                    <a:lnL w="9525" cap="flat" cmpd="sng" algn="ctr">
                      <a:solidFill>
                        <a:srgbClr val="8064A2">
                          <a:shade val="95000"/>
                          <a:satMod val="105000"/>
                        </a:srgbClr>
                      </a:solidFill>
                      <a:prstDash val="solid"/>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800" b="0" kern="1200" dirty="0" smtClean="0">
                          <a:solidFill>
                            <a:schemeClr val="tx1"/>
                          </a:solidFill>
                          <a:latin typeface="Arial Narrow" pitchFamily="34" charset="0"/>
                          <a:ea typeface="+mn-ea"/>
                          <a:cs typeface="+mn-cs"/>
                        </a:rPr>
                        <a:t>KAB. WAY KANAN</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Arial Narrow" pitchFamily="34" charset="0"/>
                          <a:ea typeface="+mn-ea"/>
                          <a:cs typeface="+mn-cs"/>
                        </a:rPr>
                        <a:t>0,25</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Arial Narrow" pitchFamily="34" charset="0"/>
                          <a:ea typeface="+mn-ea"/>
                          <a:cs typeface="+mn-cs"/>
                        </a:rPr>
                        <a:t>RENDAH</a:t>
                      </a:r>
                    </a:p>
                  </a:txBody>
                  <a:tcPr marL="82296" marR="82296" marT="41148" marB="41148">
                    <a:lnL>
                      <a:noFill/>
                    </a:lnL>
                    <a:lnR w="9525" cap="flat" cmpd="sng" algn="ctr">
                      <a:solidFill>
                        <a:srgbClr val="8064A2">
                          <a:shade val="95000"/>
                          <a:satMod val="105000"/>
                        </a:srgbClr>
                      </a:solidFill>
                      <a:prstDash val="solid"/>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r>
              <a:tr h="317722">
                <a:tc>
                  <a:txBody>
                    <a:bodyPr/>
                    <a:lstStyle/>
                    <a:p>
                      <a:pPr algn="ctr"/>
                      <a:r>
                        <a:rPr lang="en-US" sz="800" b="0" kern="1200" dirty="0" smtClean="0">
                          <a:solidFill>
                            <a:schemeClr val="tx1"/>
                          </a:solidFill>
                          <a:latin typeface="Arial Narrow" pitchFamily="34" charset="0"/>
                          <a:ea typeface="+mn-ea"/>
                          <a:cs typeface="+mn-cs"/>
                        </a:rPr>
                        <a:t>10</a:t>
                      </a:r>
                      <a:endParaRPr lang="en-US" sz="800" b="0" kern="1200" dirty="0">
                        <a:solidFill>
                          <a:schemeClr val="tx1"/>
                        </a:solidFill>
                        <a:latin typeface="Arial Narrow" pitchFamily="34" charset="0"/>
                        <a:ea typeface="+mn-ea"/>
                        <a:cs typeface="+mn-cs"/>
                      </a:endParaRPr>
                    </a:p>
                  </a:txBody>
                  <a:tcPr marL="82296" marR="82296" marT="41148" marB="41148">
                    <a:lnL w="9525" cap="flat" cmpd="sng" algn="ctr">
                      <a:solidFill>
                        <a:srgbClr val="8064A2">
                          <a:shade val="95000"/>
                          <a:satMod val="105000"/>
                        </a:srgbClr>
                      </a:solidFill>
                      <a:prstDash val="solid"/>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kern="1200" dirty="0" smtClean="0">
                          <a:solidFill>
                            <a:schemeClr val="tx1"/>
                          </a:solidFill>
                          <a:latin typeface="Arial Narrow" pitchFamily="34" charset="0"/>
                          <a:ea typeface="+mn-ea"/>
                          <a:cs typeface="+mn-cs"/>
                        </a:rPr>
                        <a:t>KOTA BANDAR LAMPUNG</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Arial Narrow" pitchFamily="34" charset="0"/>
                          <a:ea typeface="+mn-ea"/>
                          <a:cs typeface="+mn-cs"/>
                        </a:rPr>
                        <a:t>0,32</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Arial Narrow" pitchFamily="34" charset="0"/>
                          <a:ea typeface="+mn-ea"/>
                          <a:cs typeface="+mn-cs"/>
                        </a:rPr>
                        <a:t>RENDAH</a:t>
                      </a:r>
                    </a:p>
                  </a:txBody>
                  <a:tcPr marL="82296" marR="82296" marT="41148" marB="41148">
                    <a:lnL>
                      <a:noFill/>
                    </a:lnL>
                    <a:lnR w="9525" cap="flat" cmpd="sng" algn="ctr">
                      <a:solidFill>
                        <a:srgbClr val="8064A2">
                          <a:shade val="95000"/>
                          <a:satMod val="105000"/>
                        </a:srgbClr>
                      </a:solidFill>
                      <a:prstDash val="solid"/>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r>
              <a:tr h="192635">
                <a:tc>
                  <a:txBody>
                    <a:bodyPr/>
                    <a:lstStyle/>
                    <a:p>
                      <a:pPr algn="ctr"/>
                      <a:r>
                        <a:rPr lang="en-US" sz="800" b="0" kern="1200" dirty="0" smtClean="0">
                          <a:solidFill>
                            <a:schemeClr val="tx1"/>
                          </a:solidFill>
                          <a:latin typeface="Arial Narrow" pitchFamily="34" charset="0"/>
                          <a:ea typeface="+mn-ea"/>
                          <a:cs typeface="+mn-cs"/>
                        </a:rPr>
                        <a:t>11</a:t>
                      </a:r>
                      <a:endParaRPr lang="en-US" sz="800" b="0" kern="1200" dirty="0">
                        <a:solidFill>
                          <a:schemeClr val="tx1"/>
                        </a:solidFill>
                        <a:latin typeface="Arial Narrow" pitchFamily="34" charset="0"/>
                        <a:ea typeface="+mn-ea"/>
                        <a:cs typeface="+mn-cs"/>
                      </a:endParaRPr>
                    </a:p>
                  </a:txBody>
                  <a:tcPr marL="82296" marR="82296" marT="41148" marB="41148">
                    <a:lnL w="9525" cap="flat" cmpd="sng" algn="ctr">
                      <a:solidFill>
                        <a:srgbClr val="8064A2">
                          <a:shade val="95000"/>
                          <a:satMod val="105000"/>
                        </a:srgbClr>
                      </a:solidFill>
                      <a:prstDash val="solid"/>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kern="1200" dirty="0" smtClean="0">
                          <a:solidFill>
                            <a:schemeClr val="tx1"/>
                          </a:solidFill>
                          <a:latin typeface="Arial Narrow" pitchFamily="34" charset="0"/>
                          <a:ea typeface="+mn-ea"/>
                          <a:cs typeface="+mn-cs"/>
                        </a:rPr>
                        <a:t>KOTA METRO</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Arial Narrow" pitchFamily="34" charset="0"/>
                          <a:ea typeface="+mn-ea"/>
                          <a:cs typeface="+mn-cs"/>
                        </a:rPr>
                        <a:t>0,79</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Arial Narrow" pitchFamily="34" charset="0"/>
                          <a:ea typeface="+mn-ea"/>
                          <a:cs typeface="+mn-cs"/>
                        </a:rPr>
                        <a:t>SEDANG</a:t>
                      </a:r>
                    </a:p>
                  </a:txBody>
                  <a:tcPr marL="82296" marR="82296" marT="41148" marB="41148">
                    <a:lnL>
                      <a:noFill/>
                    </a:lnL>
                    <a:lnR w="9525" cap="flat" cmpd="sng" algn="ctr">
                      <a:solidFill>
                        <a:srgbClr val="8064A2">
                          <a:shade val="95000"/>
                          <a:satMod val="105000"/>
                        </a:srgbClr>
                      </a:solidFill>
                      <a:prstDash val="solid"/>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r>
              <a:tr h="192635">
                <a:tc>
                  <a:txBody>
                    <a:bodyPr/>
                    <a:lstStyle/>
                    <a:p>
                      <a:pPr algn="ctr"/>
                      <a:r>
                        <a:rPr lang="en-US" sz="800" b="0" kern="1200" dirty="0" smtClean="0">
                          <a:solidFill>
                            <a:schemeClr val="tx1"/>
                          </a:solidFill>
                          <a:latin typeface="Arial Narrow" pitchFamily="34" charset="0"/>
                          <a:ea typeface="+mn-ea"/>
                          <a:cs typeface="+mn-cs"/>
                        </a:rPr>
                        <a:t>12</a:t>
                      </a:r>
                      <a:endParaRPr lang="en-US" sz="800" b="0" kern="1200" dirty="0">
                        <a:solidFill>
                          <a:schemeClr val="tx1"/>
                        </a:solidFill>
                        <a:latin typeface="Arial Narrow" pitchFamily="34" charset="0"/>
                        <a:ea typeface="+mn-ea"/>
                        <a:cs typeface="+mn-cs"/>
                      </a:endParaRPr>
                    </a:p>
                  </a:txBody>
                  <a:tcPr marL="82296" marR="82296" marT="41148" marB="41148">
                    <a:lnL w="9525" cap="flat" cmpd="sng" algn="ctr">
                      <a:solidFill>
                        <a:srgbClr val="8064A2">
                          <a:shade val="95000"/>
                          <a:satMod val="105000"/>
                        </a:srgbClr>
                      </a:solidFill>
                      <a:prstDash val="solid"/>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kern="1200" dirty="0" smtClean="0">
                          <a:solidFill>
                            <a:schemeClr val="tx1"/>
                          </a:solidFill>
                          <a:latin typeface="Arial Narrow" pitchFamily="34" charset="0"/>
                          <a:ea typeface="+mn-ea"/>
                          <a:cs typeface="+mn-cs"/>
                        </a:rPr>
                        <a:t>KAB. PESAWARAN</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Arial Narrow" pitchFamily="34" charset="0"/>
                          <a:ea typeface="+mn-ea"/>
                          <a:cs typeface="+mn-cs"/>
                        </a:rPr>
                        <a:t>0,21</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Arial Narrow" pitchFamily="34" charset="0"/>
                          <a:ea typeface="+mn-ea"/>
                          <a:cs typeface="+mn-cs"/>
                        </a:rPr>
                        <a:t>RENDAH</a:t>
                      </a:r>
                    </a:p>
                  </a:txBody>
                  <a:tcPr marL="82296" marR="82296" marT="41148" marB="41148">
                    <a:lnL>
                      <a:noFill/>
                    </a:lnL>
                    <a:lnR w="9525" cap="flat" cmpd="sng" algn="ctr">
                      <a:solidFill>
                        <a:srgbClr val="8064A2">
                          <a:shade val="95000"/>
                          <a:satMod val="105000"/>
                        </a:srgbClr>
                      </a:solidFill>
                      <a:prstDash val="solid"/>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r>
              <a:tr h="192635">
                <a:tc>
                  <a:txBody>
                    <a:bodyPr/>
                    <a:lstStyle/>
                    <a:p>
                      <a:pPr algn="ctr"/>
                      <a:r>
                        <a:rPr lang="en-US" sz="800" b="0" kern="1200" dirty="0" smtClean="0">
                          <a:solidFill>
                            <a:schemeClr val="tx1"/>
                          </a:solidFill>
                          <a:latin typeface="Arial Narrow" pitchFamily="34" charset="0"/>
                          <a:ea typeface="+mn-ea"/>
                          <a:cs typeface="+mn-cs"/>
                        </a:rPr>
                        <a:t>13</a:t>
                      </a:r>
                      <a:endParaRPr lang="en-US" sz="800" b="0" kern="1200" dirty="0">
                        <a:solidFill>
                          <a:schemeClr val="tx1"/>
                        </a:solidFill>
                        <a:latin typeface="Arial Narrow" pitchFamily="34" charset="0"/>
                        <a:ea typeface="+mn-ea"/>
                        <a:cs typeface="+mn-cs"/>
                      </a:endParaRPr>
                    </a:p>
                  </a:txBody>
                  <a:tcPr marL="82296" marR="82296" marT="41148" marB="41148">
                    <a:lnL w="9525" cap="flat" cmpd="sng" algn="ctr">
                      <a:solidFill>
                        <a:srgbClr val="8064A2">
                          <a:shade val="95000"/>
                          <a:satMod val="105000"/>
                        </a:srgbClr>
                      </a:solidFill>
                      <a:prstDash val="solid"/>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kern="1200" dirty="0" smtClean="0">
                          <a:solidFill>
                            <a:schemeClr val="tx1"/>
                          </a:solidFill>
                          <a:latin typeface="Arial Narrow" pitchFamily="34" charset="0"/>
                          <a:ea typeface="+mn-ea"/>
                          <a:cs typeface="+mn-cs"/>
                        </a:rPr>
                        <a:t>KAB. PRINGSEWU</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Arial Narrow" pitchFamily="34" charset="0"/>
                          <a:ea typeface="+mn-ea"/>
                          <a:cs typeface="+mn-cs"/>
                        </a:rPr>
                        <a:t>0,34</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Arial Narrow" pitchFamily="34" charset="0"/>
                          <a:ea typeface="+mn-ea"/>
                          <a:cs typeface="+mn-cs"/>
                        </a:rPr>
                        <a:t>RENDAH</a:t>
                      </a:r>
                    </a:p>
                  </a:txBody>
                  <a:tcPr marL="82296" marR="82296" marT="41148" marB="41148">
                    <a:lnL>
                      <a:noFill/>
                    </a:lnL>
                    <a:lnR w="9525" cap="flat" cmpd="sng" algn="ctr">
                      <a:solidFill>
                        <a:srgbClr val="8064A2">
                          <a:shade val="95000"/>
                          <a:satMod val="105000"/>
                        </a:srgbClr>
                      </a:solidFill>
                      <a:prstDash val="solid"/>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r>
              <a:tr h="192635">
                <a:tc>
                  <a:txBody>
                    <a:bodyPr/>
                    <a:lstStyle/>
                    <a:p>
                      <a:pPr algn="ctr"/>
                      <a:r>
                        <a:rPr lang="en-US" sz="800" b="0" kern="1200" dirty="0" smtClean="0">
                          <a:solidFill>
                            <a:schemeClr val="tx1"/>
                          </a:solidFill>
                          <a:latin typeface="Arial Narrow" pitchFamily="34" charset="0"/>
                          <a:ea typeface="+mn-ea"/>
                          <a:cs typeface="+mn-cs"/>
                        </a:rPr>
                        <a:t>14</a:t>
                      </a:r>
                      <a:endParaRPr lang="en-US" sz="800" b="0" kern="1200" dirty="0">
                        <a:solidFill>
                          <a:schemeClr val="tx1"/>
                        </a:solidFill>
                        <a:latin typeface="Arial Narrow" pitchFamily="34" charset="0"/>
                        <a:ea typeface="+mn-ea"/>
                        <a:cs typeface="+mn-cs"/>
                      </a:endParaRPr>
                    </a:p>
                  </a:txBody>
                  <a:tcPr marL="82296" marR="82296" marT="41148" marB="41148">
                    <a:lnL w="9525" cap="flat" cmpd="sng" algn="ctr">
                      <a:solidFill>
                        <a:srgbClr val="8064A2">
                          <a:shade val="95000"/>
                          <a:satMod val="105000"/>
                        </a:srgbClr>
                      </a:solidFill>
                      <a:prstDash val="solid"/>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kern="1200" dirty="0" smtClean="0">
                          <a:solidFill>
                            <a:schemeClr val="tx1"/>
                          </a:solidFill>
                          <a:latin typeface="Arial Narrow" pitchFamily="34" charset="0"/>
                          <a:ea typeface="+mn-ea"/>
                          <a:cs typeface="+mn-cs"/>
                        </a:rPr>
                        <a:t>KAB.</a:t>
                      </a:r>
                      <a:r>
                        <a:rPr lang="en-US" sz="800" b="0" kern="1200" baseline="0" dirty="0" smtClean="0">
                          <a:solidFill>
                            <a:schemeClr val="tx1"/>
                          </a:solidFill>
                          <a:latin typeface="Arial Narrow" pitchFamily="34" charset="0"/>
                          <a:ea typeface="+mn-ea"/>
                          <a:cs typeface="+mn-cs"/>
                        </a:rPr>
                        <a:t> MESUJI</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Arial Narrow" pitchFamily="34" charset="0"/>
                          <a:ea typeface="+mn-ea"/>
                          <a:cs typeface="+mn-cs"/>
                        </a:rPr>
                        <a:t>1,08</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Arial Narrow" pitchFamily="34" charset="0"/>
                          <a:ea typeface="+mn-ea"/>
                          <a:cs typeface="+mn-cs"/>
                        </a:rPr>
                        <a:t>TINGGI</a:t>
                      </a:r>
                    </a:p>
                  </a:txBody>
                  <a:tcPr marL="82296" marR="82296" marT="41148" marB="41148">
                    <a:lnL>
                      <a:noFill/>
                    </a:lnL>
                    <a:lnR w="9525" cap="flat" cmpd="sng" algn="ctr">
                      <a:solidFill>
                        <a:srgbClr val="8064A2">
                          <a:shade val="95000"/>
                          <a:satMod val="105000"/>
                        </a:srgbClr>
                      </a:solidFill>
                      <a:prstDash val="solid"/>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r>
              <a:tr h="317722">
                <a:tc>
                  <a:txBody>
                    <a:bodyPr/>
                    <a:lstStyle/>
                    <a:p>
                      <a:pPr algn="ctr"/>
                      <a:r>
                        <a:rPr lang="en-US" sz="800" b="0" kern="1200" dirty="0" smtClean="0">
                          <a:solidFill>
                            <a:schemeClr val="tx1"/>
                          </a:solidFill>
                          <a:latin typeface="Arial Narrow" pitchFamily="34" charset="0"/>
                          <a:ea typeface="+mn-ea"/>
                          <a:cs typeface="+mn-cs"/>
                        </a:rPr>
                        <a:t>15</a:t>
                      </a:r>
                      <a:endParaRPr lang="en-US" sz="800" b="0" kern="1200" dirty="0">
                        <a:solidFill>
                          <a:schemeClr val="tx1"/>
                        </a:solidFill>
                        <a:latin typeface="Arial Narrow" pitchFamily="34" charset="0"/>
                        <a:ea typeface="+mn-ea"/>
                        <a:cs typeface="+mn-cs"/>
                      </a:endParaRPr>
                    </a:p>
                  </a:txBody>
                  <a:tcPr marL="82296" marR="82296" marT="41148" marB="41148">
                    <a:lnL w="9525" cap="flat" cmpd="sng" algn="ctr">
                      <a:solidFill>
                        <a:srgbClr val="8064A2">
                          <a:shade val="95000"/>
                          <a:satMod val="105000"/>
                        </a:srgbClr>
                      </a:solidFill>
                      <a:prstDash val="solid"/>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kern="1200" dirty="0" smtClean="0">
                          <a:solidFill>
                            <a:schemeClr val="tx1"/>
                          </a:solidFill>
                          <a:latin typeface="Arial Narrow" pitchFamily="34" charset="0"/>
                          <a:ea typeface="+mn-ea"/>
                          <a:cs typeface="+mn-cs"/>
                        </a:rPr>
                        <a:t>KAB. TULANG</a:t>
                      </a:r>
                      <a:r>
                        <a:rPr lang="en-US" sz="800" b="0" kern="1200" baseline="0" dirty="0" smtClean="0">
                          <a:solidFill>
                            <a:schemeClr val="tx1"/>
                          </a:solidFill>
                          <a:latin typeface="Arial Narrow" pitchFamily="34" charset="0"/>
                          <a:ea typeface="+mn-ea"/>
                          <a:cs typeface="+mn-cs"/>
                        </a:rPr>
                        <a:t> BAWANG BARAT</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Arial Narrow" pitchFamily="34" charset="0"/>
                          <a:ea typeface="+mn-ea"/>
                          <a:cs typeface="+mn-cs"/>
                        </a:rPr>
                        <a:t>0,72</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Arial Narrow" pitchFamily="34" charset="0"/>
                          <a:ea typeface="+mn-ea"/>
                          <a:cs typeface="+mn-cs"/>
                        </a:rPr>
                        <a:t>SEDANG</a:t>
                      </a:r>
                    </a:p>
                  </a:txBody>
                  <a:tcPr marL="82296" marR="82296" marT="41148" marB="41148">
                    <a:lnL>
                      <a:noFill/>
                    </a:lnL>
                    <a:lnR w="9525" cap="flat" cmpd="sng" algn="ctr">
                      <a:solidFill>
                        <a:srgbClr val="8064A2">
                          <a:shade val="95000"/>
                          <a:satMod val="105000"/>
                        </a:srgbClr>
                      </a:solidFill>
                      <a:prstDash val="solid"/>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r>
              <a:tr h="192635">
                <a:tc>
                  <a:txBody>
                    <a:bodyPr/>
                    <a:lstStyle/>
                    <a:p>
                      <a:pPr algn="ctr"/>
                      <a:r>
                        <a:rPr lang="en-US" sz="800" b="0" kern="1200" dirty="0" smtClean="0">
                          <a:solidFill>
                            <a:schemeClr val="tx1"/>
                          </a:solidFill>
                          <a:latin typeface="Arial Narrow" pitchFamily="34" charset="0"/>
                          <a:ea typeface="+mn-ea"/>
                          <a:cs typeface="+mn-cs"/>
                        </a:rPr>
                        <a:t>16</a:t>
                      </a:r>
                      <a:endParaRPr lang="en-US" sz="800" b="0" kern="1200" dirty="0">
                        <a:solidFill>
                          <a:schemeClr val="tx1"/>
                        </a:solidFill>
                        <a:latin typeface="Arial Narrow" pitchFamily="34" charset="0"/>
                        <a:ea typeface="+mn-ea"/>
                        <a:cs typeface="+mn-cs"/>
                      </a:endParaRPr>
                    </a:p>
                  </a:txBody>
                  <a:tcPr marL="82296" marR="82296" marT="41148" marB="41148">
                    <a:lnL w="9525" cap="flat" cmpd="sng" algn="ctr">
                      <a:solidFill>
                        <a:srgbClr val="8064A2">
                          <a:shade val="95000"/>
                          <a:satMod val="105000"/>
                        </a:srgbClr>
                      </a:solidFill>
                      <a:prstDash val="solid"/>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c>
                  <a:txBody>
                    <a:bodyPr/>
                    <a:lstStyle/>
                    <a:p>
                      <a:r>
                        <a:rPr lang="en-US" sz="800" b="0" kern="1200" dirty="0" smtClean="0">
                          <a:solidFill>
                            <a:schemeClr val="tx1"/>
                          </a:solidFill>
                          <a:latin typeface="Arial Narrow" pitchFamily="34" charset="0"/>
                          <a:ea typeface="+mn-ea"/>
                          <a:cs typeface="+mn-cs"/>
                        </a:rPr>
                        <a:t>KAB. PESISIR BARAT</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Arial Narrow" pitchFamily="34" charset="0"/>
                          <a:ea typeface="+mn-ea"/>
                          <a:cs typeface="+mn-cs"/>
                        </a:rPr>
                        <a:t>0,17</a:t>
                      </a:r>
                      <a:endParaRPr lang="en-US" sz="800" b="0" kern="1200" dirty="0">
                        <a:solidFill>
                          <a:schemeClr val="tx1"/>
                        </a:solidFill>
                        <a:latin typeface="Arial Narrow" pitchFamily="34" charset="0"/>
                        <a:ea typeface="+mn-ea"/>
                        <a:cs typeface="+mn-cs"/>
                      </a:endParaRPr>
                    </a:p>
                  </a:txBody>
                  <a:tcPr marL="82296" marR="82296" marT="41148" marB="41148">
                    <a:lnL>
                      <a:noFill/>
                    </a:lnL>
                    <a:lnR>
                      <a:noFill/>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Arial Narrow" pitchFamily="34" charset="0"/>
                          <a:ea typeface="+mn-ea"/>
                          <a:cs typeface="+mn-cs"/>
                        </a:rPr>
                        <a:t>RENDAH</a:t>
                      </a:r>
                    </a:p>
                  </a:txBody>
                  <a:tcPr marL="82296" marR="82296" marT="41148" marB="41148">
                    <a:lnL>
                      <a:noFill/>
                    </a:lnL>
                    <a:lnR w="9525" cap="flat" cmpd="sng" algn="ctr">
                      <a:solidFill>
                        <a:srgbClr val="8064A2">
                          <a:shade val="95000"/>
                          <a:satMod val="105000"/>
                        </a:srgbClr>
                      </a:solidFill>
                      <a:prstDash val="solid"/>
                    </a:lnR>
                    <a:lnT w="9525" cap="flat" cmpd="sng" algn="ctr">
                      <a:solidFill>
                        <a:srgbClr val="8064A2">
                          <a:shade val="95000"/>
                          <a:satMod val="105000"/>
                        </a:srgbClr>
                      </a:solidFill>
                      <a:prstDash val="solid"/>
                    </a:lnT>
                    <a:lnB w="9525" cap="flat" cmpd="sng" algn="ctr">
                      <a:solidFill>
                        <a:srgbClr val="8064A2">
                          <a:shade val="95000"/>
                          <a:satMod val="105000"/>
                        </a:srgbClr>
                      </a:solidFill>
                      <a:prstDash val="solid"/>
                    </a:lnB>
                    <a:lnTlToBr w="12700" cmpd="sng">
                      <a:noFill/>
                      <a:prstDash val="solid"/>
                    </a:lnTlToBr>
                    <a:lnBlToTr w="12700" cmpd="sng">
                      <a:noFill/>
                      <a:prstDash val="solid"/>
                    </a:lnBlToTr>
                    <a:noFill/>
                  </a:tcPr>
                </a:tc>
              </a:tr>
            </a:tbl>
          </a:graphicData>
        </a:graphic>
      </p:graphicFrame>
      <p:sp>
        <p:nvSpPr>
          <p:cNvPr id="14" name="Rectangle 13"/>
          <p:cNvSpPr/>
          <p:nvPr/>
        </p:nvSpPr>
        <p:spPr>
          <a:xfrm>
            <a:off x="307975" y="5194948"/>
            <a:ext cx="2903058" cy="954107"/>
          </a:xfrm>
          <a:prstGeom prst="rect">
            <a:avLst/>
          </a:prstGeom>
        </p:spPr>
        <p:txBody>
          <a:bodyPr wrap="square">
            <a:spAutoFit/>
          </a:bodyPr>
          <a:lstStyle/>
          <a:p>
            <a:pPr algn="just"/>
            <a:r>
              <a:rPr lang="id-ID" sz="600" b="1" dirty="0"/>
              <a:t>*) </a:t>
            </a:r>
            <a:r>
              <a:rPr lang="en-US" sz="600" b="1" dirty="0"/>
              <a:t>PER</a:t>
            </a:r>
            <a:r>
              <a:rPr lang="id-ID" sz="600" b="1" dirty="0"/>
              <a:t>MENKEU </a:t>
            </a:r>
            <a:r>
              <a:rPr lang="en-US" sz="600" b="1" dirty="0"/>
              <a:t>NO. 37/PMK.07/2016 TENTANG PETA KAPASITAS FISKAL DAERAH</a:t>
            </a:r>
            <a:endParaRPr lang="id-ID" sz="600" b="1" dirty="0"/>
          </a:p>
          <a:p>
            <a:pPr algn="just"/>
            <a:endParaRPr lang="id-ID" sz="200" b="1" dirty="0"/>
          </a:p>
          <a:p>
            <a:pPr marL="80010" algn="just"/>
            <a:r>
              <a:rPr lang="en-US" sz="600" dirty="0"/>
              <a:t>PETA KAPASITAS FISKAL ADALAH GAMBARAN KAPASITAS FISKAL YANG DIKELOMPOKKAN BERDASARKAN INDEKS KAPASITAS FISKAL DAERAH YANG MEMPERHITUNGKAN PENERIMAAN UMUM ANGGARAN PENDAPATAN DAN BELANJA DAERAH (PENDAPATAN ASLI DAERAH, DANA BAGI HASIL, DANA ALOKASI UMUM, DANA OTONOMI KHUSUS, TRANSFER PROV, LAIN-LAIN PENDAPATAN DAERAH YANG SAH) UNTUK MEMBIAYAI TUGAS PEMERINTAHAN SETELAH DIKURANGI BELANJA PEGAWAI DAN DIBAGI DENGAN JUMLAH PENDUDUK MISKIN</a:t>
            </a:r>
          </a:p>
          <a:p>
            <a:pPr marL="80010" algn="just"/>
            <a:endParaRPr lang="en-US" sz="600" b="1" dirty="0"/>
          </a:p>
        </p:txBody>
      </p:sp>
      <p:sp>
        <p:nvSpPr>
          <p:cNvPr id="15" name="Rectangle 14"/>
          <p:cNvSpPr/>
          <p:nvPr/>
        </p:nvSpPr>
        <p:spPr>
          <a:xfrm>
            <a:off x="7570381" y="1166218"/>
            <a:ext cx="4050795" cy="3616375"/>
          </a:xfrm>
          <a:prstGeom prst="rect">
            <a:avLst/>
          </a:prstGeom>
        </p:spPr>
        <p:txBody>
          <a:bodyPr wrap="square">
            <a:spAutoFit/>
          </a:bodyPr>
          <a:lstStyle/>
          <a:p>
            <a:pPr marL="285750" indent="-285750">
              <a:spcBef>
                <a:spcPts val="600"/>
              </a:spcBef>
              <a:spcAft>
                <a:spcPts val="600"/>
              </a:spcAft>
              <a:buFont typeface="Wingdings" pitchFamily="2" charset="2"/>
              <a:buChar char="Ø"/>
            </a:pPr>
            <a:r>
              <a:rPr lang="en-US" b="1" dirty="0" smtClean="0"/>
              <a:t>SECARA UMUM, </a:t>
            </a:r>
            <a:r>
              <a:rPr lang="id-ID" b="1" dirty="0" smtClean="0"/>
              <a:t>KAPASITAS </a:t>
            </a:r>
            <a:r>
              <a:rPr lang="id-ID" b="1" dirty="0"/>
              <a:t>FISKAL </a:t>
            </a:r>
            <a:r>
              <a:rPr lang="en-US" b="1" dirty="0" smtClean="0"/>
              <a:t>PROVINSI LAMPUNG </a:t>
            </a:r>
            <a:r>
              <a:rPr lang="id-ID" b="1" dirty="0" smtClean="0"/>
              <a:t>MASUK </a:t>
            </a:r>
            <a:r>
              <a:rPr lang="id-ID" b="1" dirty="0"/>
              <a:t>DALAM KATEGORI </a:t>
            </a:r>
            <a:r>
              <a:rPr lang="en-US" b="1" dirty="0" smtClean="0"/>
              <a:t>RENDAH </a:t>
            </a:r>
            <a:r>
              <a:rPr lang="en-US" b="1" dirty="0" smtClean="0">
                <a:sym typeface="Wingdings" pitchFamily="2" charset="2"/>
              </a:rPr>
              <a:t></a:t>
            </a:r>
            <a:r>
              <a:rPr lang="en-US" b="1" dirty="0">
                <a:solidFill>
                  <a:srgbClr val="1E10D4"/>
                </a:solidFill>
              </a:rPr>
              <a:t>PENYESUAIAN STRATEGI PENGENDALIAN INFLASI: </a:t>
            </a:r>
          </a:p>
          <a:p>
            <a:pPr marL="404813" indent="-117475" algn="just">
              <a:buFont typeface="Arial" pitchFamily="34" charset="0"/>
              <a:buChar char="•"/>
            </a:pPr>
            <a:r>
              <a:rPr lang="en-US" b="1" dirty="0">
                <a:solidFill>
                  <a:srgbClr val="1E10D4"/>
                </a:solidFill>
              </a:rPr>
              <a:t>KERJASAMA ANTAR DAERAH</a:t>
            </a:r>
          </a:p>
          <a:p>
            <a:pPr marL="404813" indent="-117475" algn="just">
              <a:buFont typeface="Arial" pitchFamily="34" charset="0"/>
              <a:buChar char="•"/>
            </a:pPr>
            <a:r>
              <a:rPr lang="en-US" b="1" dirty="0">
                <a:solidFill>
                  <a:srgbClr val="1E10D4"/>
                </a:solidFill>
              </a:rPr>
              <a:t>PENINGKATAN KETERLIBATAN </a:t>
            </a:r>
            <a:r>
              <a:rPr lang="en-US" b="1" dirty="0" smtClean="0">
                <a:solidFill>
                  <a:srgbClr val="1E10D4"/>
                </a:solidFill>
              </a:rPr>
              <a:t>SWASTA</a:t>
            </a:r>
          </a:p>
          <a:p>
            <a:pPr marL="287338" algn="just"/>
            <a:endParaRPr lang="en-US" sz="1100" b="1" dirty="0" smtClean="0">
              <a:solidFill>
                <a:srgbClr val="1E10D4"/>
              </a:solidFill>
            </a:endParaRPr>
          </a:p>
          <a:p>
            <a:pPr marL="287338" indent="-287338" algn="just">
              <a:buFont typeface="Wingdings" pitchFamily="2" charset="2"/>
              <a:buChar char="Ø"/>
            </a:pPr>
            <a:r>
              <a:rPr lang="en-US" b="1" dirty="0" smtClean="0"/>
              <a:t>MEMANFAATKAN DANA </a:t>
            </a:r>
            <a:r>
              <a:rPr lang="en-US" b="1" dirty="0" err="1"/>
              <a:t>SiLPA</a:t>
            </a:r>
            <a:r>
              <a:rPr lang="en-US" b="1" dirty="0"/>
              <a:t> TAHUN SEBELUMNYA </a:t>
            </a:r>
            <a:r>
              <a:rPr lang="en-US" b="1" dirty="0" smtClean="0"/>
              <a:t>UNTUK STABILISASI HARGA PANGAN</a:t>
            </a:r>
          </a:p>
          <a:p>
            <a:pPr algn="just"/>
            <a:endParaRPr lang="en-US" sz="1000" b="1" dirty="0"/>
          </a:p>
          <a:p>
            <a:pPr algn="just">
              <a:spcBef>
                <a:spcPts val="600"/>
              </a:spcBef>
              <a:spcAft>
                <a:spcPts val="600"/>
              </a:spcAft>
            </a:pPr>
            <a:endParaRPr lang="en-US" b="1" dirty="0" smtClean="0">
              <a:solidFill>
                <a:srgbClr val="1E10D4"/>
              </a:solidFill>
            </a:endParaRPr>
          </a:p>
        </p:txBody>
      </p:sp>
      <p:graphicFrame>
        <p:nvGraphicFramePr>
          <p:cNvPr id="18" name="Table 17"/>
          <p:cNvGraphicFramePr>
            <a:graphicFrameLocks noGrp="1"/>
          </p:cNvGraphicFramePr>
          <p:nvPr>
            <p:extLst>
              <p:ext uri="{D42A27DB-BD31-4B8C-83A1-F6EECF244321}">
                <p14:modId xmlns:p14="http://schemas.microsoft.com/office/powerpoint/2010/main" xmlns="" val="3703589859"/>
              </p:ext>
            </p:extLst>
          </p:nvPr>
        </p:nvGraphicFramePr>
        <p:xfrm>
          <a:off x="3338252" y="1166218"/>
          <a:ext cx="4030109" cy="5464379"/>
        </p:xfrm>
        <a:graphic>
          <a:graphicData uri="http://schemas.openxmlformats.org/drawingml/2006/table">
            <a:tbl>
              <a:tblPr>
                <a:tableStyleId>{5C22544A-7EE6-4342-B048-85BDC9FD1C3A}</a:tableStyleId>
              </a:tblPr>
              <a:tblGrid>
                <a:gridCol w="2477755"/>
                <a:gridCol w="829340"/>
                <a:gridCol w="723014"/>
              </a:tblGrid>
              <a:tr h="76811">
                <a:tc gridSpan="3">
                  <a:txBody>
                    <a:bodyPr/>
                    <a:lstStyle/>
                    <a:p>
                      <a:pPr algn="ctr" fontAlgn="ctr"/>
                      <a:r>
                        <a:rPr lang="en-US" sz="700" b="1" i="0" u="none" strike="noStrike" dirty="0" smtClean="0">
                          <a:solidFill>
                            <a:srgbClr val="FFFF00"/>
                          </a:solidFill>
                          <a:effectLst/>
                          <a:latin typeface="Arial Narrow" pitchFamily="34" charset="0"/>
                        </a:rPr>
                        <a:t>APBD PROVINSI </a:t>
                      </a:r>
                      <a:r>
                        <a:rPr lang="en-US" sz="700" b="1" i="0" u="none" strike="noStrike" dirty="0" smtClean="0">
                          <a:solidFill>
                            <a:srgbClr val="FFFF00"/>
                          </a:solidFill>
                          <a:effectLst/>
                          <a:latin typeface="Arial Narrow" pitchFamily="34" charset="0"/>
                        </a:rPr>
                        <a:t>LAMPUNG (</a:t>
                      </a:r>
                      <a:r>
                        <a:rPr lang="en-US" sz="700" b="1" i="0" u="none" strike="noStrike" dirty="0" err="1" smtClean="0">
                          <a:solidFill>
                            <a:srgbClr val="FFFF00"/>
                          </a:solidFill>
                          <a:effectLst/>
                          <a:latin typeface="Arial Narrow" pitchFamily="34" charset="0"/>
                        </a:rPr>
                        <a:t>Juta</a:t>
                      </a:r>
                      <a:r>
                        <a:rPr lang="en-US" sz="700" b="1" i="0" u="none" strike="noStrike" baseline="0" dirty="0" smtClean="0">
                          <a:solidFill>
                            <a:srgbClr val="FFFF00"/>
                          </a:solidFill>
                          <a:effectLst/>
                          <a:latin typeface="Arial Narrow" pitchFamily="34" charset="0"/>
                        </a:rPr>
                        <a:t> Rupiah)</a:t>
                      </a:r>
                      <a:endParaRPr lang="en-US" sz="700" b="1" i="0" u="none" strike="noStrike" dirty="0">
                        <a:solidFill>
                          <a:srgbClr val="FFFF00"/>
                        </a:solidFill>
                        <a:effectLst/>
                        <a:latin typeface="Arial Narrow" pitchFamily="34" charset="0"/>
                      </a:endParaRPr>
                    </a:p>
                  </a:txBody>
                  <a:tcPr marL="3841"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pPr algn="ctr" fontAlgn="b"/>
                      <a:endParaRPr lang="en-US" sz="700" b="0" i="0" u="none" strike="noStrike" dirty="0">
                        <a:solidFill>
                          <a:srgbClr val="FFFF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pPr algn="ctr" fontAlgn="b"/>
                      <a:endParaRPr lang="en-US" sz="700" b="0" i="0" u="none" strike="noStrike" dirty="0">
                        <a:solidFill>
                          <a:srgbClr val="FFFF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r h="76811">
                <a:tc>
                  <a:txBody>
                    <a:bodyPr/>
                    <a:lstStyle/>
                    <a:p>
                      <a:pPr algn="ctr" fontAlgn="ctr"/>
                      <a:r>
                        <a:rPr lang="en-US" sz="700" u="none" strike="noStrike" dirty="0" smtClean="0">
                          <a:solidFill>
                            <a:srgbClr val="FFFF00"/>
                          </a:solidFill>
                          <a:effectLst/>
                          <a:latin typeface="Arial Narrow" pitchFamily="34" charset="0"/>
                        </a:rPr>
                        <a:t>URAIAN</a:t>
                      </a:r>
                      <a:endParaRPr lang="en-US" sz="700" b="1" i="0" u="none" strike="noStrike" dirty="0">
                        <a:solidFill>
                          <a:srgbClr val="FFFF00"/>
                        </a:solidFill>
                        <a:effectLst/>
                        <a:latin typeface="Arial Narrow" pitchFamily="34" charset="0"/>
                      </a:endParaRPr>
                    </a:p>
                  </a:txBody>
                  <a:tcPr marL="3841"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fontAlgn="b"/>
                      <a:r>
                        <a:rPr lang="en-US" sz="700" u="none" strike="noStrike" dirty="0" smtClean="0">
                          <a:solidFill>
                            <a:srgbClr val="FFFF00"/>
                          </a:solidFill>
                          <a:effectLst/>
                          <a:latin typeface="Arial Narrow" pitchFamily="34" charset="0"/>
                        </a:rPr>
                        <a:t>2015</a:t>
                      </a:r>
                      <a:endParaRPr lang="en-US" sz="700" b="0" i="0" u="none" strike="noStrike" dirty="0">
                        <a:solidFill>
                          <a:srgbClr val="FFFF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fontAlgn="b"/>
                      <a:r>
                        <a:rPr lang="en-US" sz="700" u="none" strike="noStrike" dirty="0" smtClean="0">
                          <a:solidFill>
                            <a:srgbClr val="FFFF00"/>
                          </a:solidFill>
                          <a:effectLst/>
                          <a:latin typeface="Arial Narrow" pitchFamily="34" charset="0"/>
                        </a:rPr>
                        <a:t>2016</a:t>
                      </a:r>
                      <a:endParaRPr lang="en-US" sz="700" b="0" i="0" u="none" strike="noStrike" dirty="0">
                        <a:solidFill>
                          <a:srgbClr val="FFFF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r h="76811">
                <a:tc>
                  <a:txBody>
                    <a:bodyPr/>
                    <a:lstStyle/>
                    <a:p>
                      <a:pPr algn="l" fontAlgn="ctr"/>
                      <a:r>
                        <a:rPr lang="en-US" sz="700" u="none" strike="noStrike">
                          <a:effectLst/>
                          <a:latin typeface="Arial Narrow" pitchFamily="34" charset="0"/>
                        </a:rPr>
                        <a:t>Pendapatan</a:t>
                      </a:r>
                      <a:endParaRPr lang="en-US" sz="700" b="1" i="0" u="none" strike="noStrike">
                        <a:solidFill>
                          <a:srgbClr val="000000"/>
                        </a:solidFill>
                        <a:effectLst/>
                        <a:latin typeface="Arial Narrow" pitchFamily="34" charset="0"/>
                      </a:endParaRPr>
                    </a:p>
                  </a:txBody>
                  <a:tcPr marL="3841"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4,697,691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5,350,903 </a:t>
                      </a:r>
                      <a:endParaRPr lang="en-US" sz="700" b="1"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a:effectLst/>
                          <a:latin typeface="Arial Narrow" pitchFamily="34" charset="0"/>
                        </a:rPr>
                        <a:t>PAD</a:t>
                      </a:r>
                      <a:endParaRPr lang="en-US" sz="700" b="1" i="0" u="none" strike="noStrike">
                        <a:solidFill>
                          <a:srgbClr val="000000"/>
                        </a:solidFill>
                        <a:effectLst/>
                        <a:latin typeface="Arial Narrow" pitchFamily="34" charset="0"/>
                      </a:endParaRPr>
                    </a:p>
                  </a:txBody>
                  <a:tcPr marL="6913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2,341,612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2,446,044 </a:t>
                      </a:r>
                      <a:endParaRPr lang="en-US" sz="700" b="1"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a:effectLst/>
                          <a:latin typeface="Arial Narrow" pitchFamily="34" charset="0"/>
                        </a:rPr>
                        <a:t>Pajak daerah</a:t>
                      </a:r>
                      <a:endParaRPr lang="en-US" sz="700" b="0" i="0" u="none" strike="noStrike">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2,122,600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2,199,300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dirty="0" err="1">
                          <a:effectLst/>
                          <a:latin typeface="Arial Narrow" pitchFamily="34" charset="0"/>
                        </a:rPr>
                        <a:t>Retribusi</a:t>
                      </a:r>
                      <a:r>
                        <a:rPr lang="en-US" sz="700" u="none" strike="noStrike" dirty="0">
                          <a:effectLst/>
                          <a:latin typeface="Arial Narrow" pitchFamily="34" charset="0"/>
                        </a:rPr>
                        <a:t> </a:t>
                      </a:r>
                      <a:r>
                        <a:rPr lang="en-US" sz="700" u="none" strike="noStrike" dirty="0" err="1">
                          <a:effectLst/>
                          <a:latin typeface="Arial Narrow" pitchFamily="34" charset="0"/>
                        </a:rPr>
                        <a:t>daerah</a:t>
                      </a:r>
                      <a:r>
                        <a:rPr lang="en-US" sz="700" u="none" strike="noStrike" dirty="0">
                          <a:effectLst/>
                          <a:latin typeface="Arial Narrow" pitchFamily="34" charset="0"/>
                        </a:rPr>
                        <a:t> </a:t>
                      </a:r>
                      <a:endParaRPr lang="en-US" sz="700" b="0" i="0" u="none" strike="noStrike" dirty="0">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8,014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9,880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0579">
                <a:tc>
                  <a:txBody>
                    <a:bodyPr/>
                    <a:lstStyle/>
                    <a:p>
                      <a:pPr algn="l" fontAlgn="ctr"/>
                      <a:r>
                        <a:rPr lang="en-US" sz="700" u="none" strike="noStrike">
                          <a:effectLst/>
                          <a:latin typeface="Arial Narrow" pitchFamily="34" charset="0"/>
                        </a:rPr>
                        <a:t>Hasil pengelolaan kekayaan daerah yang dipisahkan</a:t>
                      </a:r>
                      <a:endParaRPr lang="en-US" sz="700" b="0" i="0" u="none" strike="noStrike">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25,839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26,981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dirty="0">
                          <a:effectLst/>
                          <a:latin typeface="Arial Narrow" pitchFamily="34" charset="0"/>
                        </a:rPr>
                        <a:t>Lain-lain PAD yang </a:t>
                      </a:r>
                      <a:r>
                        <a:rPr lang="en-US" sz="700" u="none" strike="noStrike" dirty="0" err="1">
                          <a:effectLst/>
                          <a:latin typeface="Arial Narrow" pitchFamily="34" charset="0"/>
                        </a:rPr>
                        <a:t>sah</a:t>
                      </a:r>
                      <a:endParaRPr lang="en-US" sz="700" b="0" i="0" u="none" strike="noStrike" dirty="0">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185,159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209,883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a:effectLst/>
                          <a:latin typeface="Arial Narrow" pitchFamily="34" charset="0"/>
                        </a:rPr>
                        <a:t>Dana Perimbangan</a:t>
                      </a:r>
                      <a:endParaRPr lang="en-US" sz="700" b="1" i="0" u="none" strike="noStrike">
                        <a:solidFill>
                          <a:srgbClr val="000000"/>
                        </a:solidFill>
                        <a:effectLst/>
                        <a:latin typeface="Arial Narrow" pitchFamily="34" charset="0"/>
                      </a:endParaRPr>
                    </a:p>
                  </a:txBody>
                  <a:tcPr marL="6913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1,579,395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1,821,187 </a:t>
                      </a:r>
                      <a:endParaRPr lang="en-US" sz="700" b="1"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a:effectLst/>
                          <a:latin typeface="Arial Narrow" pitchFamily="34" charset="0"/>
                        </a:rPr>
                        <a:t>DBH</a:t>
                      </a:r>
                      <a:endParaRPr lang="en-US" sz="700" b="0" i="0" u="none" strike="noStrike">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337,688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213,904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dirty="0">
                          <a:effectLst/>
                          <a:latin typeface="Arial Narrow" pitchFamily="34" charset="0"/>
                        </a:rPr>
                        <a:t>DAU</a:t>
                      </a:r>
                      <a:endParaRPr lang="en-US" sz="700" b="0" i="0" u="none" strike="noStrike" dirty="0">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1,192,856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1,321,679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dirty="0">
                          <a:effectLst/>
                          <a:latin typeface="Arial Narrow" pitchFamily="34" charset="0"/>
                        </a:rPr>
                        <a:t>DAK</a:t>
                      </a:r>
                      <a:endParaRPr lang="en-US" sz="700" b="0" i="0" u="none" strike="noStrike" dirty="0">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48,852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285,603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0579">
                <a:tc>
                  <a:txBody>
                    <a:bodyPr/>
                    <a:lstStyle/>
                    <a:p>
                      <a:pPr algn="l" fontAlgn="ctr"/>
                      <a:r>
                        <a:rPr lang="fi-FI" sz="700" u="none" strike="noStrike">
                          <a:effectLst/>
                          <a:latin typeface="Arial Narrow" pitchFamily="34" charset="0"/>
                        </a:rPr>
                        <a:t>Lain-lain Pendapatan Daerah yang Sah</a:t>
                      </a:r>
                      <a:endParaRPr lang="fi-FI" sz="700" b="1" i="0" u="none" strike="noStrike">
                        <a:solidFill>
                          <a:srgbClr val="000000"/>
                        </a:solidFill>
                        <a:effectLst/>
                        <a:latin typeface="Arial Narrow" pitchFamily="34" charset="0"/>
                      </a:endParaRPr>
                    </a:p>
                  </a:txBody>
                  <a:tcPr marL="6913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776,684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1,083,673 </a:t>
                      </a:r>
                      <a:endParaRPr lang="en-US" sz="700" b="1"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a:effectLst/>
                          <a:latin typeface="Arial Narrow" pitchFamily="34" charset="0"/>
                        </a:rPr>
                        <a:t>Hibah</a:t>
                      </a:r>
                      <a:endParaRPr lang="en-US" sz="700" b="0" i="0" u="none" strike="noStrike">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21,486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18,683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a:effectLst/>
                          <a:latin typeface="Arial Narrow" pitchFamily="34" charset="0"/>
                        </a:rPr>
                        <a:t>Dana darurat </a:t>
                      </a:r>
                      <a:endParaRPr lang="en-US" sz="700" b="0" i="0" u="none" strike="noStrike">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0579">
                <a:tc>
                  <a:txBody>
                    <a:bodyPr/>
                    <a:lstStyle/>
                    <a:p>
                      <a:pPr algn="l" fontAlgn="ctr"/>
                      <a:r>
                        <a:rPr lang="en-US" sz="700" u="none" strike="noStrike">
                          <a:effectLst/>
                          <a:latin typeface="Arial Narrow" pitchFamily="34" charset="0"/>
                        </a:rPr>
                        <a:t>Dana bagi hasil pajak dari Provinsi dan Pemda lainnya</a:t>
                      </a:r>
                      <a:endParaRPr lang="en-US" sz="700" b="0" i="0" u="none" strike="noStrike">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0579">
                <a:tc>
                  <a:txBody>
                    <a:bodyPr/>
                    <a:lstStyle/>
                    <a:p>
                      <a:pPr algn="l" fontAlgn="ctr"/>
                      <a:r>
                        <a:rPr lang="en-US" sz="700" u="none" strike="noStrike" dirty="0">
                          <a:effectLst/>
                          <a:latin typeface="Arial Narrow" pitchFamily="34" charset="0"/>
                        </a:rPr>
                        <a:t>Dana </a:t>
                      </a:r>
                      <a:r>
                        <a:rPr lang="en-US" sz="700" u="none" strike="noStrike" dirty="0" err="1">
                          <a:effectLst/>
                          <a:latin typeface="Arial Narrow" pitchFamily="34" charset="0"/>
                        </a:rPr>
                        <a:t>penyesuaian</a:t>
                      </a:r>
                      <a:r>
                        <a:rPr lang="en-US" sz="700" u="none" strike="noStrike" dirty="0">
                          <a:effectLst/>
                          <a:latin typeface="Arial Narrow" pitchFamily="34" charset="0"/>
                        </a:rPr>
                        <a:t> </a:t>
                      </a:r>
                      <a:r>
                        <a:rPr lang="en-US" sz="700" u="none" strike="noStrike" dirty="0" err="1">
                          <a:effectLst/>
                          <a:latin typeface="Arial Narrow" pitchFamily="34" charset="0"/>
                        </a:rPr>
                        <a:t>dan</a:t>
                      </a:r>
                      <a:r>
                        <a:rPr lang="en-US" sz="700" u="none" strike="noStrike" dirty="0">
                          <a:effectLst/>
                          <a:latin typeface="Arial Narrow" pitchFamily="34" charset="0"/>
                        </a:rPr>
                        <a:t> </a:t>
                      </a:r>
                      <a:r>
                        <a:rPr lang="en-US" sz="700" u="none" strike="noStrike" dirty="0" err="1">
                          <a:effectLst/>
                          <a:latin typeface="Arial Narrow" pitchFamily="34" charset="0"/>
                        </a:rPr>
                        <a:t>otonomi</a:t>
                      </a:r>
                      <a:r>
                        <a:rPr lang="en-US" sz="700" u="none" strike="noStrike" dirty="0">
                          <a:effectLst/>
                          <a:latin typeface="Arial Narrow" pitchFamily="34" charset="0"/>
                        </a:rPr>
                        <a:t> </a:t>
                      </a:r>
                      <a:r>
                        <a:rPr lang="en-US" sz="700" u="none" strike="noStrike" dirty="0" err="1">
                          <a:effectLst/>
                          <a:latin typeface="Arial Narrow" pitchFamily="34" charset="0"/>
                        </a:rPr>
                        <a:t>khusus</a:t>
                      </a:r>
                      <a:endParaRPr lang="en-US" sz="700" b="0" i="0" u="none" strike="noStrike" dirty="0">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755,144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1,054,828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0579">
                <a:tc>
                  <a:txBody>
                    <a:bodyPr/>
                    <a:lstStyle/>
                    <a:p>
                      <a:pPr algn="l" fontAlgn="ctr"/>
                      <a:r>
                        <a:rPr lang="en-US" sz="700" u="none" strike="noStrike" dirty="0" err="1">
                          <a:effectLst/>
                          <a:latin typeface="Arial Narrow" pitchFamily="34" charset="0"/>
                        </a:rPr>
                        <a:t>Bantuan</a:t>
                      </a:r>
                      <a:r>
                        <a:rPr lang="en-US" sz="700" u="none" strike="noStrike" dirty="0">
                          <a:effectLst/>
                          <a:latin typeface="Arial Narrow" pitchFamily="34" charset="0"/>
                        </a:rPr>
                        <a:t> </a:t>
                      </a:r>
                      <a:r>
                        <a:rPr lang="en-US" sz="700" u="none" strike="noStrike" dirty="0" err="1">
                          <a:effectLst/>
                          <a:latin typeface="Arial Narrow" pitchFamily="34" charset="0"/>
                        </a:rPr>
                        <a:t>keuangan</a:t>
                      </a:r>
                      <a:r>
                        <a:rPr lang="en-US" sz="700" u="none" strike="noStrike" dirty="0">
                          <a:effectLst/>
                          <a:latin typeface="Arial Narrow" pitchFamily="34" charset="0"/>
                        </a:rPr>
                        <a:t> </a:t>
                      </a:r>
                      <a:r>
                        <a:rPr lang="en-US" sz="700" u="none" strike="noStrike" dirty="0" err="1">
                          <a:effectLst/>
                          <a:latin typeface="Arial Narrow" pitchFamily="34" charset="0"/>
                        </a:rPr>
                        <a:t>dari</a:t>
                      </a:r>
                      <a:r>
                        <a:rPr lang="en-US" sz="700" u="none" strike="noStrike" dirty="0">
                          <a:effectLst/>
                          <a:latin typeface="Arial Narrow" pitchFamily="34" charset="0"/>
                        </a:rPr>
                        <a:t> </a:t>
                      </a:r>
                      <a:r>
                        <a:rPr lang="en-US" sz="700" u="none" strike="noStrike" dirty="0" err="1">
                          <a:effectLst/>
                          <a:latin typeface="Arial Narrow" pitchFamily="34" charset="0"/>
                        </a:rPr>
                        <a:t>Provinsi</a:t>
                      </a:r>
                      <a:r>
                        <a:rPr lang="en-US" sz="700" u="none" strike="noStrike" dirty="0">
                          <a:effectLst/>
                          <a:latin typeface="Arial Narrow" pitchFamily="34" charset="0"/>
                        </a:rPr>
                        <a:t> </a:t>
                      </a:r>
                      <a:r>
                        <a:rPr lang="en-US" sz="700" u="none" strike="noStrike" dirty="0" err="1">
                          <a:effectLst/>
                          <a:latin typeface="Arial Narrow" pitchFamily="34" charset="0"/>
                        </a:rPr>
                        <a:t>atau</a:t>
                      </a:r>
                      <a:r>
                        <a:rPr lang="en-US" sz="700" u="none" strike="noStrike" dirty="0">
                          <a:effectLst/>
                          <a:latin typeface="Arial Narrow" pitchFamily="34" charset="0"/>
                        </a:rPr>
                        <a:t> </a:t>
                      </a:r>
                      <a:r>
                        <a:rPr lang="en-US" sz="700" u="none" strike="noStrike" dirty="0" err="1">
                          <a:effectLst/>
                          <a:latin typeface="Arial Narrow" pitchFamily="34" charset="0"/>
                        </a:rPr>
                        <a:t>Pemda</a:t>
                      </a:r>
                      <a:r>
                        <a:rPr lang="en-US" sz="700" u="none" strike="noStrike" dirty="0">
                          <a:effectLst/>
                          <a:latin typeface="Arial Narrow" pitchFamily="34" charset="0"/>
                        </a:rPr>
                        <a:t> </a:t>
                      </a:r>
                      <a:r>
                        <a:rPr lang="en-US" sz="700" u="none" strike="noStrike" dirty="0" err="1">
                          <a:effectLst/>
                          <a:latin typeface="Arial Narrow" pitchFamily="34" charset="0"/>
                        </a:rPr>
                        <a:t>lainnya</a:t>
                      </a:r>
                      <a:endParaRPr lang="en-US" sz="700" b="0" i="0" u="none" strike="noStrike" dirty="0">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54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10,162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a:effectLst/>
                          <a:latin typeface="Arial Narrow" pitchFamily="34" charset="0"/>
                        </a:rPr>
                        <a:t>Lain-lain</a:t>
                      </a:r>
                      <a:endParaRPr lang="en-US" sz="700" b="0" i="0" u="none" strike="noStrike">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a:effectLst/>
                          <a:latin typeface="Arial Narrow" pitchFamily="34" charset="0"/>
                        </a:rPr>
                        <a:t>Belanja</a:t>
                      </a:r>
                      <a:endParaRPr lang="en-US" sz="700" b="1" i="0" u="none" strike="noStrike">
                        <a:solidFill>
                          <a:srgbClr val="000000"/>
                        </a:solidFill>
                        <a:effectLst/>
                        <a:latin typeface="Arial Narrow" pitchFamily="34" charset="0"/>
                      </a:endParaRPr>
                    </a:p>
                  </a:txBody>
                  <a:tcPr marL="3841"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4,723,191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5,359,403 </a:t>
                      </a:r>
                      <a:endParaRPr lang="en-US" sz="700" b="1"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dirty="0" err="1">
                          <a:effectLst/>
                          <a:latin typeface="Arial Narrow" pitchFamily="34" charset="0"/>
                        </a:rPr>
                        <a:t>Belanja</a:t>
                      </a:r>
                      <a:r>
                        <a:rPr lang="en-US" sz="700" u="none" strike="noStrike" dirty="0">
                          <a:effectLst/>
                          <a:latin typeface="Arial Narrow" pitchFamily="34" charset="0"/>
                        </a:rPr>
                        <a:t> </a:t>
                      </a:r>
                      <a:r>
                        <a:rPr lang="en-US" sz="700" u="none" strike="noStrike" dirty="0" err="1">
                          <a:effectLst/>
                          <a:latin typeface="Arial Narrow" pitchFamily="34" charset="0"/>
                        </a:rPr>
                        <a:t>Tidak</a:t>
                      </a:r>
                      <a:r>
                        <a:rPr lang="en-US" sz="700" u="none" strike="noStrike" dirty="0">
                          <a:effectLst/>
                          <a:latin typeface="Arial Narrow" pitchFamily="34" charset="0"/>
                        </a:rPr>
                        <a:t> </a:t>
                      </a:r>
                      <a:r>
                        <a:rPr lang="en-US" sz="700" u="none" strike="noStrike" dirty="0" err="1">
                          <a:effectLst/>
                          <a:latin typeface="Arial Narrow" pitchFamily="34" charset="0"/>
                        </a:rPr>
                        <a:t>Langsung</a:t>
                      </a:r>
                      <a:endParaRPr lang="en-US" sz="700" b="1" i="0" u="none" strike="noStrike" dirty="0">
                        <a:solidFill>
                          <a:srgbClr val="000000"/>
                        </a:solidFill>
                        <a:effectLst/>
                        <a:latin typeface="Arial Narrow" pitchFamily="34" charset="0"/>
                      </a:endParaRPr>
                    </a:p>
                  </a:txBody>
                  <a:tcPr marL="6913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2,637,269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3,129,958 </a:t>
                      </a:r>
                      <a:endParaRPr lang="en-US" sz="700" b="1"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a:effectLst/>
                          <a:latin typeface="Arial Narrow" pitchFamily="34" charset="0"/>
                        </a:rPr>
                        <a:t>Belanja Pegawai</a:t>
                      </a:r>
                      <a:endParaRPr lang="en-US" sz="700" b="0" i="0" u="none" strike="noStrike">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771,914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833,658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dirty="0" err="1">
                          <a:effectLst/>
                          <a:latin typeface="Arial Narrow" pitchFamily="34" charset="0"/>
                        </a:rPr>
                        <a:t>Belanja</a:t>
                      </a:r>
                      <a:r>
                        <a:rPr lang="en-US" sz="700" u="none" strike="noStrike" dirty="0">
                          <a:effectLst/>
                          <a:latin typeface="Arial Narrow" pitchFamily="34" charset="0"/>
                        </a:rPr>
                        <a:t> </a:t>
                      </a:r>
                      <a:r>
                        <a:rPr lang="en-US" sz="700" u="none" strike="noStrike" dirty="0" err="1">
                          <a:effectLst/>
                          <a:latin typeface="Arial Narrow" pitchFamily="34" charset="0"/>
                        </a:rPr>
                        <a:t>Bunga</a:t>
                      </a:r>
                      <a:endParaRPr lang="en-US" sz="700" b="0" i="0" u="none" strike="noStrike" dirty="0">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a:effectLst/>
                          <a:latin typeface="Arial Narrow" pitchFamily="34" charset="0"/>
                        </a:rPr>
                        <a:t>Belanja Subsidi</a:t>
                      </a:r>
                      <a:endParaRPr lang="en-US" sz="700" b="0" i="0" u="none" strike="noStrike">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a:effectLst/>
                          <a:latin typeface="Arial Narrow" pitchFamily="34" charset="0"/>
                        </a:rPr>
                        <a:t>Belanja Hibah</a:t>
                      </a:r>
                      <a:endParaRPr lang="en-US" sz="700" b="0" i="0" u="none" strike="noStrike">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807,523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1,125,000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dirty="0" err="1">
                          <a:effectLst/>
                          <a:latin typeface="Arial Narrow" pitchFamily="34" charset="0"/>
                        </a:rPr>
                        <a:t>Belanja</a:t>
                      </a:r>
                      <a:r>
                        <a:rPr lang="en-US" sz="700" u="none" strike="noStrike" dirty="0">
                          <a:effectLst/>
                          <a:latin typeface="Arial Narrow" pitchFamily="34" charset="0"/>
                        </a:rPr>
                        <a:t> </a:t>
                      </a:r>
                      <a:r>
                        <a:rPr lang="en-US" sz="700" u="none" strike="noStrike" dirty="0" err="1">
                          <a:effectLst/>
                          <a:latin typeface="Arial Narrow" pitchFamily="34" charset="0"/>
                        </a:rPr>
                        <a:t>Bantuan</a:t>
                      </a:r>
                      <a:r>
                        <a:rPr lang="en-US" sz="700" u="none" strike="noStrike" dirty="0">
                          <a:effectLst/>
                          <a:latin typeface="Arial Narrow" pitchFamily="34" charset="0"/>
                        </a:rPr>
                        <a:t> </a:t>
                      </a:r>
                      <a:r>
                        <a:rPr lang="en-US" sz="700" u="none" strike="noStrike" dirty="0" err="1">
                          <a:effectLst/>
                          <a:latin typeface="Arial Narrow" pitchFamily="34" charset="0"/>
                        </a:rPr>
                        <a:t>sosial</a:t>
                      </a:r>
                      <a:endParaRPr lang="en-US" sz="700" b="0" i="0" u="none" strike="noStrike" dirty="0">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9,700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6,000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0579">
                <a:tc>
                  <a:txBody>
                    <a:bodyPr/>
                    <a:lstStyle/>
                    <a:p>
                      <a:pPr algn="l" fontAlgn="ctr"/>
                      <a:r>
                        <a:rPr lang="sv-SE" sz="700" u="none" strike="noStrike">
                          <a:effectLst/>
                          <a:latin typeface="Arial Narrow" pitchFamily="34" charset="0"/>
                        </a:rPr>
                        <a:t>Belanja Bagi hasil kpd Prov/Kab/Kota dan Pemdes</a:t>
                      </a:r>
                      <a:endParaRPr lang="sv-SE" sz="700" b="0" i="0" u="none" strike="noStrike">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1,000,000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1,100,000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9659">
                <a:tc>
                  <a:txBody>
                    <a:bodyPr/>
                    <a:lstStyle/>
                    <a:p>
                      <a:pPr algn="l" fontAlgn="ctr"/>
                      <a:r>
                        <a:rPr lang="en-US" sz="700" u="none" strike="noStrike" dirty="0" err="1">
                          <a:effectLst/>
                          <a:latin typeface="Arial Narrow" pitchFamily="34" charset="0"/>
                        </a:rPr>
                        <a:t>Belanja</a:t>
                      </a:r>
                      <a:r>
                        <a:rPr lang="en-US" sz="700" u="none" strike="noStrike" dirty="0">
                          <a:effectLst/>
                          <a:latin typeface="Arial Narrow" pitchFamily="34" charset="0"/>
                        </a:rPr>
                        <a:t> </a:t>
                      </a:r>
                      <a:r>
                        <a:rPr lang="en-US" sz="700" u="none" strike="noStrike" dirty="0" err="1">
                          <a:effectLst/>
                          <a:latin typeface="Arial Narrow" pitchFamily="34" charset="0"/>
                        </a:rPr>
                        <a:t>Bantuan</a:t>
                      </a:r>
                      <a:r>
                        <a:rPr lang="en-US" sz="700" u="none" strike="noStrike" dirty="0">
                          <a:effectLst/>
                          <a:latin typeface="Arial Narrow" pitchFamily="34" charset="0"/>
                        </a:rPr>
                        <a:t> </a:t>
                      </a:r>
                      <a:r>
                        <a:rPr lang="en-US" sz="700" u="none" strike="noStrike" dirty="0" err="1">
                          <a:effectLst/>
                          <a:latin typeface="Arial Narrow" pitchFamily="34" charset="0"/>
                        </a:rPr>
                        <a:t>keuangan</a:t>
                      </a:r>
                      <a:r>
                        <a:rPr lang="en-US" sz="700" u="none" strike="noStrike" dirty="0">
                          <a:effectLst/>
                          <a:latin typeface="Arial Narrow" pitchFamily="34" charset="0"/>
                        </a:rPr>
                        <a:t> </a:t>
                      </a:r>
                      <a:r>
                        <a:rPr lang="en-US" sz="700" u="none" strike="noStrike" dirty="0" err="1">
                          <a:effectLst/>
                          <a:latin typeface="Arial Narrow" pitchFamily="34" charset="0"/>
                        </a:rPr>
                        <a:t>kpd</a:t>
                      </a:r>
                      <a:r>
                        <a:rPr lang="en-US" sz="700" u="none" strike="noStrike" dirty="0">
                          <a:effectLst/>
                          <a:latin typeface="Arial Narrow" pitchFamily="34" charset="0"/>
                        </a:rPr>
                        <a:t> </a:t>
                      </a:r>
                      <a:r>
                        <a:rPr lang="en-US" sz="700" u="none" strike="noStrike" dirty="0" err="1">
                          <a:effectLst/>
                          <a:latin typeface="Arial Narrow" pitchFamily="34" charset="0"/>
                        </a:rPr>
                        <a:t>Prov</a:t>
                      </a:r>
                      <a:r>
                        <a:rPr lang="en-US" sz="700" u="none" strike="noStrike" dirty="0">
                          <a:effectLst/>
                          <a:latin typeface="Arial Narrow" pitchFamily="34" charset="0"/>
                        </a:rPr>
                        <a:t>/</a:t>
                      </a:r>
                      <a:r>
                        <a:rPr lang="en-US" sz="700" u="none" strike="noStrike" dirty="0" err="1">
                          <a:effectLst/>
                          <a:latin typeface="Arial Narrow" pitchFamily="34" charset="0"/>
                        </a:rPr>
                        <a:t>Kab</a:t>
                      </a:r>
                      <a:r>
                        <a:rPr lang="en-US" sz="700" u="none" strike="noStrike" dirty="0">
                          <a:effectLst/>
                          <a:latin typeface="Arial Narrow" pitchFamily="34" charset="0"/>
                        </a:rPr>
                        <a:t>/Kota </a:t>
                      </a:r>
                      <a:r>
                        <a:rPr lang="en-US" sz="700" u="none" strike="noStrike" dirty="0" err="1">
                          <a:effectLst/>
                          <a:latin typeface="Arial Narrow" pitchFamily="34" charset="0"/>
                        </a:rPr>
                        <a:t>dan</a:t>
                      </a:r>
                      <a:r>
                        <a:rPr lang="en-US" sz="700" u="none" strike="noStrike" dirty="0">
                          <a:effectLst/>
                          <a:latin typeface="Arial Narrow" pitchFamily="34" charset="0"/>
                        </a:rPr>
                        <a:t> </a:t>
                      </a:r>
                      <a:r>
                        <a:rPr lang="en-US" sz="700" u="none" strike="noStrike" dirty="0" err="1">
                          <a:effectLst/>
                          <a:latin typeface="Arial Narrow" pitchFamily="34" charset="0"/>
                        </a:rPr>
                        <a:t>Pemdes</a:t>
                      </a:r>
                      <a:endParaRPr lang="en-US" sz="700" b="0" i="0" u="none" strike="noStrike" dirty="0">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25,643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31,750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a:effectLst/>
                          <a:latin typeface="Arial Narrow" pitchFamily="34" charset="0"/>
                        </a:rPr>
                        <a:t>Belanja tidak terduga</a:t>
                      </a:r>
                      <a:endParaRPr lang="en-US" sz="700" b="0" i="0" u="none" strike="noStrike">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22,489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33,550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dirty="0" err="1">
                          <a:effectLst/>
                          <a:latin typeface="Arial Narrow" pitchFamily="34" charset="0"/>
                        </a:rPr>
                        <a:t>Belanja</a:t>
                      </a:r>
                      <a:r>
                        <a:rPr lang="en-US" sz="700" u="none" strike="noStrike" dirty="0">
                          <a:effectLst/>
                          <a:latin typeface="Arial Narrow" pitchFamily="34" charset="0"/>
                        </a:rPr>
                        <a:t> </a:t>
                      </a:r>
                      <a:r>
                        <a:rPr lang="en-US" sz="700" u="none" strike="noStrike" dirty="0" err="1">
                          <a:effectLst/>
                          <a:latin typeface="Arial Narrow" pitchFamily="34" charset="0"/>
                        </a:rPr>
                        <a:t>Langsung</a:t>
                      </a:r>
                      <a:endParaRPr lang="en-US" sz="700" b="1" i="0" u="none" strike="noStrike" dirty="0">
                        <a:solidFill>
                          <a:srgbClr val="000000"/>
                        </a:solidFill>
                        <a:effectLst/>
                        <a:latin typeface="Arial Narrow" pitchFamily="34" charset="0"/>
                      </a:endParaRPr>
                    </a:p>
                  </a:txBody>
                  <a:tcPr marL="6913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2,085,922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2,229,444 </a:t>
                      </a:r>
                      <a:endParaRPr lang="en-US" sz="700" b="1"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dirty="0" err="1">
                          <a:effectLst/>
                          <a:latin typeface="Arial Narrow" pitchFamily="34" charset="0"/>
                        </a:rPr>
                        <a:t>Belanja</a:t>
                      </a:r>
                      <a:r>
                        <a:rPr lang="en-US" sz="700" u="none" strike="noStrike" dirty="0">
                          <a:effectLst/>
                          <a:latin typeface="Arial Narrow" pitchFamily="34" charset="0"/>
                        </a:rPr>
                        <a:t> </a:t>
                      </a:r>
                      <a:r>
                        <a:rPr lang="en-US" sz="700" u="none" strike="noStrike" dirty="0" err="1">
                          <a:effectLst/>
                          <a:latin typeface="Arial Narrow" pitchFamily="34" charset="0"/>
                        </a:rPr>
                        <a:t>Pegawai</a:t>
                      </a:r>
                      <a:endParaRPr lang="en-US" sz="700" b="0" i="0" u="none" strike="noStrike" dirty="0">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117,595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103,175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a:effectLst/>
                          <a:latin typeface="Arial Narrow" pitchFamily="34" charset="0"/>
                        </a:rPr>
                        <a:t>Belanja Barang dan jasa</a:t>
                      </a:r>
                      <a:endParaRPr lang="en-US" sz="700" b="0" i="0" u="none" strike="noStrike">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1,248,015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1,059,031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dirty="0" err="1">
                          <a:effectLst/>
                          <a:latin typeface="Arial Narrow" pitchFamily="34" charset="0"/>
                        </a:rPr>
                        <a:t>Belanja</a:t>
                      </a:r>
                      <a:r>
                        <a:rPr lang="en-US" sz="700" u="none" strike="noStrike" dirty="0">
                          <a:effectLst/>
                          <a:latin typeface="Arial Narrow" pitchFamily="34" charset="0"/>
                        </a:rPr>
                        <a:t> Modal</a:t>
                      </a:r>
                      <a:endParaRPr lang="en-US" sz="700" b="0" i="0" u="none" strike="noStrike" dirty="0">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720,312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1,067,239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a:effectLst/>
                          <a:latin typeface="Arial Narrow" pitchFamily="34" charset="0"/>
                        </a:rPr>
                        <a:t>Pembiayaan Netto</a:t>
                      </a:r>
                      <a:endParaRPr lang="en-US" sz="700" b="1" i="0" u="none" strike="noStrike">
                        <a:solidFill>
                          <a:srgbClr val="000000"/>
                        </a:solidFill>
                        <a:effectLst/>
                        <a:latin typeface="Arial Narrow" pitchFamily="34" charset="0"/>
                      </a:endParaRPr>
                    </a:p>
                  </a:txBody>
                  <a:tcPr marL="3841"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25,500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8,500 </a:t>
                      </a:r>
                      <a:endParaRPr lang="en-US" sz="700" b="1"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dirty="0" err="1">
                          <a:effectLst/>
                          <a:latin typeface="Arial Narrow" pitchFamily="34" charset="0"/>
                        </a:rPr>
                        <a:t>Penerimaan</a:t>
                      </a:r>
                      <a:r>
                        <a:rPr lang="en-US" sz="700" u="none" strike="noStrike" dirty="0">
                          <a:effectLst/>
                          <a:latin typeface="Arial Narrow" pitchFamily="34" charset="0"/>
                        </a:rPr>
                        <a:t> </a:t>
                      </a:r>
                      <a:r>
                        <a:rPr lang="en-US" sz="700" u="none" strike="noStrike" dirty="0" err="1">
                          <a:effectLst/>
                          <a:latin typeface="Arial Narrow" pitchFamily="34" charset="0"/>
                        </a:rPr>
                        <a:t>Pembiayaan</a:t>
                      </a:r>
                      <a:endParaRPr lang="en-US" sz="700" b="1" i="0" u="none" strike="noStrike" dirty="0">
                        <a:solidFill>
                          <a:srgbClr val="000000"/>
                        </a:solidFill>
                        <a:effectLst/>
                        <a:latin typeface="Arial Narrow" pitchFamily="34" charset="0"/>
                      </a:endParaRPr>
                    </a:p>
                  </a:txBody>
                  <a:tcPr marL="6913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26,000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98,750 </a:t>
                      </a:r>
                      <a:endParaRPr lang="en-US" sz="700" b="1"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a:effectLst/>
                          <a:latin typeface="Arial Narrow" pitchFamily="34" charset="0"/>
                        </a:rPr>
                        <a:t>SiLPA TA sebelumnya</a:t>
                      </a:r>
                      <a:endParaRPr lang="en-US" sz="700" b="0" i="0" u="none" strike="noStrike">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26,000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98,750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a:effectLst/>
                          <a:latin typeface="Arial Narrow" pitchFamily="34" charset="0"/>
                        </a:rPr>
                        <a:t>Pencairan dana cadangan</a:t>
                      </a:r>
                      <a:endParaRPr lang="en-US" sz="700" b="0" i="0" u="none" strike="noStrike">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0579">
                <a:tc>
                  <a:txBody>
                    <a:bodyPr/>
                    <a:lstStyle/>
                    <a:p>
                      <a:pPr algn="l" fontAlgn="ctr"/>
                      <a:r>
                        <a:rPr lang="en-US" sz="700" u="none" strike="noStrike">
                          <a:effectLst/>
                          <a:latin typeface="Arial Narrow" pitchFamily="34" charset="0"/>
                        </a:rPr>
                        <a:t>Hasil Penjualan Kekayaan Daerah yang Dipisahkan </a:t>
                      </a:r>
                      <a:endParaRPr lang="en-US" sz="700" b="0" i="0" u="none" strike="noStrike">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0579">
                <a:tc>
                  <a:txBody>
                    <a:bodyPr/>
                    <a:lstStyle/>
                    <a:p>
                      <a:pPr algn="l" fontAlgn="ctr"/>
                      <a:r>
                        <a:rPr lang="en-US" sz="700" u="none" strike="noStrike">
                          <a:effectLst/>
                          <a:latin typeface="Arial Narrow" pitchFamily="34" charset="0"/>
                        </a:rPr>
                        <a:t>Penerimaan Pinjaman Daerah dan Obligasi Daerah</a:t>
                      </a:r>
                      <a:endParaRPr lang="en-US" sz="700" b="0" i="0" u="none" strike="noStrike">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0579">
                <a:tc>
                  <a:txBody>
                    <a:bodyPr/>
                    <a:lstStyle/>
                    <a:p>
                      <a:pPr algn="l" fontAlgn="ctr"/>
                      <a:r>
                        <a:rPr lang="en-US" sz="700" u="none" strike="noStrike">
                          <a:effectLst/>
                          <a:latin typeface="Arial Narrow" pitchFamily="34" charset="0"/>
                        </a:rPr>
                        <a:t>Penerimaan Kembali Pemberian Pinjaman</a:t>
                      </a:r>
                      <a:endParaRPr lang="en-US" sz="700" b="0" i="0" u="none" strike="noStrike">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a:effectLst/>
                          <a:latin typeface="Arial Narrow" pitchFamily="34" charset="0"/>
                        </a:rPr>
                        <a:t>Pengeluaran Pembiayaan</a:t>
                      </a:r>
                      <a:endParaRPr lang="en-US" sz="700" b="1" i="0" u="none" strike="noStrike">
                        <a:solidFill>
                          <a:srgbClr val="000000"/>
                        </a:solidFill>
                        <a:effectLst/>
                        <a:latin typeface="Arial Narrow" pitchFamily="34" charset="0"/>
                      </a:endParaRPr>
                    </a:p>
                  </a:txBody>
                  <a:tcPr marL="6913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500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90,250 </a:t>
                      </a:r>
                      <a:endParaRPr lang="en-US" sz="700" b="1"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0579">
                <a:tc>
                  <a:txBody>
                    <a:bodyPr/>
                    <a:lstStyle/>
                    <a:p>
                      <a:pPr algn="l" fontAlgn="ctr"/>
                      <a:r>
                        <a:rPr lang="en-US" sz="700" u="none" strike="noStrike">
                          <a:effectLst/>
                          <a:latin typeface="Arial Narrow" pitchFamily="34" charset="0"/>
                        </a:rPr>
                        <a:t>Pembentukan Dana Cadangan</a:t>
                      </a:r>
                      <a:endParaRPr lang="en-US" sz="700" b="0" i="0" u="none" strike="noStrike">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0579">
                <a:tc>
                  <a:txBody>
                    <a:bodyPr/>
                    <a:lstStyle/>
                    <a:p>
                      <a:pPr algn="l" fontAlgn="ctr"/>
                      <a:r>
                        <a:rPr lang="en-US" sz="700" u="none" strike="noStrike">
                          <a:effectLst/>
                          <a:latin typeface="Arial Narrow" pitchFamily="34" charset="0"/>
                        </a:rPr>
                        <a:t>Penyertaan Modal (Investasi) Daerah</a:t>
                      </a:r>
                      <a:endParaRPr lang="en-US" sz="700" b="0" i="0" u="none" strike="noStrike">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500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90,250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a:effectLst/>
                          <a:latin typeface="Arial Narrow" pitchFamily="34" charset="0"/>
                        </a:rPr>
                        <a:t>Pembayaran Pokok Utang </a:t>
                      </a:r>
                      <a:endParaRPr lang="en-US" sz="700" b="0" i="0" u="none" strike="noStrike">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11">
                <a:tc>
                  <a:txBody>
                    <a:bodyPr/>
                    <a:lstStyle/>
                    <a:p>
                      <a:pPr algn="l" fontAlgn="ctr"/>
                      <a:r>
                        <a:rPr lang="en-US" sz="700" u="none" strike="noStrike">
                          <a:effectLst/>
                          <a:latin typeface="Arial Narrow" pitchFamily="34" charset="0"/>
                        </a:rPr>
                        <a:t>Pemberian Pinjaman Daerah </a:t>
                      </a:r>
                      <a:endParaRPr lang="en-US" sz="700" b="0" i="0" u="none" strike="noStrike">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0579">
                <a:tc>
                  <a:txBody>
                    <a:bodyPr/>
                    <a:lstStyle/>
                    <a:p>
                      <a:pPr algn="l" fontAlgn="ctr"/>
                      <a:r>
                        <a:rPr lang="en-US" sz="700" u="none" strike="noStrike">
                          <a:effectLst/>
                          <a:latin typeface="Arial Narrow" pitchFamily="34" charset="0"/>
                        </a:rPr>
                        <a:t>Pembayaran Kegiatan Lanjutan</a:t>
                      </a:r>
                      <a:endParaRPr lang="en-US" sz="700" b="0" i="0" u="none" strike="noStrike">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a:effectLst/>
                          <a:latin typeface="Arial Narrow" pitchFamily="34" charset="0"/>
                        </a:rPr>
                        <a:t>  </a:t>
                      </a:r>
                      <a:endParaRPr lang="en-US" sz="700" b="0" i="0" u="none" strike="noStrike">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0579">
                <a:tc>
                  <a:txBody>
                    <a:bodyPr/>
                    <a:lstStyle/>
                    <a:p>
                      <a:pPr algn="l" fontAlgn="ctr"/>
                      <a:r>
                        <a:rPr lang="en-US" sz="700" u="none" strike="noStrike" dirty="0" err="1">
                          <a:effectLst/>
                          <a:latin typeface="Arial Narrow" pitchFamily="34" charset="0"/>
                        </a:rPr>
                        <a:t>Pengeluaran</a:t>
                      </a:r>
                      <a:r>
                        <a:rPr lang="en-US" sz="700" u="none" strike="noStrike" dirty="0">
                          <a:effectLst/>
                          <a:latin typeface="Arial Narrow" pitchFamily="34" charset="0"/>
                        </a:rPr>
                        <a:t> </a:t>
                      </a:r>
                      <a:r>
                        <a:rPr lang="en-US" sz="700" u="none" strike="noStrike" dirty="0" err="1">
                          <a:effectLst/>
                          <a:latin typeface="Arial Narrow" pitchFamily="34" charset="0"/>
                        </a:rPr>
                        <a:t>Perhitungan</a:t>
                      </a:r>
                      <a:r>
                        <a:rPr lang="en-US" sz="700" u="none" strike="noStrike" dirty="0">
                          <a:effectLst/>
                          <a:latin typeface="Arial Narrow" pitchFamily="34" charset="0"/>
                        </a:rPr>
                        <a:t> </a:t>
                      </a:r>
                      <a:r>
                        <a:rPr lang="en-US" sz="700" u="none" strike="noStrike" dirty="0" err="1">
                          <a:effectLst/>
                          <a:latin typeface="Arial Narrow" pitchFamily="34" charset="0"/>
                        </a:rPr>
                        <a:t>Pihak</a:t>
                      </a:r>
                      <a:r>
                        <a:rPr lang="en-US" sz="700" u="none" strike="noStrike" dirty="0">
                          <a:effectLst/>
                          <a:latin typeface="Arial Narrow" pitchFamily="34" charset="0"/>
                        </a:rPr>
                        <a:t> </a:t>
                      </a:r>
                      <a:r>
                        <a:rPr lang="en-US" sz="700" u="none" strike="noStrike" dirty="0" err="1">
                          <a:effectLst/>
                          <a:latin typeface="Arial Narrow" pitchFamily="34" charset="0"/>
                        </a:rPr>
                        <a:t>Ketiga</a:t>
                      </a:r>
                      <a:endParaRPr lang="en-US" sz="700" b="0" i="0" u="none" strike="noStrike" dirty="0">
                        <a:solidFill>
                          <a:srgbClr val="000000"/>
                        </a:solidFill>
                        <a:effectLst/>
                        <a:latin typeface="Arial Narrow" pitchFamily="34" charset="0"/>
                      </a:endParaRPr>
                    </a:p>
                  </a:txBody>
                  <a:tcPr marL="138260" marR="3841" marT="3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700" u="none" strike="noStrike" dirty="0">
                          <a:effectLst/>
                          <a:latin typeface="Arial Narrow" pitchFamily="34" charset="0"/>
                        </a:rPr>
                        <a:t>                   - </a:t>
                      </a:r>
                      <a:endParaRPr lang="en-US" sz="700" b="0" i="0" u="none" strike="noStrike" dirty="0">
                        <a:solidFill>
                          <a:srgbClr val="000000"/>
                        </a:solidFill>
                        <a:effectLst/>
                        <a:latin typeface="Arial Narrow" pitchFamily="34" charset="0"/>
                      </a:endParaRPr>
                    </a:p>
                  </a:txBody>
                  <a:tcPr marL="3841" marR="3841" marT="38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p:txBody>
          <a:bodyPr/>
          <a:lstStyle/>
          <a:p>
            <a:fld id="{38C5940F-52BA-4018-B13B-B36621709A35}" type="slidenum">
              <a:rPr lang="id-ID" smtClean="0"/>
              <a:pPr/>
              <a:t>50</a:t>
            </a:fld>
            <a:endParaRPr lang="id-ID"/>
          </a:p>
        </p:txBody>
      </p:sp>
    </p:spTree>
    <p:extLst>
      <p:ext uri="{BB962C8B-B14F-4D97-AF65-F5344CB8AC3E}">
        <p14:creationId xmlns:p14="http://schemas.microsoft.com/office/powerpoint/2010/main" xmlns="" val="4252352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9" descr="Image result for CONSUMER BASIS ICON"/>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11" descr="Image result for CONSUMER BASIS ICON"/>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13" descr="Image result for CONSUMER BASIS ICON"/>
          <p:cNvSpPr>
            <a:spLocks noChangeAspect="1" noChangeArrowheads="1"/>
          </p:cNvSpPr>
          <p:nvPr/>
        </p:nvSpPr>
        <p:spPr bwMode="auto">
          <a:xfrm>
            <a:off x="612775" y="3127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 name="Picture 4" descr="Hasil gambar untuk transparent GLASS 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575"/>
            <a:ext cx="1537149" cy="146447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Rectangle 11"/>
          <p:cNvSpPr/>
          <p:nvPr/>
        </p:nvSpPr>
        <p:spPr>
          <a:xfrm>
            <a:off x="508480" y="293479"/>
            <a:ext cx="11207270" cy="800219"/>
          </a:xfrm>
          <a:prstGeom prst="rect">
            <a:avLst/>
          </a:prstGeom>
        </p:spPr>
        <p:txBody>
          <a:bodyPr wrap="square">
            <a:spAutoFit/>
          </a:bodyPr>
          <a:lstStyle/>
          <a:p>
            <a:r>
              <a:rPr lang="en-US" sz="2800" b="1" dirty="0" smtClean="0">
                <a:solidFill>
                  <a:srgbClr val="C00000"/>
                </a:solidFill>
              </a:rPr>
              <a:t>RINCIAN ANGGARAN BADAN KETAHANAN PANGAN PROVINSI</a:t>
            </a:r>
          </a:p>
          <a:p>
            <a:r>
              <a:rPr lang="en-US" b="1" i="1" dirty="0" smtClean="0"/>
              <a:t>WILAYAH SUMATERA</a:t>
            </a:r>
            <a:endParaRPr lang="id-ID" sz="2800" b="1" i="1" dirty="0"/>
          </a:p>
        </p:txBody>
      </p:sp>
      <p:sp>
        <p:nvSpPr>
          <p:cNvPr id="2" name="Slide Number Placeholder 1"/>
          <p:cNvSpPr>
            <a:spLocks noGrp="1"/>
          </p:cNvSpPr>
          <p:nvPr>
            <p:ph type="sldNum" sz="quarter" idx="12"/>
          </p:nvPr>
        </p:nvSpPr>
        <p:spPr/>
        <p:txBody>
          <a:bodyPr/>
          <a:lstStyle/>
          <a:p>
            <a:fld id="{38C5940F-52BA-4018-B13B-B36621709A35}" type="slidenum">
              <a:rPr lang="id-ID" smtClean="0"/>
              <a:pPr/>
              <a:t>51</a:t>
            </a:fld>
            <a:endParaRPr lang="id-ID"/>
          </a:p>
        </p:txBody>
      </p:sp>
      <p:graphicFrame>
        <p:nvGraphicFramePr>
          <p:cNvPr id="11" name="Table 10"/>
          <p:cNvGraphicFramePr>
            <a:graphicFrameLocks noGrp="1"/>
          </p:cNvGraphicFramePr>
          <p:nvPr/>
        </p:nvGraphicFramePr>
        <p:xfrm>
          <a:off x="279400" y="1234016"/>
          <a:ext cx="11436349" cy="4445000"/>
        </p:xfrm>
        <a:graphic>
          <a:graphicData uri="http://schemas.openxmlformats.org/drawingml/2006/table">
            <a:tbl>
              <a:tblPr firstRow="1" bandRow="1">
                <a:tableStyleId>{5940675A-B579-460E-94D1-54222C63F5DA}</a:tableStyleId>
              </a:tblPr>
              <a:tblGrid>
                <a:gridCol w="406400"/>
                <a:gridCol w="1562100"/>
                <a:gridCol w="628650"/>
                <a:gridCol w="838200"/>
                <a:gridCol w="838200"/>
                <a:gridCol w="876300"/>
                <a:gridCol w="838200"/>
                <a:gridCol w="723900"/>
                <a:gridCol w="914400"/>
                <a:gridCol w="933450"/>
                <a:gridCol w="762000"/>
                <a:gridCol w="590550"/>
                <a:gridCol w="707117"/>
                <a:gridCol w="816882"/>
              </a:tblGrid>
              <a:tr h="251884">
                <a:tc rowSpan="3">
                  <a:txBody>
                    <a:bodyPr/>
                    <a:lstStyle/>
                    <a:p>
                      <a:pPr algn="ctr"/>
                      <a:r>
                        <a:rPr lang="en-US" sz="900" dirty="0" smtClean="0"/>
                        <a:t>No</a:t>
                      </a:r>
                      <a:endParaRPr lang="en-US" sz="900" dirty="0"/>
                    </a:p>
                  </a:txBody>
                  <a:tcPr anchor="ctr"/>
                </a:tc>
                <a:tc rowSpan="3">
                  <a:txBody>
                    <a:bodyPr/>
                    <a:lstStyle/>
                    <a:p>
                      <a:pPr algn="ctr"/>
                      <a:r>
                        <a:rPr lang="en-US" sz="900" dirty="0" err="1" smtClean="0"/>
                        <a:t>Nama</a:t>
                      </a:r>
                      <a:r>
                        <a:rPr lang="en-US" sz="900" dirty="0" smtClean="0"/>
                        <a:t> </a:t>
                      </a:r>
                      <a:r>
                        <a:rPr lang="en-US" sz="900" dirty="0" err="1" smtClean="0"/>
                        <a:t>Satker</a:t>
                      </a:r>
                      <a:endParaRPr lang="en-US" sz="900" dirty="0"/>
                    </a:p>
                  </a:txBody>
                  <a:tcPr anchor="ctr"/>
                </a:tc>
                <a:tc rowSpan="3">
                  <a:txBody>
                    <a:bodyPr/>
                    <a:lstStyle/>
                    <a:p>
                      <a:pPr algn="ctr"/>
                      <a:r>
                        <a:rPr lang="en-US" sz="900" dirty="0" err="1" smtClean="0"/>
                        <a:t>Belanja</a:t>
                      </a:r>
                      <a:r>
                        <a:rPr lang="en-US" sz="900" dirty="0" smtClean="0"/>
                        <a:t> </a:t>
                      </a:r>
                      <a:r>
                        <a:rPr lang="en-US" sz="900" dirty="0" err="1" smtClean="0"/>
                        <a:t>Pegawai</a:t>
                      </a:r>
                      <a:endParaRPr lang="en-US" sz="900" dirty="0"/>
                    </a:p>
                  </a:txBody>
                  <a:tcPr anchor="ctr"/>
                </a:tc>
                <a:tc gridSpan="2">
                  <a:txBody>
                    <a:bodyPr/>
                    <a:lstStyle/>
                    <a:p>
                      <a:pPr algn="ctr"/>
                      <a:r>
                        <a:rPr lang="en-US" sz="900" dirty="0" err="1" smtClean="0"/>
                        <a:t>Belanja</a:t>
                      </a:r>
                      <a:r>
                        <a:rPr lang="en-US" sz="900" dirty="0" smtClean="0"/>
                        <a:t> </a:t>
                      </a:r>
                      <a:r>
                        <a:rPr lang="en-US" sz="900" dirty="0" err="1" smtClean="0"/>
                        <a:t>Barang</a:t>
                      </a:r>
                      <a:endParaRPr lang="en-US" sz="900" dirty="0"/>
                    </a:p>
                  </a:txBody>
                  <a:tcPr/>
                </a:tc>
                <a:tc hMerge="1">
                  <a:txBody>
                    <a:bodyPr/>
                    <a:lstStyle/>
                    <a:p>
                      <a:endParaRPr lang="en-US" sz="1400" dirty="0"/>
                    </a:p>
                  </a:txBody>
                  <a:tcPr/>
                </a:tc>
                <a:tc gridSpan="2">
                  <a:txBody>
                    <a:bodyPr/>
                    <a:lstStyle/>
                    <a:p>
                      <a:pPr algn="ctr"/>
                      <a:r>
                        <a:rPr lang="en-US" sz="900" dirty="0" err="1" smtClean="0"/>
                        <a:t>Belanja</a:t>
                      </a:r>
                      <a:r>
                        <a:rPr lang="en-US" sz="900" dirty="0" smtClean="0"/>
                        <a:t> Modal</a:t>
                      </a:r>
                      <a:endParaRPr lang="en-US" sz="900" dirty="0"/>
                    </a:p>
                  </a:txBody>
                  <a:tcPr/>
                </a:tc>
                <a:tc hMerge="1">
                  <a:txBody>
                    <a:bodyPr/>
                    <a:lstStyle/>
                    <a:p>
                      <a:endParaRPr lang="en-US" sz="1400" dirty="0"/>
                    </a:p>
                  </a:txBody>
                  <a:tcPr/>
                </a:tc>
                <a:tc rowSpan="3">
                  <a:txBody>
                    <a:bodyPr/>
                    <a:lstStyle/>
                    <a:p>
                      <a:pPr algn="ctr"/>
                      <a:r>
                        <a:rPr lang="en-US" sz="900" dirty="0" err="1" smtClean="0"/>
                        <a:t>Belanja</a:t>
                      </a:r>
                      <a:r>
                        <a:rPr lang="en-US" sz="900" dirty="0" smtClean="0"/>
                        <a:t> </a:t>
                      </a:r>
                      <a:r>
                        <a:rPr lang="en-US" sz="900" dirty="0" err="1" smtClean="0"/>
                        <a:t>Bansos</a:t>
                      </a:r>
                      <a:endParaRPr lang="en-US" sz="900" dirty="0"/>
                    </a:p>
                  </a:txBody>
                  <a:tcPr anchor="ctr"/>
                </a:tc>
                <a:tc rowSpan="3">
                  <a:txBody>
                    <a:bodyPr/>
                    <a:lstStyle/>
                    <a:p>
                      <a:pPr algn="ctr"/>
                      <a:r>
                        <a:rPr lang="en-US" sz="900" dirty="0" err="1" smtClean="0"/>
                        <a:t>Jumlah</a:t>
                      </a:r>
                      <a:endParaRPr lang="en-US" sz="900" dirty="0"/>
                    </a:p>
                  </a:txBody>
                  <a:tcPr anchor="ctr"/>
                </a:tc>
                <a:tc rowSpan="2" gridSpan="2">
                  <a:txBody>
                    <a:bodyPr/>
                    <a:lstStyle/>
                    <a:p>
                      <a:pPr algn="ctr"/>
                      <a:r>
                        <a:rPr lang="en-US" sz="900" dirty="0" err="1" smtClean="0"/>
                        <a:t>Belanja</a:t>
                      </a:r>
                      <a:r>
                        <a:rPr lang="en-US" sz="900" dirty="0" smtClean="0"/>
                        <a:t> </a:t>
                      </a:r>
                      <a:r>
                        <a:rPr lang="en-US" sz="900" dirty="0" err="1" smtClean="0"/>
                        <a:t>Barang</a:t>
                      </a:r>
                      <a:endParaRPr lang="en-US" sz="900" dirty="0"/>
                    </a:p>
                  </a:txBody>
                  <a:tcPr/>
                </a:tc>
                <a:tc rowSpan="2" hMerge="1">
                  <a:txBody>
                    <a:bodyPr/>
                    <a:lstStyle/>
                    <a:p>
                      <a:endParaRPr lang="en-US" sz="1400" dirty="0"/>
                    </a:p>
                  </a:txBody>
                  <a:tcPr/>
                </a:tc>
                <a:tc rowSpan="2" gridSpan="2">
                  <a:txBody>
                    <a:bodyPr/>
                    <a:lstStyle/>
                    <a:p>
                      <a:pPr algn="ctr"/>
                      <a:r>
                        <a:rPr lang="en-US" sz="900" dirty="0" err="1" smtClean="0"/>
                        <a:t>Belanja</a:t>
                      </a:r>
                      <a:r>
                        <a:rPr lang="en-US" sz="900" baseline="0" dirty="0" smtClean="0"/>
                        <a:t> Modal</a:t>
                      </a:r>
                      <a:endParaRPr lang="en-US" sz="900" dirty="0"/>
                    </a:p>
                  </a:txBody>
                  <a:tcPr/>
                </a:tc>
                <a:tc rowSpan="2" hMerge="1">
                  <a:txBody>
                    <a:bodyPr/>
                    <a:lstStyle/>
                    <a:p>
                      <a:endParaRPr lang="en-US" sz="1400" dirty="0"/>
                    </a:p>
                  </a:txBody>
                  <a:tcPr/>
                </a:tc>
                <a:tc rowSpan="3">
                  <a:txBody>
                    <a:bodyPr/>
                    <a:lstStyle/>
                    <a:p>
                      <a:pPr algn="ctr"/>
                      <a:r>
                        <a:rPr lang="en-US" sz="900" dirty="0" smtClean="0"/>
                        <a:t>JUMLAH</a:t>
                      </a:r>
                      <a:endParaRPr lang="en-US" sz="900" dirty="0"/>
                    </a:p>
                  </a:txBody>
                  <a:tcPr anchor="ctr"/>
                </a:tc>
              </a:tr>
              <a:tr h="118956">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algn="ctr"/>
                      <a:r>
                        <a:rPr lang="en-US" sz="900" dirty="0" err="1" smtClean="0"/>
                        <a:t>Operasional</a:t>
                      </a:r>
                      <a:endParaRPr lang="en-US" sz="900" dirty="0"/>
                    </a:p>
                  </a:txBody>
                  <a:tcPr anchor="ctr"/>
                </a:tc>
                <a:tc rowSpan="2">
                  <a:txBody>
                    <a:bodyPr/>
                    <a:lstStyle/>
                    <a:p>
                      <a:pPr algn="ctr"/>
                      <a:r>
                        <a:rPr lang="en-US" sz="900" dirty="0" smtClean="0"/>
                        <a:t>Non </a:t>
                      </a:r>
                      <a:r>
                        <a:rPr lang="en-US" sz="900" dirty="0" err="1" smtClean="0"/>
                        <a:t>Operasional</a:t>
                      </a:r>
                      <a:endParaRPr lang="en-US" sz="900" dirty="0"/>
                    </a:p>
                  </a:txBody>
                  <a:tcPr anchor="ctr"/>
                </a:tc>
                <a:tc rowSpan="2">
                  <a:txBody>
                    <a:bodyPr/>
                    <a:lstStyle/>
                    <a:p>
                      <a:pPr algn="ctr"/>
                      <a:r>
                        <a:rPr lang="en-US" sz="900" dirty="0" err="1" smtClean="0"/>
                        <a:t>Operasional</a:t>
                      </a:r>
                      <a:endParaRPr lang="en-US" sz="900" dirty="0"/>
                    </a:p>
                  </a:txBody>
                  <a:tcPr anchor="ctr"/>
                </a:tc>
                <a:tc rowSpan="2">
                  <a:txBody>
                    <a:bodyPr/>
                    <a:lstStyle/>
                    <a:p>
                      <a:pPr algn="ctr"/>
                      <a:r>
                        <a:rPr lang="en-US" sz="900" dirty="0" smtClean="0"/>
                        <a:t>Non </a:t>
                      </a:r>
                      <a:r>
                        <a:rPr lang="en-US" sz="900" dirty="0" err="1" smtClean="0"/>
                        <a:t>Operasional</a:t>
                      </a:r>
                      <a:endParaRPr lang="en-US" sz="900" dirty="0"/>
                    </a:p>
                  </a:txBody>
                  <a:tcPr anchor="ctr"/>
                </a:tc>
                <a:tc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r>
              <a:tr h="242994">
                <a:tc vMerge="1">
                  <a:txBody>
                    <a:bodyPr/>
                    <a:lstStyle/>
                    <a:p>
                      <a:endParaRPr lang="en-US" sz="1400" dirty="0"/>
                    </a:p>
                  </a:txBody>
                  <a:tcPr/>
                </a:tc>
                <a:tc vMerge="1">
                  <a:txBody>
                    <a:bodyPr/>
                    <a:lstStyle/>
                    <a:p>
                      <a:endParaRPr lang="en-US" sz="1400" dirty="0"/>
                    </a:p>
                  </a:txBody>
                  <a:tcPr/>
                </a:tc>
                <a:tc vMerge="1">
                  <a:txBody>
                    <a:bodyPr/>
                    <a:lstStyle/>
                    <a:p>
                      <a:endParaRPr lang="en-US" sz="1400" dirty="0"/>
                    </a:p>
                  </a:txBody>
                  <a:tcPr/>
                </a:tc>
                <a:tc vMerge="1">
                  <a:txBody>
                    <a:bodyPr/>
                    <a:lstStyle/>
                    <a:p>
                      <a:pPr algn="ctr"/>
                      <a:endParaRPr lang="en-US" sz="1000" dirty="0"/>
                    </a:p>
                  </a:txBody>
                  <a:tcPr anchor="ctr"/>
                </a:tc>
                <a:tc vMerge="1">
                  <a:txBody>
                    <a:bodyPr/>
                    <a:lstStyle/>
                    <a:p>
                      <a:pPr algn="ctr"/>
                      <a:endParaRPr lang="en-US" sz="1000" dirty="0"/>
                    </a:p>
                  </a:txBody>
                  <a:tcPr anchor="ctr"/>
                </a:tc>
                <a:tc vMerge="1">
                  <a:txBody>
                    <a:bodyPr/>
                    <a:lstStyle/>
                    <a:p>
                      <a:pPr algn="ctr"/>
                      <a:endParaRPr lang="en-US" sz="1000" dirty="0"/>
                    </a:p>
                  </a:txBody>
                  <a:tcPr anchor="ctr"/>
                </a:tc>
                <a:tc vMerge="1">
                  <a:txBody>
                    <a:bodyPr/>
                    <a:lstStyle/>
                    <a:p>
                      <a:pPr algn="ctr"/>
                      <a:endParaRPr lang="en-US" sz="1000" dirty="0"/>
                    </a:p>
                  </a:txBody>
                  <a:tcPr anchor="ctr"/>
                </a:tc>
                <a:tc vMerge="1">
                  <a:txBody>
                    <a:bodyPr/>
                    <a:lstStyle/>
                    <a:p>
                      <a:endParaRPr lang="en-US" sz="1400" dirty="0"/>
                    </a:p>
                  </a:txBody>
                  <a:tcPr/>
                </a:tc>
                <a:tc vMerge="1">
                  <a:txBody>
                    <a:bodyPr/>
                    <a:lstStyle/>
                    <a:p>
                      <a:endParaRPr lang="en-US" sz="1400" dirty="0"/>
                    </a:p>
                  </a:txBody>
                  <a:tcPr/>
                </a:tc>
                <a:tc>
                  <a:txBody>
                    <a:bodyPr/>
                    <a:lstStyle/>
                    <a:p>
                      <a:pPr algn="ctr"/>
                      <a:r>
                        <a:rPr lang="en-US" sz="900" dirty="0" smtClean="0"/>
                        <a:t>RM</a:t>
                      </a:r>
                      <a:endParaRPr lang="en-US" sz="900" dirty="0"/>
                    </a:p>
                  </a:txBody>
                  <a:tcPr anchor="ctr"/>
                </a:tc>
                <a:tc>
                  <a:txBody>
                    <a:bodyPr/>
                    <a:lstStyle/>
                    <a:p>
                      <a:pPr algn="ctr"/>
                      <a:r>
                        <a:rPr lang="en-US" sz="900" dirty="0" smtClean="0"/>
                        <a:t>PLN/RMP/HLN</a:t>
                      </a:r>
                      <a:endParaRPr lang="en-US" sz="900" dirty="0"/>
                    </a:p>
                  </a:txBody>
                  <a:tcPr anchor="ctr"/>
                </a:tc>
                <a:tc>
                  <a:txBody>
                    <a:bodyPr/>
                    <a:lstStyle/>
                    <a:p>
                      <a:pPr algn="ctr"/>
                      <a:r>
                        <a:rPr lang="en-US" sz="900" dirty="0" smtClean="0"/>
                        <a:t>RM</a:t>
                      </a:r>
                      <a:endParaRPr lang="en-US" sz="900" dirty="0"/>
                    </a:p>
                  </a:txBody>
                  <a:tcPr anchor="ctr"/>
                </a:tc>
                <a:tc>
                  <a:txBody>
                    <a:bodyPr/>
                    <a:lstStyle/>
                    <a:p>
                      <a:pPr algn="ctr"/>
                      <a:r>
                        <a:rPr lang="en-US" sz="900" dirty="0" smtClean="0"/>
                        <a:t>PLN/RMP/HLN</a:t>
                      </a:r>
                      <a:endParaRPr lang="en-US" sz="900" dirty="0"/>
                    </a:p>
                  </a:txBody>
                  <a:tcPr anchor="ctr"/>
                </a:tc>
                <a:tc vMerge="1">
                  <a:txBody>
                    <a:bodyPr/>
                    <a:lstStyle/>
                    <a:p>
                      <a:endParaRPr lang="en-US" sz="1400" dirty="0"/>
                    </a:p>
                  </a:txBody>
                  <a:tcPr/>
                </a:tc>
              </a:tr>
              <a:tr h="370840">
                <a:tc>
                  <a:txBody>
                    <a:bodyPr/>
                    <a:lstStyle/>
                    <a:p>
                      <a:pPr algn="ctr"/>
                      <a:r>
                        <a:rPr lang="en-US" sz="900" dirty="0" smtClean="0"/>
                        <a:t>1</a:t>
                      </a:r>
                      <a:endParaRPr lang="en-US" sz="900" dirty="0"/>
                    </a:p>
                  </a:txBody>
                  <a:tcPr anchor="ctr"/>
                </a:tc>
                <a:tc>
                  <a:txBody>
                    <a:bodyPr/>
                    <a:lstStyle/>
                    <a:p>
                      <a:r>
                        <a:rPr lang="en-US" sz="900" dirty="0" err="1" smtClean="0"/>
                        <a:t>Badan</a:t>
                      </a:r>
                      <a:r>
                        <a:rPr lang="en-US" sz="900" dirty="0" smtClean="0"/>
                        <a:t> </a:t>
                      </a:r>
                      <a:r>
                        <a:rPr lang="en-US" sz="900" dirty="0" err="1" smtClean="0"/>
                        <a:t>Ketahanan</a:t>
                      </a:r>
                      <a:r>
                        <a:rPr lang="en-US" sz="900" dirty="0" smtClean="0"/>
                        <a:t> </a:t>
                      </a:r>
                      <a:r>
                        <a:rPr lang="en-US" sz="900" dirty="0" err="1" smtClean="0"/>
                        <a:t>Pangan</a:t>
                      </a:r>
                      <a:r>
                        <a:rPr lang="en-US" sz="900" dirty="0" smtClean="0"/>
                        <a:t> </a:t>
                      </a:r>
                      <a:r>
                        <a:rPr lang="en-US" sz="900" dirty="0" err="1" smtClean="0"/>
                        <a:t>dan</a:t>
                      </a:r>
                      <a:r>
                        <a:rPr lang="en-US" sz="900" dirty="0" smtClean="0"/>
                        <a:t> </a:t>
                      </a:r>
                      <a:r>
                        <a:rPr lang="en-US" sz="900" dirty="0" err="1" smtClean="0"/>
                        <a:t>Penyuluhan</a:t>
                      </a:r>
                      <a:r>
                        <a:rPr lang="en-US" sz="900" dirty="0" smtClean="0"/>
                        <a:t> </a:t>
                      </a:r>
                      <a:r>
                        <a:rPr lang="en-US" sz="900" dirty="0" err="1" smtClean="0"/>
                        <a:t>Prov</a:t>
                      </a:r>
                      <a:r>
                        <a:rPr lang="en-US" sz="900" dirty="0" smtClean="0"/>
                        <a:t> Aceh</a:t>
                      </a:r>
                      <a:endParaRPr lang="en-US" sz="900" dirty="0"/>
                    </a:p>
                  </a:txBody>
                  <a:tcP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10.955.320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10.955.320</a:t>
                      </a:r>
                      <a:endParaRPr lang="en-US" sz="900" dirty="0"/>
                    </a:p>
                  </a:txBody>
                  <a:tcPr anchor="ctr"/>
                </a:tc>
                <a:tc>
                  <a:txBody>
                    <a:bodyPr/>
                    <a:lstStyle/>
                    <a:p>
                      <a:pPr algn="ctr"/>
                      <a:r>
                        <a:rPr lang="en-US" sz="900" dirty="0" smtClean="0"/>
                        <a:t>10.955.320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10.955.320</a:t>
                      </a:r>
                      <a:endParaRPr lang="en-US" sz="900" dirty="0"/>
                    </a:p>
                  </a:txBody>
                  <a:tcPr anchor="ctr"/>
                </a:tc>
              </a:tr>
              <a:tr h="370840">
                <a:tc>
                  <a:txBody>
                    <a:bodyPr/>
                    <a:lstStyle/>
                    <a:p>
                      <a:pPr algn="ctr"/>
                      <a:r>
                        <a:rPr lang="en-US" sz="900" dirty="0" smtClean="0"/>
                        <a:t>2</a:t>
                      </a:r>
                      <a:endParaRPr lang="en-US" sz="900" dirty="0"/>
                    </a:p>
                  </a:txBody>
                  <a:tcPr anchor="ctr"/>
                </a:tc>
                <a:tc>
                  <a:txBody>
                    <a:bodyPr/>
                    <a:lstStyle/>
                    <a:p>
                      <a:r>
                        <a:rPr lang="en-US" sz="900" dirty="0" err="1" smtClean="0"/>
                        <a:t>Badan</a:t>
                      </a:r>
                      <a:r>
                        <a:rPr lang="en-US" sz="900" dirty="0" smtClean="0"/>
                        <a:t> </a:t>
                      </a:r>
                      <a:r>
                        <a:rPr lang="en-US" sz="900" dirty="0" err="1" smtClean="0"/>
                        <a:t>Ketahanan</a:t>
                      </a:r>
                      <a:r>
                        <a:rPr lang="en-US" sz="900" dirty="0" smtClean="0"/>
                        <a:t> </a:t>
                      </a:r>
                      <a:r>
                        <a:rPr lang="en-US" sz="900" dirty="0" err="1" smtClean="0"/>
                        <a:t>Pangan</a:t>
                      </a:r>
                      <a:r>
                        <a:rPr lang="en-US" sz="900" dirty="0" smtClean="0"/>
                        <a:t> </a:t>
                      </a:r>
                      <a:r>
                        <a:rPr lang="en-US" sz="900" dirty="0" err="1" smtClean="0"/>
                        <a:t>Prov</a:t>
                      </a:r>
                      <a:r>
                        <a:rPr lang="en-US" sz="900" dirty="0" smtClean="0"/>
                        <a:t> Sumatera Utara</a:t>
                      </a:r>
                      <a:endParaRPr lang="en-US" sz="900" dirty="0"/>
                    </a:p>
                  </a:txBody>
                  <a:tcP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22.345.600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22.345.600</a:t>
                      </a:r>
                      <a:endParaRPr lang="en-US" sz="900" dirty="0"/>
                    </a:p>
                  </a:txBody>
                  <a:tcPr anchor="ctr"/>
                </a:tc>
                <a:tc>
                  <a:txBody>
                    <a:bodyPr/>
                    <a:lstStyle/>
                    <a:p>
                      <a:pPr algn="ctr"/>
                      <a:r>
                        <a:rPr lang="en-US" sz="900" dirty="0" smtClean="0"/>
                        <a:t>22.345.600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22.345.600</a:t>
                      </a:r>
                      <a:endParaRPr lang="en-US" sz="900" dirty="0"/>
                    </a:p>
                  </a:txBody>
                  <a:tcPr anchor="ctr"/>
                </a:tc>
              </a:tr>
              <a:tr h="370840">
                <a:tc>
                  <a:txBody>
                    <a:bodyPr/>
                    <a:lstStyle/>
                    <a:p>
                      <a:pPr algn="ctr"/>
                      <a:r>
                        <a:rPr lang="en-US" sz="900" dirty="0" smtClean="0"/>
                        <a:t>3</a:t>
                      </a:r>
                      <a:endParaRPr lang="en-US" sz="900" dirty="0"/>
                    </a:p>
                  </a:txBody>
                  <a:tcPr anchor="ctr"/>
                </a:tc>
                <a:tc>
                  <a:txBody>
                    <a:bodyPr/>
                    <a:lstStyle/>
                    <a:p>
                      <a:r>
                        <a:rPr lang="en-US" sz="900" dirty="0" err="1" smtClean="0"/>
                        <a:t>Badan</a:t>
                      </a:r>
                      <a:r>
                        <a:rPr lang="en-US" sz="900" dirty="0" smtClean="0"/>
                        <a:t> </a:t>
                      </a:r>
                      <a:r>
                        <a:rPr lang="en-US" sz="900" dirty="0" err="1" smtClean="0"/>
                        <a:t>Ketahanan</a:t>
                      </a:r>
                      <a:r>
                        <a:rPr lang="en-US" sz="900" dirty="0" smtClean="0"/>
                        <a:t> </a:t>
                      </a:r>
                      <a:r>
                        <a:rPr lang="en-US" sz="900" dirty="0" err="1" smtClean="0"/>
                        <a:t>Pangan</a:t>
                      </a:r>
                      <a:r>
                        <a:rPr lang="en-US" sz="900" dirty="0" smtClean="0"/>
                        <a:t> </a:t>
                      </a:r>
                      <a:r>
                        <a:rPr lang="en-US" sz="900" dirty="0" err="1" smtClean="0"/>
                        <a:t>Prov</a:t>
                      </a:r>
                      <a:r>
                        <a:rPr lang="en-US" sz="900" dirty="0" smtClean="0"/>
                        <a:t> Sumatera Barat</a:t>
                      </a:r>
                      <a:endParaRPr lang="en-US" sz="900" dirty="0"/>
                    </a:p>
                  </a:txBody>
                  <a:tcP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14.070.966</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14.070.966</a:t>
                      </a:r>
                      <a:endParaRPr lang="en-US" sz="900" dirty="0"/>
                    </a:p>
                  </a:txBody>
                  <a:tcPr anchor="ctr"/>
                </a:tc>
                <a:tc>
                  <a:txBody>
                    <a:bodyPr/>
                    <a:lstStyle/>
                    <a:p>
                      <a:pPr algn="ctr"/>
                      <a:r>
                        <a:rPr lang="en-US" sz="900" dirty="0" smtClean="0"/>
                        <a:t>14.070.966</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14.070.966</a:t>
                      </a:r>
                      <a:endParaRPr lang="en-US" sz="900" dirty="0"/>
                    </a:p>
                  </a:txBody>
                  <a:tcPr anchor="ctr"/>
                </a:tc>
              </a:tr>
              <a:tr h="370840">
                <a:tc>
                  <a:txBody>
                    <a:bodyPr/>
                    <a:lstStyle/>
                    <a:p>
                      <a:pPr algn="ctr"/>
                      <a:r>
                        <a:rPr lang="en-US" sz="900" dirty="0" smtClean="0"/>
                        <a:t>4</a:t>
                      </a:r>
                      <a:endParaRPr lang="en-US" sz="900" dirty="0"/>
                    </a:p>
                  </a:txBody>
                  <a:tcPr anchor="ctr"/>
                </a:tc>
                <a:tc>
                  <a:txBody>
                    <a:bodyPr/>
                    <a:lstStyle/>
                    <a:p>
                      <a:r>
                        <a:rPr lang="en-US" sz="900" dirty="0" err="1" smtClean="0"/>
                        <a:t>Badan</a:t>
                      </a:r>
                      <a:r>
                        <a:rPr lang="en-US" sz="900" dirty="0" smtClean="0"/>
                        <a:t> </a:t>
                      </a:r>
                      <a:r>
                        <a:rPr lang="en-US" sz="900" dirty="0" err="1" smtClean="0"/>
                        <a:t>Ketahanan</a:t>
                      </a:r>
                      <a:r>
                        <a:rPr lang="en-US" sz="900" baseline="0" dirty="0" smtClean="0"/>
                        <a:t> </a:t>
                      </a:r>
                      <a:r>
                        <a:rPr lang="en-US" sz="900" baseline="0" dirty="0" err="1" smtClean="0"/>
                        <a:t>Pangan</a:t>
                      </a:r>
                      <a:r>
                        <a:rPr lang="en-US" sz="900" baseline="0" dirty="0" smtClean="0"/>
                        <a:t> </a:t>
                      </a:r>
                      <a:r>
                        <a:rPr lang="en-US" sz="900" baseline="0" dirty="0" err="1" smtClean="0"/>
                        <a:t>Prov</a:t>
                      </a:r>
                      <a:r>
                        <a:rPr lang="en-US" sz="900" baseline="0" dirty="0" smtClean="0"/>
                        <a:t> Riau</a:t>
                      </a:r>
                      <a:endParaRPr lang="en-US" sz="900" dirty="0"/>
                    </a:p>
                  </a:txBody>
                  <a:tcP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9.843.753</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9.843.753</a:t>
                      </a:r>
                      <a:endParaRPr lang="en-US" sz="900" dirty="0"/>
                    </a:p>
                  </a:txBody>
                  <a:tcPr anchor="ctr"/>
                </a:tc>
                <a:tc>
                  <a:txBody>
                    <a:bodyPr/>
                    <a:lstStyle/>
                    <a:p>
                      <a:pPr algn="ctr"/>
                      <a:r>
                        <a:rPr lang="en-US" sz="900" dirty="0" smtClean="0"/>
                        <a:t>9.843.753</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9.843.753</a:t>
                      </a:r>
                      <a:endParaRPr lang="en-US" sz="900" dirty="0"/>
                    </a:p>
                  </a:txBody>
                  <a:tcPr anchor="ctr"/>
                </a:tc>
              </a:tr>
              <a:tr h="370840">
                <a:tc>
                  <a:txBody>
                    <a:bodyPr/>
                    <a:lstStyle/>
                    <a:p>
                      <a:pPr algn="ctr"/>
                      <a:r>
                        <a:rPr lang="en-US" sz="900" dirty="0" smtClean="0"/>
                        <a:t>5</a:t>
                      </a:r>
                      <a:endParaRPr lang="en-US" sz="900" dirty="0"/>
                    </a:p>
                  </a:txBody>
                  <a:tcPr anchor="ctr"/>
                </a:tc>
                <a:tc>
                  <a:txBody>
                    <a:bodyPr/>
                    <a:lstStyle/>
                    <a:p>
                      <a:r>
                        <a:rPr lang="en-US" sz="900" dirty="0" err="1" smtClean="0"/>
                        <a:t>Badan</a:t>
                      </a:r>
                      <a:r>
                        <a:rPr lang="en-US" sz="900" dirty="0" smtClean="0"/>
                        <a:t> </a:t>
                      </a:r>
                      <a:r>
                        <a:rPr lang="en-US" sz="900" dirty="0" err="1" smtClean="0"/>
                        <a:t>Ketahanan</a:t>
                      </a:r>
                      <a:r>
                        <a:rPr lang="en-US" sz="900" baseline="0" dirty="0" smtClean="0"/>
                        <a:t> </a:t>
                      </a:r>
                      <a:r>
                        <a:rPr lang="en-US" sz="900" baseline="0" dirty="0" err="1" smtClean="0"/>
                        <a:t>Pangan</a:t>
                      </a:r>
                      <a:r>
                        <a:rPr lang="en-US" sz="900" baseline="0" dirty="0" smtClean="0"/>
                        <a:t> </a:t>
                      </a:r>
                      <a:r>
                        <a:rPr lang="en-US" sz="900" baseline="0" dirty="0" err="1" smtClean="0"/>
                        <a:t>Prov</a:t>
                      </a:r>
                      <a:r>
                        <a:rPr lang="en-US" sz="900" baseline="0" dirty="0" smtClean="0"/>
                        <a:t> Jambi</a:t>
                      </a:r>
                      <a:endParaRPr lang="en-US" sz="900" dirty="0"/>
                    </a:p>
                  </a:txBody>
                  <a:tcP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7.117.171</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7.117.171</a:t>
                      </a:r>
                      <a:endParaRPr lang="en-US" sz="900" dirty="0"/>
                    </a:p>
                  </a:txBody>
                  <a:tcPr anchor="ctr"/>
                </a:tc>
                <a:tc>
                  <a:txBody>
                    <a:bodyPr/>
                    <a:lstStyle/>
                    <a:p>
                      <a:pPr algn="ctr"/>
                      <a:r>
                        <a:rPr lang="en-US" sz="900" dirty="0" smtClean="0"/>
                        <a:t>7.117.171</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7.117.171</a:t>
                      </a:r>
                      <a:endParaRPr lang="en-US" sz="900" dirty="0"/>
                    </a:p>
                  </a:txBody>
                  <a:tcPr anchor="ctr"/>
                </a:tc>
              </a:tr>
              <a:tr h="370840">
                <a:tc>
                  <a:txBody>
                    <a:bodyPr/>
                    <a:lstStyle/>
                    <a:p>
                      <a:pPr algn="ctr"/>
                      <a:r>
                        <a:rPr lang="en-US" sz="900" dirty="0" smtClean="0"/>
                        <a:t>6</a:t>
                      </a:r>
                      <a:endParaRPr lang="en-US" sz="900" dirty="0"/>
                    </a:p>
                  </a:txBody>
                  <a:tcPr anchor="ctr"/>
                </a:tc>
                <a:tc>
                  <a:txBody>
                    <a:bodyPr/>
                    <a:lstStyle/>
                    <a:p>
                      <a:r>
                        <a:rPr lang="en-US" sz="900" dirty="0" err="1" smtClean="0"/>
                        <a:t>Badan</a:t>
                      </a:r>
                      <a:r>
                        <a:rPr lang="en-US" sz="900" dirty="0" smtClean="0"/>
                        <a:t> </a:t>
                      </a:r>
                      <a:r>
                        <a:rPr lang="en-US" sz="900" dirty="0" err="1" smtClean="0"/>
                        <a:t>Ketahanan</a:t>
                      </a:r>
                      <a:r>
                        <a:rPr lang="en-US" sz="900" baseline="0" dirty="0" smtClean="0"/>
                        <a:t> </a:t>
                      </a:r>
                      <a:r>
                        <a:rPr lang="en-US" sz="900" baseline="0" dirty="0" err="1" smtClean="0"/>
                        <a:t>Pangan</a:t>
                      </a:r>
                      <a:r>
                        <a:rPr lang="en-US" sz="900" baseline="0" dirty="0" smtClean="0"/>
                        <a:t> </a:t>
                      </a:r>
                      <a:r>
                        <a:rPr lang="en-US" sz="900" baseline="0" dirty="0" err="1" smtClean="0"/>
                        <a:t>Prov</a:t>
                      </a:r>
                      <a:r>
                        <a:rPr lang="en-US" sz="900" baseline="0" dirty="0" smtClean="0"/>
                        <a:t> Sumatera Selatan</a:t>
                      </a:r>
                      <a:endParaRPr lang="en-US" sz="900" dirty="0"/>
                    </a:p>
                  </a:txBody>
                  <a:tcP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14.493.311</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14.493.311</a:t>
                      </a:r>
                      <a:endParaRPr lang="en-US" sz="900" dirty="0"/>
                    </a:p>
                  </a:txBody>
                  <a:tcPr anchor="ctr"/>
                </a:tc>
                <a:tc>
                  <a:txBody>
                    <a:bodyPr/>
                    <a:lstStyle/>
                    <a:p>
                      <a:pPr algn="ctr"/>
                      <a:r>
                        <a:rPr lang="en-US" sz="900" dirty="0" smtClean="0"/>
                        <a:t>14.493.311</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14.493.311</a:t>
                      </a:r>
                      <a:endParaRPr lang="en-US" sz="900" dirty="0"/>
                    </a:p>
                  </a:txBody>
                  <a:tcPr anchor="ctr"/>
                </a:tc>
              </a:tr>
              <a:tr h="370840">
                <a:tc>
                  <a:txBody>
                    <a:bodyPr/>
                    <a:lstStyle/>
                    <a:p>
                      <a:pPr algn="ctr"/>
                      <a:r>
                        <a:rPr lang="en-US" sz="900" dirty="0" smtClean="0"/>
                        <a:t>7</a:t>
                      </a:r>
                      <a:endParaRPr lang="en-US" sz="900" dirty="0"/>
                    </a:p>
                  </a:txBody>
                  <a:tcPr anchor="ctr"/>
                </a:tc>
                <a:tc>
                  <a:txBody>
                    <a:bodyPr/>
                    <a:lstStyle/>
                    <a:p>
                      <a:r>
                        <a:rPr lang="en-US" sz="900" dirty="0" err="1" smtClean="0"/>
                        <a:t>Badan</a:t>
                      </a:r>
                      <a:r>
                        <a:rPr lang="en-US" sz="900" dirty="0" smtClean="0"/>
                        <a:t> </a:t>
                      </a:r>
                      <a:r>
                        <a:rPr lang="en-US" sz="900" dirty="0" err="1" smtClean="0"/>
                        <a:t>Ketahanan</a:t>
                      </a:r>
                      <a:r>
                        <a:rPr lang="en-US" sz="900" dirty="0" smtClean="0"/>
                        <a:t> </a:t>
                      </a:r>
                      <a:r>
                        <a:rPr lang="en-US" sz="900" dirty="0" err="1" smtClean="0"/>
                        <a:t>Pangan</a:t>
                      </a:r>
                      <a:r>
                        <a:rPr lang="en-US" sz="900" dirty="0" smtClean="0"/>
                        <a:t> </a:t>
                      </a:r>
                      <a:r>
                        <a:rPr lang="en-US" sz="900" dirty="0" err="1" smtClean="0"/>
                        <a:t>Prov</a:t>
                      </a:r>
                      <a:r>
                        <a:rPr lang="en-US" sz="900" dirty="0" smtClean="0"/>
                        <a:t> Lampung</a:t>
                      </a:r>
                      <a:endParaRPr lang="en-US" sz="900" dirty="0"/>
                    </a:p>
                  </a:txBody>
                  <a:tcP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17.032.675</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17.032.675</a:t>
                      </a:r>
                      <a:endParaRPr lang="en-US" sz="9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17.032.675</a:t>
                      </a:r>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17.032.675</a:t>
                      </a:r>
                      <a:endParaRPr lang="en-US" sz="900" dirty="0"/>
                    </a:p>
                  </a:txBody>
                  <a:tcPr anchor="ctr"/>
                </a:tc>
              </a:tr>
              <a:tr h="370840">
                <a:tc>
                  <a:txBody>
                    <a:bodyPr/>
                    <a:lstStyle/>
                    <a:p>
                      <a:pPr algn="ctr"/>
                      <a:r>
                        <a:rPr lang="en-US" sz="900" dirty="0" smtClean="0"/>
                        <a:t>8</a:t>
                      </a:r>
                      <a:endParaRPr lang="en-US" sz="900" dirty="0"/>
                    </a:p>
                  </a:txBody>
                  <a:tcPr anchor="ctr"/>
                </a:tc>
                <a:tc>
                  <a:txBody>
                    <a:bodyPr/>
                    <a:lstStyle/>
                    <a:p>
                      <a:r>
                        <a:rPr lang="en-US" sz="900" dirty="0" err="1" smtClean="0"/>
                        <a:t>Badan</a:t>
                      </a:r>
                      <a:r>
                        <a:rPr lang="en-US" sz="900" baseline="0" dirty="0" smtClean="0"/>
                        <a:t> </a:t>
                      </a:r>
                      <a:r>
                        <a:rPr lang="en-US" sz="900" baseline="0" dirty="0" err="1" smtClean="0"/>
                        <a:t>Ketahanan</a:t>
                      </a:r>
                      <a:r>
                        <a:rPr lang="en-US" sz="900" baseline="0" dirty="0" smtClean="0"/>
                        <a:t> </a:t>
                      </a:r>
                      <a:r>
                        <a:rPr lang="en-US" sz="900" baseline="0" dirty="0" err="1" smtClean="0"/>
                        <a:t>Pangan</a:t>
                      </a:r>
                      <a:r>
                        <a:rPr lang="en-US" sz="900" baseline="0" dirty="0" smtClean="0"/>
                        <a:t> </a:t>
                      </a:r>
                      <a:r>
                        <a:rPr lang="en-US" sz="900" baseline="0" dirty="0" err="1" smtClean="0"/>
                        <a:t>Prov</a:t>
                      </a:r>
                      <a:r>
                        <a:rPr lang="en-US" sz="900" baseline="0" dirty="0" smtClean="0"/>
                        <a:t> </a:t>
                      </a:r>
                      <a:r>
                        <a:rPr lang="en-US" sz="900" baseline="0" dirty="0" err="1" smtClean="0"/>
                        <a:t>Kep</a:t>
                      </a:r>
                      <a:r>
                        <a:rPr lang="en-US" sz="900" baseline="0" dirty="0" smtClean="0"/>
                        <a:t>. Bangka Belitung</a:t>
                      </a:r>
                      <a:endParaRPr lang="en-US" sz="900" dirty="0"/>
                    </a:p>
                  </a:txBody>
                  <a:tcP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5.961.407</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5.961.407</a:t>
                      </a:r>
                      <a:endParaRPr lang="en-US" sz="9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5.961.407</a:t>
                      </a:r>
                      <a:endParaRPr lang="en-US" sz="900" dirty="0" smtClean="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5.961.407</a:t>
                      </a:r>
                      <a:endParaRPr lang="en-US" sz="900" dirty="0"/>
                    </a:p>
                  </a:txBody>
                  <a:tcPr anchor="ctr"/>
                </a:tc>
              </a:tr>
              <a:tr h="370840">
                <a:tc>
                  <a:txBody>
                    <a:bodyPr/>
                    <a:lstStyle/>
                    <a:p>
                      <a:pPr algn="ctr"/>
                      <a:r>
                        <a:rPr lang="en-US" sz="900" dirty="0" smtClean="0"/>
                        <a:t>9</a:t>
                      </a:r>
                      <a:endParaRPr lang="en-US" sz="900" dirty="0"/>
                    </a:p>
                  </a:txBody>
                  <a:tcPr anchor="ctr"/>
                </a:tc>
                <a:tc>
                  <a:txBody>
                    <a:bodyPr/>
                    <a:lstStyle/>
                    <a:p>
                      <a:r>
                        <a:rPr lang="en-US" sz="900" dirty="0" err="1" smtClean="0"/>
                        <a:t>Badan</a:t>
                      </a:r>
                      <a:r>
                        <a:rPr lang="en-US" sz="900" dirty="0" smtClean="0"/>
                        <a:t> </a:t>
                      </a:r>
                      <a:r>
                        <a:rPr lang="en-US" sz="900" dirty="0" err="1" smtClean="0"/>
                        <a:t>Ketahanan</a:t>
                      </a:r>
                      <a:r>
                        <a:rPr lang="en-US" sz="900" baseline="0" dirty="0" smtClean="0"/>
                        <a:t> </a:t>
                      </a:r>
                      <a:r>
                        <a:rPr lang="en-US" sz="900" baseline="0" dirty="0" err="1" smtClean="0"/>
                        <a:t>Pangan</a:t>
                      </a:r>
                      <a:r>
                        <a:rPr lang="en-US" sz="900" baseline="0" dirty="0" smtClean="0"/>
                        <a:t> </a:t>
                      </a:r>
                      <a:r>
                        <a:rPr lang="en-US" sz="900" baseline="0" dirty="0" err="1" smtClean="0"/>
                        <a:t>Prov</a:t>
                      </a:r>
                      <a:r>
                        <a:rPr lang="en-US" sz="900" baseline="0" dirty="0" smtClean="0"/>
                        <a:t> </a:t>
                      </a:r>
                      <a:r>
                        <a:rPr lang="en-US" sz="900" baseline="0" dirty="0" err="1" smtClean="0"/>
                        <a:t>Kepulauan</a:t>
                      </a:r>
                      <a:r>
                        <a:rPr lang="en-US" sz="900" baseline="0" dirty="0" smtClean="0"/>
                        <a:t> Riau</a:t>
                      </a:r>
                      <a:endParaRPr lang="en-US" sz="900" dirty="0"/>
                    </a:p>
                  </a:txBody>
                  <a:tcP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4.671.819</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4.671.819</a:t>
                      </a:r>
                      <a:endParaRPr lang="en-US" sz="9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4.671.819</a:t>
                      </a:r>
                      <a:endParaRPr lang="en-US" sz="900" dirty="0" smtClean="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4.671.819</a:t>
                      </a:r>
                      <a:endParaRPr lang="en-US" sz="900" dirty="0"/>
                    </a:p>
                  </a:txBody>
                  <a:tcPr anchor="ctr"/>
                </a:tc>
              </a:tr>
              <a:tr h="370840">
                <a:tc>
                  <a:txBody>
                    <a:bodyPr/>
                    <a:lstStyle/>
                    <a:p>
                      <a:pPr algn="ctr"/>
                      <a:r>
                        <a:rPr lang="en-US" sz="900" dirty="0" smtClean="0"/>
                        <a:t>10</a:t>
                      </a:r>
                      <a:endParaRPr lang="en-US" sz="900" dirty="0"/>
                    </a:p>
                  </a:txBody>
                  <a:tcPr anchor="ctr"/>
                </a:tc>
                <a:tc>
                  <a:txBody>
                    <a:bodyPr/>
                    <a:lstStyle/>
                    <a:p>
                      <a:r>
                        <a:rPr lang="en-US" sz="900" dirty="0" err="1" smtClean="0"/>
                        <a:t>Badan</a:t>
                      </a:r>
                      <a:r>
                        <a:rPr lang="en-US" sz="900" dirty="0" smtClean="0"/>
                        <a:t> </a:t>
                      </a:r>
                      <a:r>
                        <a:rPr lang="en-US" sz="900" dirty="0" err="1" smtClean="0"/>
                        <a:t>Ketahanan</a:t>
                      </a:r>
                      <a:r>
                        <a:rPr lang="en-US" sz="900" dirty="0" smtClean="0"/>
                        <a:t> </a:t>
                      </a:r>
                      <a:r>
                        <a:rPr lang="en-US" sz="900" dirty="0" err="1" smtClean="0"/>
                        <a:t>Pangan</a:t>
                      </a:r>
                      <a:r>
                        <a:rPr lang="en-US" sz="900" dirty="0" smtClean="0"/>
                        <a:t> </a:t>
                      </a:r>
                      <a:r>
                        <a:rPr lang="en-US" sz="900" dirty="0" err="1" smtClean="0"/>
                        <a:t>Prov</a:t>
                      </a:r>
                      <a:r>
                        <a:rPr lang="en-US" sz="900" dirty="0" smtClean="0"/>
                        <a:t> Bengkulu</a:t>
                      </a:r>
                      <a:endParaRPr lang="en-US" sz="900" dirty="0"/>
                    </a:p>
                  </a:txBody>
                  <a:tcP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8.354.973</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8.354.973</a:t>
                      </a:r>
                      <a:endParaRPr lang="en-US" sz="9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8.354.973</a:t>
                      </a:r>
                      <a:endParaRPr lang="en-US" sz="900" dirty="0" smtClean="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0</a:t>
                      </a:r>
                      <a:endParaRPr lang="en-US" sz="900" dirty="0"/>
                    </a:p>
                  </a:txBody>
                  <a:tcPr anchor="ctr"/>
                </a:tc>
                <a:tc>
                  <a:txBody>
                    <a:bodyPr/>
                    <a:lstStyle/>
                    <a:p>
                      <a:pPr algn="ctr"/>
                      <a:r>
                        <a:rPr lang="en-US" sz="900" dirty="0" smtClean="0"/>
                        <a:t>8.354.973</a:t>
                      </a:r>
                      <a:endParaRPr lang="en-US" sz="900" dirty="0"/>
                    </a:p>
                  </a:txBody>
                  <a:tcPr anchor="ctr"/>
                </a:tc>
              </a:tr>
            </a:tbl>
          </a:graphicData>
        </a:graphic>
      </p:graphicFrame>
      <p:sp>
        <p:nvSpPr>
          <p:cNvPr id="13" name="TextBox 12"/>
          <p:cNvSpPr txBox="1"/>
          <p:nvPr/>
        </p:nvSpPr>
        <p:spPr>
          <a:xfrm>
            <a:off x="11315700" y="990600"/>
            <a:ext cx="781050" cy="261610"/>
          </a:xfrm>
          <a:prstGeom prst="rect">
            <a:avLst/>
          </a:prstGeom>
          <a:noFill/>
          <a:ln>
            <a:noFill/>
          </a:ln>
        </p:spPr>
        <p:txBody>
          <a:bodyPr wrap="square" rtlCol="0">
            <a:spAutoFit/>
          </a:bodyPr>
          <a:lstStyle/>
          <a:p>
            <a:r>
              <a:rPr lang="en-US" sz="1050" i="1" dirty="0" smtClean="0"/>
              <a:t>(000)</a:t>
            </a:r>
            <a:endParaRPr lang="en-US" sz="1050" i="1" dirty="0"/>
          </a:p>
        </p:txBody>
      </p:sp>
      <p:sp>
        <p:nvSpPr>
          <p:cNvPr id="14" name="Rectangle 13"/>
          <p:cNvSpPr/>
          <p:nvPr/>
        </p:nvSpPr>
        <p:spPr>
          <a:xfrm>
            <a:off x="136479" y="4229101"/>
            <a:ext cx="11709777" cy="3619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71450" y="5962650"/>
            <a:ext cx="10496550" cy="369332"/>
          </a:xfrm>
          <a:prstGeom prst="rect">
            <a:avLst/>
          </a:prstGeom>
          <a:noFill/>
        </p:spPr>
        <p:txBody>
          <a:bodyPr wrap="square" rtlCol="0">
            <a:spAutoFit/>
          </a:bodyPr>
          <a:lstStyle/>
          <a:p>
            <a:r>
              <a:rPr lang="en-US" b="1" dirty="0" err="1" smtClean="0"/>
              <a:t>Anggaran</a:t>
            </a:r>
            <a:r>
              <a:rPr lang="en-US" b="1" dirty="0" smtClean="0"/>
              <a:t> BKP </a:t>
            </a:r>
            <a:r>
              <a:rPr lang="en-US" b="1" dirty="0" err="1" smtClean="0"/>
              <a:t>untuk</a:t>
            </a:r>
            <a:r>
              <a:rPr lang="en-US" b="1" dirty="0" smtClean="0"/>
              <a:t> </a:t>
            </a:r>
            <a:r>
              <a:rPr lang="en-US" b="1" dirty="0" err="1" smtClean="0"/>
              <a:t>Provinsi</a:t>
            </a:r>
            <a:r>
              <a:rPr lang="en-US" b="1" dirty="0" smtClean="0"/>
              <a:t> Lampung </a:t>
            </a:r>
            <a:r>
              <a:rPr lang="en-US" b="1" dirty="0" err="1" smtClean="0"/>
              <a:t>merupakan</a:t>
            </a:r>
            <a:r>
              <a:rPr lang="en-US" b="1" dirty="0" smtClean="0"/>
              <a:t> yang </a:t>
            </a:r>
            <a:r>
              <a:rPr lang="en-US" b="1" dirty="0" err="1" smtClean="0"/>
              <a:t>terbesar</a:t>
            </a:r>
            <a:r>
              <a:rPr lang="en-US" b="1" dirty="0" smtClean="0"/>
              <a:t> ke-2 </a:t>
            </a:r>
            <a:r>
              <a:rPr lang="en-US" b="1" dirty="0" err="1" smtClean="0"/>
              <a:t>di</a:t>
            </a:r>
            <a:r>
              <a:rPr lang="en-US" b="1" dirty="0" smtClean="0"/>
              <a:t> </a:t>
            </a:r>
            <a:r>
              <a:rPr lang="en-US" b="1" dirty="0" err="1" smtClean="0"/>
              <a:t>wilayah</a:t>
            </a:r>
            <a:r>
              <a:rPr lang="en-US" b="1" dirty="0" smtClean="0"/>
              <a:t> Sumatera</a:t>
            </a:r>
          </a:p>
        </p:txBody>
      </p:sp>
      <p:sp>
        <p:nvSpPr>
          <p:cNvPr id="16" name="TextBox 15"/>
          <p:cNvSpPr txBox="1"/>
          <p:nvPr/>
        </p:nvSpPr>
        <p:spPr>
          <a:xfrm>
            <a:off x="1295400" y="5676900"/>
            <a:ext cx="10496550" cy="276999"/>
          </a:xfrm>
          <a:prstGeom prst="rect">
            <a:avLst/>
          </a:prstGeom>
          <a:noFill/>
        </p:spPr>
        <p:txBody>
          <a:bodyPr wrap="square" rtlCol="0">
            <a:spAutoFit/>
          </a:bodyPr>
          <a:lstStyle/>
          <a:p>
            <a:pPr algn="r"/>
            <a:r>
              <a:rPr lang="en-US" sz="1200" i="1" dirty="0" err="1" smtClean="0"/>
              <a:t>Sumber</a:t>
            </a:r>
            <a:r>
              <a:rPr lang="en-US" sz="1200" i="1" dirty="0" smtClean="0"/>
              <a:t>: </a:t>
            </a:r>
            <a:r>
              <a:rPr lang="en-US" sz="1200" i="1" dirty="0" err="1" smtClean="0"/>
              <a:t>Badan</a:t>
            </a:r>
            <a:r>
              <a:rPr lang="en-US" sz="1200" i="1" dirty="0" smtClean="0"/>
              <a:t> </a:t>
            </a:r>
            <a:r>
              <a:rPr lang="en-US" sz="1200" i="1" dirty="0" err="1" smtClean="0"/>
              <a:t>Ketahanan</a:t>
            </a:r>
            <a:r>
              <a:rPr lang="en-US" sz="1200" i="1" dirty="0" smtClean="0"/>
              <a:t> </a:t>
            </a:r>
            <a:r>
              <a:rPr lang="en-US" sz="1200" i="1" dirty="0" err="1" smtClean="0"/>
              <a:t>Pangan</a:t>
            </a:r>
            <a:endParaRPr lang="en-US" sz="1200" i="1" dirty="0" smtClean="0"/>
          </a:p>
        </p:txBody>
      </p:sp>
    </p:spTree>
    <p:extLst>
      <p:ext uri="{BB962C8B-B14F-4D97-AF65-F5344CB8AC3E}">
        <p14:creationId xmlns="" xmlns:p14="http://schemas.microsoft.com/office/powerpoint/2010/main" val="4252352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 name="AutoShape 9" descr="Image result for CONSUMER BASIS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 name="AutoShape 11" descr="Image result for CONSUMER BASIS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 name="AutoShape 13" descr="Image result for CONSUMER BASIS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pic>
        <p:nvPicPr>
          <p:cNvPr id="10"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55575"/>
            <a:ext cx="1537149" cy="146447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p:cNvSpPr/>
          <p:nvPr/>
        </p:nvSpPr>
        <p:spPr>
          <a:xfrm>
            <a:off x="604422" y="293479"/>
            <a:ext cx="9917477" cy="523220"/>
          </a:xfrm>
          <a:prstGeom prst="rect">
            <a:avLst/>
          </a:prstGeom>
        </p:spPr>
        <p:txBody>
          <a:bodyPr wrap="square">
            <a:spAutoFit/>
          </a:bodyPr>
          <a:lstStyle/>
          <a:p>
            <a:r>
              <a:rPr lang="id-ID" sz="2800" b="1" dirty="0" smtClean="0">
                <a:solidFill>
                  <a:srgbClr val="C00000"/>
                </a:solidFill>
              </a:rPr>
              <a:t>GAMBARAN PROGRAM KERJA TPID </a:t>
            </a:r>
            <a:r>
              <a:rPr lang="en-US" sz="2800" b="1" dirty="0" smtClean="0">
                <a:solidFill>
                  <a:srgbClr val="C00000"/>
                </a:solidFill>
              </a:rPr>
              <a:t>PROVINSI LAMPUNG </a:t>
            </a:r>
            <a:r>
              <a:rPr lang="id-ID" sz="2800" b="1" dirty="0" smtClean="0">
                <a:solidFill>
                  <a:srgbClr val="C00000"/>
                </a:solidFill>
              </a:rPr>
              <a:t>2015</a:t>
            </a:r>
            <a:endParaRPr lang="id-ID" sz="2800" b="1" dirty="0">
              <a:solidFill>
                <a:srgbClr val="C00000"/>
              </a:solidFill>
            </a:endParaRPr>
          </a:p>
        </p:txBody>
      </p:sp>
      <p:sp>
        <p:nvSpPr>
          <p:cNvPr id="2" name="TextBox 1"/>
          <p:cNvSpPr txBox="1"/>
          <p:nvPr/>
        </p:nvSpPr>
        <p:spPr>
          <a:xfrm>
            <a:off x="307975" y="1198179"/>
            <a:ext cx="11626522" cy="2862322"/>
          </a:xfrm>
          <a:prstGeom prst="rect">
            <a:avLst/>
          </a:prstGeom>
          <a:noFill/>
        </p:spPr>
        <p:txBody>
          <a:bodyPr wrap="square" rtlCol="0">
            <a:spAutoFit/>
          </a:bodyPr>
          <a:lstStyle/>
          <a:p>
            <a:pPr marL="285750" indent="-285750">
              <a:buFont typeface="Arial" pitchFamily="34" charset="0"/>
              <a:buChar char="•"/>
            </a:pPr>
            <a:r>
              <a:rPr lang="id-ID" dirty="0" smtClean="0">
                <a:solidFill>
                  <a:prstClr val="black"/>
                </a:solidFill>
              </a:rPr>
              <a:t>Walaupun </a:t>
            </a:r>
            <a:r>
              <a:rPr lang="id-ID" dirty="0">
                <a:solidFill>
                  <a:prstClr val="black"/>
                </a:solidFill>
              </a:rPr>
              <a:t>Prov. Lampung tercatat merupakan produsen beras, namun komoditas beras persisten menyumbang inflasi di Prov. Lampung</a:t>
            </a:r>
            <a:r>
              <a:rPr lang="id-ID" dirty="0" smtClean="0">
                <a:solidFill>
                  <a:prstClr val="black"/>
                </a:solidFill>
              </a:rPr>
              <a:t>. Sehingga yang dapat dilakukan adalah meningkatkan produktivias atau melakukan diversifikasi.</a:t>
            </a:r>
          </a:p>
          <a:p>
            <a:pPr marL="285750" indent="-285750">
              <a:buFont typeface="Arial" pitchFamily="34" charset="0"/>
              <a:buChar char="•"/>
            </a:pPr>
            <a:r>
              <a:rPr lang="id-ID" dirty="0">
                <a:solidFill>
                  <a:prstClr val="black"/>
                </a:solidFill>
              </a:rPr>
              <a:t>Program pengendalian inflasi : Diversivikasi Pangan Melalui Pengembangan Pangan Lokal “Beras Siger” Dalam Rangka Pengendalian Inflasi Pangan Khususnya Beras di Provinsi Lampung</a:t>
            </a:r>
            <a:r>
              <a:rPr lang="id-ID" dirty="0" smtClean="0">
                <a:solidFill>
                  <a:prstClr val="black"/>
                </a:solidFill>
              </a:rPr>
              <a:t>. </a:t>
            </a:r>
          </a:p>
          <a:p>
            <a:pPr marL="285750" indent="-285750">
              <a:buFont typeface="Arial" pitchFamily="34" charset="0"/>
              <a:buChar char="•"/>
            </a:pPr>
            <a:r>
              <a:rPr lang="id-ID" dirty="0">
                <a:solidFill>
                  <a:prstClr val="black"/>
                </a:solidFill>
              </a:rPr>
              <a:t>Program yang dilakukan di Prov. Lampung adalah pengembangan pangan lokal “Beras Siger”, yaitu olahan pangan yang berbentuk seperti beras yang terbuat dari bahan baku ubi kayu yang bisa diolah menjadi tiwul atau oyek. </a:t>
            </a:r>
            <a:r>
              <a:rPr lang="id-ID" dirty="0" smtClean="0">
                <a:solidFill>
                  <a:prstClr val="black"/>
                </a:solidFill>
              </a:rPr>
              <a:t>Pemilihan </a:t>
            </a:r>
            <a:r>
              <a:rPr lang="id-ID" dirty="0">
                <a:solidFill>
                  <a:prstClr val="black"/>
                </a:solidFill>
              </a:rPr>
              <a:t>bahan baku ubi kayu karena Prov. Lampung merupakan produsen terbesar ubi kayu di Indonesia, dengan produksi mencapai 8,03 juta ton per </a:t>
            </a:r>
            <a:r>
              <a:rPr lang="id-ID" dirty="0" smtClean="0">
                <a:solidFill>
                  <a:prstClr val="black"/>
                </a:solidFill>
              </a:rPr>
              <a:t>tahun.</a:t>
            </a:r>
          </a:p>
          <a:p>
            <a:pPr marL="285750" indent="-285750">
              <a:buFont typeface="Arial" pitchFamily="34" charset="0"/>
              <a:buChar char="•"/>
            </a:pPr>
            <a:endParaRPr lang="id-ID" dirty="0">
              <a:solidFill>
                <a:prstClr val="black"/>
              </a:solidFill>
            </a:endParaRPr>
          </a:p>
          <a:p>
            <a:pPr marL="285750" indent="-285750">
              <a:buFont typeface="Arial" pitchFamily="34" charset="0"/>
              <a:buChar char="•"/>
            </a:pPr>
            <a:endParaRPr lang="id-ID" dirty="0">
              <a:solidFill>
                <a:prstClr val="black"/>
              </a:solidFill>
            </a:endParaRPr>
          </a:p>
        </p:txBody>
      </p:sp>
      <p:sp>
        <p:nvSpPr>
          <p:cNvPr id="6" name="TextBox 5"/>
          <p:cNvSpPr txBox="1"/>
          <p:nvPr/>
        </p:nvSpPr>
        <p:spPr>
          <a:xfrm>
            <a:off x="633801" y="3657600"/>
            <a:ext cx="1888688" cy="3046988"/>
          </a:xfrm>
          <a:prstGeom prst="rect">
            <a:avLst/>
          </a:prstGeom>
          <a:solidFill>
            <a:schemeClr val="accent4">
              <a:lumMod val="60000"/>
              <a:lumOff val="40000"/>
            </a:schemeClr>
          </a:solidFill>
        </p:spPr>
        <p:txBody>
          <a:bodyPr wrap="square" rtlCol="0">
            <a:spAutoFit/>
          </a:bodyPr>
          <a:lstStyle/>
          <a:p>
            <a:r>
              <a:rPr lang="id-ID" sz="1600" dirty="0">
                <a:solidFill>
                  <a:prstClr val="black"/>
                </a:solidFill>
              </a:rPr>
              <a:t>Pembinaan (Workshop dan Pelatihan berupa masukan teknologi dalam </a:t>
            </a:r>
            <a:r>
              <a:rPr lang="id-ID" sz="1600" dirty="0" smtClean="0">
                <a:solidFill>
                  <a:prstClr val="black"/>
                </a:solidFill>
              </a:rPr>
              <a:t>pengolahan) oleh </a:t>
            </a:r>
            <a:r>
              <a:rPr lang="id-ID" sz="1600" dirty="0">
                <a:solidFill>
                  <a:prstClr val="black"/>
                </a:solidFill>
              </a:rPr>
              <a:t>BKPD Prov. Lampung terhadap produsen Beras Siger </a:t>
            </a:r>
            <a:r>
              <a:rPr lang="id-ID" sz="1600" dirty="0" smtClean="0">
                <a:solidFill>
                  <a:prstClr val="black"/>
                </a:solidFill>
              </a:rPr>
              <a:t>sebanyak 30 </a:t>
            </a:r>
            <a:r>
              <a:rPr lang="id-ID" sz="1600" dirty="0">
                <a:solidFill>
                  <a:prstClr val="black"/>
                </a:solidFill>
              </a:rPr>
              <a:t>UKM dengan kapasitas produksi 1,5 ton/bulan.</a:t>
            </a:r>
            <a:r>
              <a:rPr lang="id-ID" sz="1600" dirty="0" smtClean="0">
                <a:solidFill>
                  <a:prstClr val="black"/>
                </a:solidFill>
              </a:rPr>
              <a:t> </a:t>
            </a:r>
            <a:endParaRPr lang="id-ID" sz="1600" dirty="0">
              <a:solidFill>
                <a:prstClr val="black"/>
              </a:solidFill>
            </a:endParaRPr>
          </a:p>
        </p:txBody>
      </p:sp>
      <p:sp>
        <p:nvSpPr>
          <p:cNvPr id="20" name="TextBox 19"/>
          <p:cNvSpPr txBox="1"/>
          <p:nvPr/>
        </p:nvSpPr>
        <p:spPr>
          <a:xfrm>
            <a:off x="2674889" y="3657600"/>
            <a:ext cx="1888688" cy="3046988"/>
          </a:xfrm>
          <a:prstGeom prst="rect">
            <a:avLst/>
          </a:prstGeom>
          <a:solidFill>
            <a:schemeClr val="accent5">
              <a:lumMod val="60000"/>
              <a:lumOff val="40000"/>
            </a:schemeClr>
          </a:solidFill>
        </p:spPr>
        <p:txBody>
          <a:bodyPr wrap="square" rtlCol="0">
            <a:spAutoFit/>
          </a:bodyPr>
          <a:lstStyle/>
          <a:p>
            <a:r>
              <a:rPr lang="id-ID" sz="1600" dirty="0" smtClean="0">
                <a:solidFill>
                  <a:prstClr val="black"/>
                </a:solidFill>
              </a:rPr>
              <a:t>Pemberian bantuan masing-masing satu paket alat pengolahan Beras Siger kepada 30 UKM dan membentuk asosiasi produsen dan pedagang Beras Siger Prov. Lampung </a:t>
            </a:r>
          </a:p>
          <a:p>
            <a:endParaRPr lang="id-ID" sz="1600" dirty="0" smtClean="0">
              <a:solidFill>
                <a:prstClr val="black"/>
              </a:solidFill>
            </a:endParaRPr>
          </a:p>
          <a:p>
            <a:endParaRPr lang="id-ID" sz="1600" dirty="0">
              <a:solidFill>
                <a:prstClr val="black"/>
              </a:solidFill>
            </a:endParaRPr>
          </a:p>
        </p:txBody>
      </p:sp>
      <p:sp>
        <p:nvSpPr>
          <p:cNvPr id="22" name="TextBox 21"/>
          <p:cNvSpPr txBox="1"/>
          <p:nvPr/>
        </p:nvSpPr>
        <p:spPr>
          <a:xfrm>
            <a:off x="4715977" y="3657600"/>
            <a:ext cx="1888688" cy="3046988"/>
          </a:xfrm>
          <a:prstGeom prst="rect">
            <a:avLst/>
          </a:prstGeom>
          <a:solidFill>
            <a:schemeClr val="accent2">
              <a:lumMod val="60000"/>
              <a:lumOff val="40000"/>
            </a:schemeClr>
          </a:solidFill>
        </p:spPr>
        <p:txBody>
          <a:bodyPr wrap="square" rtlCol="0">
            <a:spAutoFit/>
          </a:bodyPr>
          <a:lstStyle/>
          <a:p>
            <a:r>
              <a:rPr lang="id-ID" sz="1600" dirty="0" smtClean="0">
                <a:solidFill>
                  <a:prstClr val="black"/>
                </a:solidFill>
              </a:rPr>
              <a:t>Pengenalan makanan dari Besar Siger melalui restoran-restoran. pada </a:t>
            </a:r>
            <a:r>
              <a:rPr lang="sv-SE" sz="1600" dirty="0" smtClean="0">
                <a:solidFill>
                  <a:prstClr val="black"/>
                </a:solidFill>
              </a:rPr>
              <a:t>17 </a:t>
            </a:r>
            <a:r>
              <a:rPr lang="sv-SE" sz="1600" dirty="0">
                <a:solidFill>
                  <a:prstClr val="black"/>
                </a:solidFill>
              </a:rPr>
              <a:t>restoran di Prov. Lampung yang menyediakan Beras Siger sebagai pengganti nasi di dalam menu makanannya </a:t>
            </a:r>
            <a:endParaRPr lang="id-ID" sz="1600" dirty="0">
              <a:solidFill>
                <a:prstClr val="black"/>
              </a:solidFill>
            </a:endParaRPr>
          </a:p>
          <a:p>
            <a:endParaRPr lang="id-ID" sz="1600" dirty="0">
              <a:solidFill>
                <a:prstClr val="black"/>
              </a:solidFill>
            </a:endParaRPr>
          </a:p>
        </p:txBody>
      </p:sp>
      <p:sp>
        <p:nvSpPr>
          <p:cNvPr id="13" name="Right Arrow 12"/>
          <p:cNvSpPr/>
          <p:nvPr/>
        </p:nvSpPr>
        <p:spPr>
          <a:xfrm>
            <a:off x="6826474" y="4776952"/>
            <a:ext cx="677918" cy="6306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24" name="TextBox 23"/>
          <p:cNvSpPr txBox="1"/>
          <p:nvPr/>
        </p:nvSpPr>
        <p:spPr>
          <a:xfrm>
            <a:off x="7724021" y="3657600"/>
            <a:ext cx="1888688" cy="3046988"/>
          </a:xfrm>
          <a:prstGeom prst="rect">
            <a:avLst/>
          </a:prstGeom>
          <a:solidFill>
            <a:schemeClr val="accent6">
              <a:lumMod val="60000"/>
              <a:lumOff val="40000"/>
            </a:schemeClr>
          </a:solidFill>
        </p:spPr>
        <p:txBody>
          <a:bodyPr wrap="square" rtlCol="0">
            <a:spAutoFit/>
          </a:bodyPr>
          <a:lstStyle/>
          <a:p>
            <a:r>
              <a:rPr lang="id-ID" sz="1600" dirty="0">
                <a:solidFill>
                  <a:prstClr val="black"/>
                </a:solidFill>
              </a:rPr>
              <a:t>Konsumsi beras masyarakat turun dari 105,4 Kg/Kap/Tahun menjadi 86,6 Kg/Kap/Tahun pada tahun 2015 tanpa menurunkan Skor Pola Pangan Harapan (PPH). </a:t>
            </a:r>
            <a:endParaRPr lang="id-ID" sz="1600" dirty="0" smtClean="0">
              <a:solidFill>
                <a:prstClr val="black"/>
              </a:solidFill>
            </a:endParaRPr>
          </a:p>
          <a:p>
            <a:endParaRPr lang="id-ID" sz="1600" dirty="0">
              <a:solidFill>
                <a:prstClr val="black"/>
              </a:solidFill>
            </a:endParaRPr>
          </a:p>
          <a:p>
            <a:endParaRPr lang="id-ID" sz="1600" dirty="0">
              <a:solidFill>
                <a:prstClr val="black"/>
              </a:solidFill>
            </a:endParaRPr>
          </a:p>
        </p:txBody>
      </p:sp>
      <p:sp>
        <p:nvSpPr>
          <p:cNvPr id="25" name="TextBox 24"/>
          <p:cNvSpPr txBox="1"/>
          <p:nvPr/>
        </p:nvSpPr>
        <p:spPr>
          <a:xfrm>
            <a:off x="9768341" y="3668106"/>
            <a:ext cx="1888688" cy="3046988"/>
          </a:xfrm>
          <a:prstGeom prst="rect">
            <a:avLst/>
          </a:prstGeom>
          <a:solidFill>
            <a:srgbClr val="F373AA"/>
          </a:solidFill>
        </p:spPr>
        <p:txBody>
          <a:bodyPr wrap="square" rtlCol="0">
            <a:spAutoFit/>
          </a:bodyPr>
          <a:lstStyle/>
          <a:p>
            <a:r>
              <a:rPr lang="sv-SE" sz="1600" dirty="0">
                <a:solidFill>
                  <a:prstClr val="black"/>
                </a:solidFill>
              </a:rPr>
              <a:t>Karena masyarakat memiliki alternatif bahan pangan selain beras, maka sumbangan inflasi komoditas beras di Prov. Lampung mengalami penurunan dari tahun 2014 ke </a:t>
            </a:r>
            <a:r>
              <a:rPr lang="sv-SE" sz="1600" dirty="0" smtClean="0">
                <a:solidFill>
                  <a:prstClr val="black"/>
                </a:solidFill>
              </a:rPr>
              <a:t>201</a:t>
            </a:r>
            <a:r>
              <a:rPr lang="id-ID" sz="1600" dirty="0" smtClean="0">
                <a:solidFill>
                  <a:prstClr val="black"/>
                </a:solidFill>
              </a:rPr>
              <a:t>5</a:t>
            </a:r>
          </a:p>
          <a:p>
            <a:endParaRPr lang="id-ID" sz="1600" dirty="0">
              <a:solidFill>
                <a:prstClr val="black"/>
              </a:solidFill>
            </a:endParaRPr>
          </a:p>
          <a:p>
            <a:endParaRPr lang="id-ID" sz="1600" dirty="0">
              <a:solidFill>
                <a:prstClr val="black"/>
              </a:solidFill>
            </a:endParaRPr>
          </a:p>
        </p:txBody>
      </p:sp>
      <p:sp>
        <p:nvSpPr>
          <p:cNvPr id="3" name="Slide Number Placeholder 2"/>
          <p:cNvSpPr>
            <a:spLocks noGrp="1"/>
          </p:cNvSpPr>
          <p:nvPr>
            <p:ph type="sldNum" sz="quarter" idx="12"/>
          </p:nvPr>
        </p:nvSpPr>
        <p:spPr/>
        <p:txBody>
          <a:bodyPr/>
          <a:lstStyle/>
          <a:p>
            <a:fld id="{38C5940F-52BA-4018-B13B-B36621709A35}" type="slidenum">
              <a:rPr lang="id-ID" smtClean="0">
                <a:solidFill>
                  <a:prstClr val="black">
                    <a:tint val="75000"/>
                  </a:prstClr>
                </a:solidFill>
              </a:rPr>
              <a:pPr/>
              <a:t>52</a:t>
            </a:fld>
            <a:endParaRPr lang="id-ID">
              <a:solidFill>
                <a:prstClr val="black">
                  <a:tint val="75000"/>
                </a:prstClr>
              </a:solidFill>
            </a:endParaRPr>
          </a:p>
        </p:txBody>
      </p:sp>
    </p:spTree>
    <p:extLst>
      <p:ext uri="{BB962C8B-B14F-4D97-AF65-F5344CB8AC3E}">
        <p14:creationId xmlns:p14="http://schemas.microsoft.com/office/powerpoint/2010/main" xmlns="" val="16848020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9" descr="Image result for CONSUMER BASIS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11" descr="Image result for CONSUMER BASIS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13" descr="Image result for CONSUMER BASIS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55575"/>
            <a:ext cx="1537149" cy="146447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p:cNvSpPr/>
          <p:nvPr/>
        </p:nvSpPr>
        <p:spPr>
          <a:xfrm>
            <a:off x="604422" y="293479"/>
            <a:ext cx="9917477" cy="523220"/>
          </a:xfrm>
          <a:prstGeom prst="rect">
            <a:avLst/>
          </a:prstGeom>
        </p:spPr>
        <p:txBody>
          <a:bodyPr wrap="square">
            <a:spAutoFit/>
          </a:bodyPr>
          <a:lstStyle/>
          <a:p>
            <a:r>
              <a:rPr lang="en-US" sz="2800" b="1" dirty="0" smtClean="0">
                <a:solidFill>
                  <a:srgbClr val="C00000"/>
                </a:solidFill>
              </a:rPr>
              <a:t>REKOMENDASI POKJANAS TPID</a:t>
            </a:r>
            <a:endParaRPr lang="id-ID" sz="2800" b="1" dirty="0">
              <a:solidFill>
                <a:srgbClr val="C00000"/>
              </a:solidFill>
            </a:endParaRPr>
          </a:p>
        </p:txBody>
      </p:sp>
      <p:graphicFrame>
        <p:nvGraphicFramePr>
          <p:cNvPr id="14" name="Table 13"/>
          <p:cNvGraphicFramePr>
            <a:graphicFrameLocks noGrp="1"/>
          </p:cNvGraphicFramePr>
          <p:nvPr>
            <p:extLst>
              <p:ext uri="{D42A27DB-BD31-4B8C-83A1-F6EECF244321}">
                <p14:modId xmlns:p14="http://schemas.microsoft.com/office/powerpoint/2010/main" xmlns="" val="2713764309"/>
              </p:ext>
            </p:extLst>
          </p:nvPr>
        </p:nvGraphicFramePr>
        <p:xfrm>
          <a:off x="307975" y="1117501"/>
          <a:ext cx="11696183" cy="5501640"/>
        </p:xfrm>
        <a:graphic>
          <a:graphicData uri="http://schemas.openxmlformats.org/drawingml/2006/table">
            <a:tbl>
              <a:tblPr firstRow="1" bandRow="1">
                <a:tableStyleId>{5C22544A-7EE6-4342-B048-85BDC9FD1C3A}</a:tableStyleId>
              </a:tblPr>
              <a:tblGrid>
                <a:gridCol w="500099"/>
                <a:gridCol w="4104168"/>
                <a:gridCol w="7091916"/>
              </a:tblGrid>
              <a:tr h="370840">
                <a:tc>
                  <a:txBody>
                    <a:bodyPr/>
                    <a:lstStyle/>
                    <a:p>
                      <a:pPr algn="ctr"/>
                      <a:r>
                        <a:rPr lang="en-US" sz="1400" dirty="0" smtClean="0">
                          <a:latin typeface="+mn-lt"/>
                        </a:rPr>
                        <a:t>NO</a:t>
                      </a:r>
                      <a:endParaRPr lang="en-US" sz="1400" dirty="0">
                        <a:latin typeface="+mn-lt"/>
                      </a:endParaRPr>
                    </a:p>
                  </a:txBody>
                  <a:tcPr anchor="ctr"/>
                </a:tc>
                <a:tc>
                  <a:txBody>
                    <a:bodyPr/>
                    <a:lstStyle/>
                    <a:p>
                      <a:pPr algn="ctr"/>
                      <a:r>
                        <a:rPr lang="en-US" sz="1400" dirty="0" smtClean="0">
                          <a:latin typeface="+mn-lt"/>
                        </a:rPr>
                        <a:t>URAIAN</a:t>
                      </a:r>
                      <a:endParaRPr lang="en-US" sz="1400" dirty="0">
                        <a:latin typeface="+mn-lt"/>
                      </a:endParaRPr>
                    </a:p>
                  </a:txBody>
                  <a:tcPr anchor="ctr"/>
                </a:tc>
                <a:tc>
                  <a:txBody>
                    <a:bodyPr/>
                    <a:lstStyle/>
                    <a:p>
                      <a:pPr algn="ctr"/>
                      <a:r>
                        <a:rPr lang="en-US" sz="1400" dirty="0" smtClean="0">
                          <a:latin typeface="+mn-lt"/>
                        </a:rPr>
                        <a:t>REKOMENDASI</a:t>
                      </a:r>
                      <a:endParaRPr lang="en-US" sz="1400" dirty="0">
                        <a:latin typeface="+mn-lt"/>
                      </a:endParaRPr>
                    </a:p>
                  </a:txBody>
                  <a:tcPr anchor="ctr"/>
                </a:tc>
              </a:tr>
              <a:tr h="370840">
                <a:tc gridSpan="3">
                  <a:txBody>
                    <a:bodyPr/>
                    <a:lstStyle/>
                    <a:p>
                      <a:pPr algn="l"/>
                      <a:r>
                        <a:rPr lang="en-US" sz="1200" b="0" i="1" dirty="0" smtClean="0">
                          <a:latin typeface="+mn-lt"/>
                        </a:rPr>
                        <a:t>TANGGAPAN/REKOMENDASI ATAS PROGRAM KERJA BEBERAPA TPID DI</a:t>
                      </a:r>
                      <a:r>
                        <a:rPr lang="en-US" sz="1200" b="0" i="1" baseline="0" dirty="0" smtClean="0">
                          <a:latin typeface="+mn-lt"/>
                        </a:rPr>
                        <a:t> PROVINSI LAMPUNG TAHUN 2015</a:t>
                      </a:r>
                      <a:endParaRPr lang="en-US" sz="1200" b="0" i="1" dirty="0">
                        <a:latin typeface="+mn-lt"/>
                      </a:endParaRPr>
                    </a:p>
                  </a:txBody>
                  <a:tcPr anchor="ctr"/>
                </a:tc>
                <a:tc hMerge="1">
                  <a:txBody>
                    <a:bodyPr/>
                    <a:lstStyle/>
                    <a:p>
                      <a:pPr algn="l"/>
                      <a:endParaRPr lang="en-US" sz="1200" dirty="0">
                        <a:latin typeface="+mn-lt"/>
                      </a:endParaRPr>
                    </a:p>
                  </a:txBody>
                  <a:tcPr anchor="ctr"/>
                </a:tc>
                <a:tc hMerge="1">
                  <a:txBody>
                    <a:bodyPr/>
                    <a:lstStyle/>
                    <a:p>
                      <a:endParaRPr lang="en-US"/>
                    </a:p>
                  </a:txBody>
                  <a:tcPr/>
                </a:tc>
              </a:tr>
              <a:tr h="370840">
                <a:tc>
                  <a:txBody>
                    <a:bodyPr/>
                    <a:lstStyle/>
                    <a:p>
                      <a:pPr algn="ctr"/>
                      <a:r>
                        <a:rPr lang="en-US" sz="1200" dirty="0" smtClean="0">
                          <a:latin typeface="+mn-lt"/>
                        </a:rPr>
                        <a:t>1</a:t>
                      </a:r>
                      <a:endParaRPr lang="en-US" sz="1200" dirty="0">
                        <a:latin typeface="+mn-lt"/>
                      </a:endParaRPr>
                    </a:p>
                  </a:txBody>
                  <a:tcPr anchor="ctr"/>
                </a:tc>
                <a:tc>
                  <a:txBody>
                    <a:bodyPr/>
                    <a:lstStyle/>
                    <a:p>
                      <a:pPr algn="l"/>
                      <a:r>
                        <a:rPr lang="en-US" sz="1200" dirty="0" smtClean="0">
                          <a:latin typeface="+mn-lt"/>
                        </a:rPr>
                        <a:t>Salah</a:t>
                      </a:r>
                      <a:r>
                        <a:rPr lang="en-US" sz="1200" baseline="0" dirty="0" smtClean="0">
                          <a:latin typeface="+mn-lt"/>
                        </a:rPr>
                        <a:t> </a:t>
                      </a:r>
                      <a:r>
                        <a:rPr lang="en-US" sz="1200" baseline="0" dirty="0" err="1" smtClean="0">
                          <a:latin typeface="+mn-lt"/>
                        </a:rPr>
                        <a:t>satu</a:t>
                      </a:r>
                      <a:r>
                        <a:rPr lang="en-US" sz="1200" baseline="0" dirty="0" smtClean="0">
                          <a:latin typeface="+mn-lt"/>
                        </a:rPr>
                        <a:t> </a:t>
                      </a:r>
                      <a:r>
                        <a:rPr lang="en-US" sz="1200" baseline="0" dirty="0" err="1" smtClean="0">
                          <a:latin typeface="+mn-lt"/>
                        </a:rPr>
                        <a:t>l</a:t>
                      </a:r>
                      <a:r>
                        <a:rPr lang="en-US" sz="1200" dirty="0" err="1" smtClean="0">
                          <a:latin typeface="+mn-lt"/>
                        </a:rPr>
                        <a:t>atar</a:t>
                      </a:r>
                      <a:r>
                        <a:rPr lang="en-US" sz="1200" baseline="0" dirty="0" smtClean="0">
                          <a:latin typeface="+mn-lt"/>
                        </a:rPr>
                        <a:t> </a:t>
                      </a:r>
                      <a:r>
                        <a:rPr lang="en-US" sz="1200" baseline="0" dirty="0" err="1" smtClean="0">
                          <a:latin typeface="+mn-lt"/>
                        </a:rPr>
                        <a:t>belakang</a:t>
                      </a:r>
                      <a:r>
                        <a:rPr lang="en-US" sz="1200" baseline="0" dirty="0" smtClean="0">
                          <a:latin typeface="+mn-lt"/>
                        </a:rPr>
                        <a:t> </a:t>
                      </a:r>
                      <a:r>
                        <a:rPr lang="en-US" sz="1200" baseline="0" dirty="0" err="1" smtClean="0">
                          <a:latin typeface="+mn-lt"/>
                        </a:rPr>
                        <a:t>implementasi</a:t>
                      </a:r>
                      <a:r>
                        <a:rPr lang="en-US" sz="1200" baseline="0" dirty="0" smtClean="0">
                          <a:latin typeface="+mn-lt"/>
                        </a:rPr>
                        <a:t> program </a:t>
                      </a:r>
                      <a:r>
                        <a:rPr lang="en-US" sz="1200" baseline="0" dirty="0" err="1" smtClean="0">
                          <a:latin typeface="+mn-lt"/>
                        </a:rPr>
                        <a:t>unggulan</a:t>
                      </a:r>
                      <a:r>
                        <a:rPr lang="en-US" sz="1200" baseline="0" dirty="0" smtClean="0">
                          <a:latin typeface="+mn-lt"/>
                        </a:rPr>
                        <a:t> </a:t>
                      </a:r>
                      <a:r>
                        <a:rPr lang="en-US" sz="1200" baseline="0" dirty="0" err="1" smtClean="0">
                          <a:latin typeface="+mn-lt"/>
                        </a:rPr>
                        <a:t>Provinsi</a:t>
                      </a:r>
                      <a:r>
                        <a:rPr lang="en-US" sz="1200" baseline="0" dirty="0" smtClean="0">
                          <a:latin typeface="+mn-lt"/>
                        </a:rPr>
                        <a:t> Lampung (</a:t>
                      </a:r>
                      <a:r>
                        <a:rPr lang="id-ID" sz="1200" dirty="0" smtClean="0">
                          <a:solidFill>
                            <a:prstClr val="black"/>
                          </a:solidFill>
                        </a:rPr>
                        <a:t>Diversivikasi Pangan Melalui Pengembangan Pangan Lokal “Beras Siger”</a:t>
                      </a:r>
                      <a:r>
                        <a:rPr lang="en-US" sz="1200" dirty="0" smtClean="0">
                          <a:solidFill>
                            <a:prstClr val="black"/>
                          </a:solidFill>
                        </a:rPr>
                        <a:t>) </a:t>
                      </a:r>
                      <a:r>
                        <a:rPr lang="en-US" sz="1200" dirty="0" err="1" smtClean="0">
                          <a:solidFill>
                            <a:prstClr val="black"/>
                          </a:solidFill>
                        </a:rPr>
                        <a:t>adalah</a:t>
                      </a:r>
                      <a:r>
                        <a:rPr lang="en-US" sz="1200" dirty="0" smtClean="0">
                          <a:solidFill>
                            <a:prstClr val="black"/>
                          </a:solidFill>
                        </a:rPr>
                        <a:t> w</a:t>
                      </a:r>
                      <a:r>
                        <a:rPr lang="id-ID" sz="1200" dirty="0" smtClean="0">
                          <a:solidFill>
                            <a:prstClr val="black"/>
                          </a:solidFill>
                        </a:rPr>
                        <a:t>alaupun Prov. Lampung tercatat merupakan produsen beras, namun komoditas beras persisten menyumbang inflasi di Prov. Lampung. Sehingga yang dapat dilakukan adalah meningkatkan produktivias atau melakukan diversifikasi</a:t>
                      </a:r>
                      <a:endParaRPr lang="en-US" sz="1200" dirty="0">
                        <a:latin typeface="+mn-lt"/>
                      </a:endParaRPr>
                    </a:p>
                  </a:txBody>
                  <a:tcPr anchor="ctr"/>
                </a:tc>
                <a:tc>
                  <a:txBody>
                    <a:bodyPr/>
                    <a:lstStyle/>
                    <a:p>
                      <a:pPr marL="171450" indent="-171450" algn="l">
                        <a:buFont typeface="Arial" pitchFamily="34" charset="0"/>
                        <a:buChar char="•"/>
                      </a:pPr>
                      <a:r>
                        <a:rPr lang="en-US" sz="1200" dirty="0" err="1" smtClean="0">
                          <a:latin typeface="+mn-lt"/>
                        </a:rPr>
                        <a:t>Mengupayakan</a:t>
                      </a:r>
                      <a:r>
                        <a:rPr lang="en-US" sz="1200" dirty="0" smtClean="0">
                          <a:latin typeface="+mn-lt"/>
                        </a:rPr>
                        <a:t> KAD </a:t>
                      </a:r>
                      <a:r>
                        <a:rPr lang="en-US" sz="1200" dirty="0" err="1" smtClean="0">
                          <a:latin typeface="+mn-lt"/>
                        </a:rPr>
                        <a:t>dengan</a:t>
                      </a:r>
                      <a:r>
                        <a:rPr lang="en-US" sz="1200" dirty="0" smtClean="0">
                          <a:latin typeface="+mn-lt"/>
                        </a:rPr>
                        <a:t> </a:t>
                      </a:r>
                      <a:r>
                        <a:rPr lang="en-US" sz="1200" dirty="0" err="1" smtClean="0">
                          <a:latin typeface="+mn-lt"/>
                        </a:rPr>
                        <a:t>daerah</a:t>
                      </a:r>
                      <a:r>
                        <a:rPr lang="en-US" sz="1200" dirty="0" smtClean="0">
                          <a:latin typeface="+mn-lt"/>
                        </a:rPr>
                        <a:t> lain di </a:t>
                      </a:r>
                      <a:r>
                        <a:rPr lang="en-US" sz="1200" dirty="0" err="1" smtClean="0">
                          <a:latin typeface="+mn-lt"/>
                        </a:rPr>
                        <a:t>wilayah</a:t>
                      </a:r>
                      <a:r>
                        <a:rPr lang="en-US" sz="1200" dirty="0" smtClean="0">
                          <a:latin typeface="+mn-lt"/>
                        </a:rPr>
                        <a:t> Sumatera </a:t>
                      </a:r>
                      <a:r>
                        <a:rPr lang="en-US" sz="1200" dirty="0" err="1" smtClean="0">
                          <a:latin typeface="+mn-lt"/>
                        </a:rPr>
                        <a:t>untuk</a:t>
                      </a:r>
                      <a:r>
                        <a:rPr lang="en-US" sz="1200" dirty="0" smtClean="0">
                          <a:latin typeface="+mn-lt"/>
                        </a:rPr>
                        <a:t> </a:t>
                      </a:r>
                      <a:r>
                        <a:rPr lang="en-US" sz="1200" dirty="0" err="1" smtClean="0">
                          <a:latin typeface="+mn-lt"/>
                        </a:rPr>
                        <a:t>mendorong</a:t>
                      </a:r>
                      <a:r>
                        <a:rPr lang="en-US" sz="1200" dirty="0" smtClean="0">
                          <a:latin typeface="+mn-lt"/>
                        </a:rPr>
                        <a:t> </a:t>
                      </a:r>
                      <a:r>
                        <a:rPr lang="en-US" sz="1200" dirty="0" err="1" smtClean="0">
                          <a:latin typeface="+mn-lt"/>
                        </a:rPr>
                        <a:t>investasi</a:t>
                      </a:r>
                      <a:r>
                        <a:rPr lang="en-US" sz="1200" dirty="0" smtClean="0">
                          <a:latin typeface="+mn-lt"/>
                        </a:rPr>
                        <a:t> </a:t>
                      </a:r>
                      <a:r>
                        <a:rPr lang="en-US" sz="1200" dirty="0" err="1" smtClean="0">
                          <a:latin typeface="+mn-lt"/>
                        </a:rPr>
                        <a:t>ekstensifikasi</a:t>
                      </a:r>
                      <a:r>
                        <a:rPr lang="en-US" sz="1200" dirty="0" smtClean="0">
                          <a:latin typeface="+mn-lt"/>
                        </a:rPr>
                        <a:t> </a:t>
                      </a:r>
                      <a:r>
                        <a:rPr lang="en-US" sz="1200" dirty="0" err="1" smtClean="0">
                          <a:latin typeface="+mn-lt"/>
                        </a:rPr>
                        <a:t>pertanian</a:t>
                      </a:r>
                      <a:r>
                        <a:rPr lang="en-US" sz="1200" dirty="0" smtClean="0">
                          <a:latin typeface="+mn-lt"/>
                        </a:rPr>
                        <a:t> di </a:t>
                      </a:r>
                      <a:r>
                        <a:rPr lang="en-US" sz="1200" dirty="0" err="1" smtClean="0">
                          <a:latin typeface="+mn-lt"/>
                        </a:rPr>
                        <a:t>wilayah</a:t>
                      </a:r>
                      <a:r>
                        <a:rPr lang="en-US" sz="1200" dirty="0" smtClean="0">
                          <a:latin typeface="+mn-lt"/>
                        </a:rPr>
                        <a:t> Lampung </a:t>
                      </a:r>
                      <a:r>
                        <a:rPr lang="en-US" sz="1200" dirty="0" err="1" smtClean="0">
                          <a:latin typeface="+mn-lt"/>
                        </a:rPr>
                        <a:t>serta</a:t>
                      </a:r>
                      <a:r>
                        <a:rPr lang="en-US" sz="1200" dirty="0" smtClean="0">
                          <a:latin typeface="+mn-lt"/>
                        </a:rPr>
                        <a:t> </a:t>
                      </a:r>
                      <a:r>
                        <a:rPr lang="en-US" sz="1200" dirty="0" err="1" smtClean="0">
                          <a:latin typeface="+mn-lt"/>
                        </a:rPr>
                        <a:t>penyebaran</a:t>
                      </a:r>
                      <a:r>
                        <a:rPr lang="en-US" sz="1200" dirty="0" smtClean="0">
                          <a:latin typeface="+mn-lt"/>
                        </a:rPr>
                        <a:t> </a:t>
                      </a:r>
                      <a:r>
                        <a:rPr lang="en-US" sz="1200" dirty="0" err="1" smtClean="0">
                          <a:latin typeface="+mn-lt"/>
                        </a:rPr>
                        <a:t>produk</a:t>
                      </a:r>
                      <a:r>
                        <a:rPr lang="en-US" sz="1200" dirty="0" smtClean="0">
                          <a:latin typeface="+mn-lt"/>
                        </a:rPr>
                        <a:t> </a:t>
                      </a:r>
                      <a:r>
                        <a:rPr lang="en-US" sz="1200" dirty="0" err="1" smtClean="0">
                          <a:latin typeface="+mn-lt"/>
                        </a:rPr>
                        <a:t>pangan</a:t>
                      </a:r>
                      <a:r>
                        <a:rPr lang="en-US" sz="1200" baseline="0" dirty="0" smtClean="0">
                          <a:latin typeface="+mn-lt"/>
                        </a:rPr>
                        <a:t>, </a:t>
                      </a:r>
                      <a:r>
                        <a:rPr lang="en-US" sz="1200" baseline="0" dirty="0" err="1" smtClean="0">
                          <a:latin typeface="+mn-lt"/>
                        </a:rPr>
                        <a:t>utamanya</a:t>
                      </a:r>
                      <a:r>
                        <a:rPr lang="en-US" sz="1200" baseline="0" dirty="0" smtClean="0">
                          <a:latin typeface="+mn-lt"/>
                        </a:rPr>
                        <a:t> </a:t>
                      </a:r>
                      <a:r>
                        <a:rPr lang="en-US" sz="1200" baseline="0" dirty="0" err="1" smtClean="0">
                          <a:latin typeface="+mn-lt"/>
                        </a:rPr>
                        <a:t>beras</a:t>
                      </a:r>
                      <a:r>
                        <a:rPr lang="en-US" sz="1200" baseline="0" dirty="0" smtClean="0">
                          <a:latin typeface="+mn-lt"/>
                        </a:rPr>
                        <a:t> di </a:t>
                      </a:r>
                      <a:r>
                        <a:rPr lang="en-US" sz="1200" baseline="0" dirty="0" err="1" smtClean="0">
                          <a:latin typeface="+mn-lt"/>
                        </a:rPr>
                        <a:t>wilayah</a:t>
                      </a:r>
                      <a:r>
                        <a:rPr lang="en-US" sz="1200" baseline="0" dirty="0" smtClean="0">
                          <a:latin typeface="+mn-lt"/>
                        </a:rPr>
                        <a:t> Sumatera</a:t>
                      </a:r>
                    </a:p>
                    <a:p>
                      <a:pPr marL="171450" indent="-171450" algn="l">
                        <a:buFont typeface="Arial" pitchFamily="34" charset="0"/>
                        <a:buChar char="•"/>
                      </a:pPr>
                      <a:r>
                        <a:rPr lang="en-US" sz="1200" baseline="0" dirty="0" smtClean="0">
                          <a:latin typeface="+mn-lt"/>
                        </a:rPr>
                        <a:t>Pembangunan database </a:t>
                      </a:r>
                      <a:r>
                        <a:rPr lang="en-US" sz="1200" baseline="0" dirty="0" err="1" smtClean="0">
                          <a:latin typeface="+mn-lt"/>
                        </a:rPr>
                        <a:t>pangan</a:t>
                      </a:r>
                      <a:r>
                        <a:rPr lang="en-US" sz="1200" baseline="0" dirty="0" smtClean="0">
                          <a:latin typeface="+mn-lt"/>
                        </a:rPr>
                        <a:t> yang </a:t>
                      </a:r>
                      <a:r>
                        <a:rPr lang="en-US" sz="1200" baseline="0" dirty="0" err="1" smtClean="0">
                          <a:latin typeface="+mn-lt"/>
                        </a:rPr>
                        <a:t>dapat</a:t>
                      </a:r>
                      <a:r>
                        <a:rPr lang="en-US" sz="1200" baseline="0" dirty="0" smtClean="0">
                          <a:latin typeface="+mn-lt"/>
                        </a:rPr>
                        <a:t> </a:t>
                      </a:r>
                      <a:r>
                        <a:rPr lang="en-US" sz="1200" baseline="0" dirty="0" err="1" smtClean="0">
                          <a:latin typeface="+mn-lt"/>
                        </a:rPr>
                        <a:t>memantau</a:t>
                      </a:r>
                      <a:r>
                        <a:rPr lang="en-US" sz="1200" baseline="0" dirty="0" smtClean="0">
                          <a:latin typeface="+mn-lt"/>
                        </a:rPr>
                        <a:t> </a:t>
                      </a:r>
                      <a:r>
                        <a:rPr lang="en-US" sz="1200" baseline="0" dirty="0" err="1" smtClean="0">
                          <a:latin typeface="+mn-lt"/>
                        </a:rPr>
                        <a:t>stok</a:t>
                      </a:r>
                      <a:r>
                        <a:rPr lang="en-US" sz="1200" baseline="0" dirty="0" smtClean="0">
                          <a:latin typeface="+mn-lt"/>
                        </a:rPr>
                        <a:t>, </a:t>
                      </a:r>
                      <a:r>
                        <a:rPr lang="en-US" sz="1200" baseline="0" dirty="0" err="1" smtClean="0">
                          <a:latin typeface="+mn-lt"/>
                        </a:rPr>
                        <a:t>mobilisasi</a:t>
                      </a:r>
                      <a:r>
                        <a:rPr lang="en-US" sz="1200" baseline="0" dirty="0" smtClean="0">
                          <a:latin typeface="+mn-lt"/>
                        </a:rPr>
                        <a:t>, </a:t>
                      </a:r>
                      <a:r>
                        <a:rPr lang="en-US" sz="1200" baseline="0" dirty="0" err="1" smtClean="0">
                          <a:latin typeface="+mn-lt"/>
                        </a:rPr>
                        <a:t>peta</a:t>
                      </a:r>
                      <a:r>
                        <a:rPr lang="en-US" sz="1200" baseline="0" dirty="0" smtClean="0">
                          <a:latin typeface="+mn-lt"/>
                        </a:rPr>
                        <a:t> </a:t>
                      </a:r>
                      <a:r>
                        <a:rPr lang="en-US" sz="1200" baseline="0" dirty="0" err="1" smtClean="0">
                          <a:latin typeface="+mn-lt"/>
                        </a:rPr>
                        <a:t>panen</a:t>
                      </a:r>
                      <a:endParaRPr lang="en-US" sz="1200" baseline="0" dirty="0" smtClean="0">
                        <a:latin typeface="+mn-lt"/>
                      </a:endParaRPr>
                    </a:p>
                    <a:p>
                      <a:pPr marL="171450" indent="-171450" algn="l">
                        <a:buFont typeface="Arial" pitchFamily="34" charset="0"/>
                        <a:buChar char="•"/>
                      </a:pPr>
                      <a:r>
                        <a:rPr lang="en-US" sz="1200" baseline="0" dirty="0" err="1" smtClean="0">
                          <a:latin typeface="+mn-lt"/>
                        </a:rPr>
                        <a:t>Mengoptimalkan</a:t>
                      </a:r>
                      <a:r>
                        <a:rPr lang="en-US" sz="1200" baseline="0" dirty="0" smtClean="0">
                          <a:latin typeface="+mn-lt"/>
                        </a:rPr>
                        <a:t> </a:t>
                      </a:r>
                      <a:r>
                        <a:rPr lang="en-US" sz="1200" baseline="0" dirty="0" err="1" smtClean="0">
                          <a:latin typeface="+mn-lt"/>
                        </a:rPr>
                        <a:t>kapasitas</a:t>
                      </a:r>
                      <a:r>
                        <a:rPr lang="en-US" sz="1200" baseline="0" dirty="0" smtClean="0">
                          <a:latin typeface="+mn-lt"/>
                        </a:rPr>
                        <a:t> yang </a:t>
                      </a:r>
                      <a:r>
                        <a:rPr lang="en-US" sz="1200" baseline="0" dirty="0" err="1" smtClean="0">
                          <a:latin typeface="+mn-lt"/>
                        </a:rPr>
                        <a:t>dimiliki</a:t>
                      </a:r>
                      <a:r>
                        <a:rPr lang="en-US" sz="1200" baseline="0" dirty="0" smtClean="0">
                          <a:latin typeface="+mn-lt"/>
                        </a:rPr>
                        <a:t> </a:t>
                      </a:r>
                      <a:r>
                        <a:rPr lang="en-US" sz="1200" baseline="0" dirty="0" err="1" smtClean="0">
                          <a:latin typeface="+mn-lt"/>
                        </a:rPr>
                        <a:t>Bulog</a:t>
                      </a:r>
                      <a:r>
                        <a:rPr lang="en-US" sz="1200" baseline="0" dirty="0" smtClean="0">
                          <a:latin typeface="+mn-lt"/>
                        </a:rPr>
                        <a:t> </a:t>
                      </a:r>
                      <a:r>
                        <a:rPr lang="en-US" sz="1200" baseline="0" dirty="0" err="1" smtClean="0">
                          <a:latin typeface="+mn-lt"/>
                        </a:rPr>
                        <a:t>dalam</a:t>
                      </a:r>
                      <a:r>
                        <a:rPr lang="en-US" sz="1200" baseline="0" dirty="0" smtClean="0">
                          <a:latin typeface="+mn-lt"/>
                        </a:rPr>
                        <a:t> </a:t>
                      </a:r>
                      <a:r>
                        <a:rPr lang="en-US" sz="1200" baseline="0" dirty="0" err="1" smtClean="0">
                          <a:latin typeface="+mn-lt"/>
                        </a:rPr>
                        <a:t>rangka</a:t>
                      </a:r>
                      <a:r>
                        <a:rPr lang="en-US" sz="1200" baseline="0" dirty="0" smtClean="0">
                          <a:latin typeface="+mn-lt"/>
                        </a:rPr>
                        <a:t> </a:t>
                      </a:r>
                      <a:r>
                        <a:rPr lang="en-US" sz="1200" baseline="0" dirty="0" err="1" smtClean="0">
                          <a:latin typeface="+mn-lt"/>
                        </a:rPr>
                        <a:t>pembelian</a:t>
                      </a:r>
                      <a:r>
                        <a:rPr lang="en-US" sz="1200" baseline="0" dirty="0" smtClean="0">
                          <a:latin typeface="+mn-lt"/>
                        </a:rPr>
                        <a:t> </a:t>
                      </a:r>
                      <a:r>
                        <a:rPr lang="en-US" sz="1200" baseline="0" dirty="0" err="1" smtClean="0">
                          <a:latin typeface="+mn-lt"/>
                        </a:rPr>
                        <a:t>produk</a:t>
                      </a:r>
                      <a:r>
                        <a:rPr lang="en-US" sz="1200" baseline="0" dirty="0" smtClean="0">
                          <a:latin typeface="+mn-lt"/>
                        </a:rPr>
                        <a:t> </a:t>
                      </a:r>
                      <a:r>
                        <a:rPr lang="en-US" sz="1200" baseline="0" dirty="0" err="1" smtClean="0">
                          <a:latin typeface="+mn-lt"/>
                        </a:rPr>
                        <a:t>petani</a:t>
                      </a:r>
                      <a:r>
                        <a:rPr lang="en-US" sz="1200" baseline="0" dirty="0" smtClean="0">
                          <a:latin typeface="+mn-lt"/>
                        </a:rPr>
                        <a:t> </a:t>
                      </a:r>
                      <a:r>
                        <a:rPr lang="en-US" sz="1200" baseline="0" dirty="0" err="1" smtClean="0">
                          <a:latin typeface="+mn-lt"/>
                        </a:rPr>
                        <a:t>dan</a:t>
                      </a:r>
                      <a:r>
                        <a:rPr lang="en-US" sz="1200" baseline="0" dirty="0" smtClean="0">
                          <a:latin typeface="+mn-lt"/>
                        </a:rPr>
                        <a:t> </a:t>
                      </a:r>
                      <a:r>
                        <a:rPr lang="en-US" sz="1200" baseline="0" dirty="0" err="1" smtClean="0">
                          <a:latin typeface="+mn-lt"/>
                        </a:rPr>
                        <a:t>distribusinya</a:t>
                      </a:r>
                      <a:endParaRPr lang="en-US" sz="1200" baseline="0" dirty="0" smtClean="0">
                        <a:latin typeface="+mn-lt"/>
                      </a:endParaRPr>
                    </a:p>
                    <a:p>
                      <a:pPr marL="171450" indent="-171450" algn="l">
                        <a:buFont typeface="Arial" pitchFamily="34" charset="0"/>
                        <a:buChar char="•"/>
                      </a:pPr>
                      <a:r>
                        <a:rPr lang="en-US" sz="1200" baseline="0" dirty="0" err="1" smtClean="0">
                          <a:latin typeface="+mn-lt"/>
                        </a:rPr>
                        <a:t>Mendorong</a:t>
                      </a:r>
                      <a:r>
                        <a:rPr lang="en-US" sz="1200" baseline="0" dirty="0" smtClean="0">
                          <a:latin typeface="+mn-lt"/>
                        </a:rPr>
                        <a:t> </a:t>
                      </a:r>
                      <a:r>
                        <a:rPr lang="en-US" sz="1200" baseline="0" dirty="0" err="1" smtClean="0">
                          <a:latin typeface="+mn-lt"/>
                        </a:rPr>
                        <a:t>Bulog</a:t>
                      </a:r>
                      <a:r>
                        <a:rPr lang="en-US" sz="1200" baseline="0" dirty="0" smtClean="0">
                          <a:latin typeface="+mn-lt"/>
                        </a:rPr>
                        <a:t> </a:t>
                      </a:r>
                      <a:r>
                        <a:rPr lang="en-US" sz="1200" baseline="0" dirty="0" err="1" smtClean="0">
                          <a:latin typeface="+mn-lt"/>
                        </a:rPr>
                        <a:t>mengedepankan</a:t>
                      </a:r>
                      <a:r>
                        <a:rPr lang="en-US" sz="1200" baseline="0" dirty="0" smtClean="0">
                          <a:latin typeface="+mn-lt"/>
                        </a:rPr>
                        <a:t> </a:t>
                      </a:r>
                      <a:r>
                        <a:rPr lang="en-US" sz="1200" baseline="0" dirty="0" err="1" smtClean="0">
                          <a:latin typeface="+mn-lt"/>
                        </a:rPr>
                        <a:t>fungsi</a:t>
                      </a:r>
                      <a:r>
                        <a:rPr lang="en-US" sz="1200" baseline="0" dirty="0" smtClean="0">
                          <a:latin typeface="+mn-lt"/>
                        </a:rPr>
                        <a:t> non PSO </a:t>
                      </a:r>
                      <a:r>
                        <a:rPr lang="en-US" sz="1200" baseline="0" dirty="0" err="1" smtClean="0">
                          <a:latin typeface="+mn-lt"/>
                        </a:rPr>
                        <a:t>dalam</a:t>
                      </a:r>
                      <a:r>
                        <a:rPr lang="en-US" sz="1200" baseline="0" dirty="0" smtClean="0">
                          <a:latin typeface="+mn-lt"/>
                        </a:rPr>
                        <a:t> </a:t>
                      </a:r>
                      <a:r>
                        <a:rPr lang="en-US" sz="1200" baseline="0" dirty="0" err="1" smtClean="0">
                          <a:latin typeface="+mn-lt"/>
                        </a:rPr>
                        <a:t>menjalankan</a:t>
                      </a:r>
                      <a:r>
                        <a:rPr lang="en-US" sz="1200" baseline="0" dirty="0" smtClean="0">
                          <a:latin typeface="+mn-lt"/>
                        </a:rPr>
                        <a:t> </a:t>
                      </a:r>
                      <a:r>
                        <a:rPr lang="en-US" sz="1200" baseline="0" dirty="0" err="1" smtClean="0">
                          <a:latin typeface="+mn-lt"/>
                        </a:rPr>
                        <a:t>optimalisasi</a:t>
                      </a:r>
                      <a:r>
                        <a:rPr lang="en-US" sz="1200" baseline="0" dirty="0" smtClean="0">
                          <a:latin typeface="+mn-lt"/>
                        </a:rPr>
                        <a:t> </a:t>
                      </a:r>
                      <a:r>
                        <a:rPr lang="en-US" sz="1200" baseline="0" dirty="0" err="1" smtClean="0">
                          <a:latin typeface="+mn-lt"/>
                        </a:rPr>
                        <a:t>peran</a:t>
                      </a:r>
                      <a:r>
                        <a:rPr lang="en-US" sz="1200" baseline="0" dirty="0" smtClean="0">
                          <a:latin typeface="+mn-lt"/>
                        </a:rPr>
                        <a:t> </a:t>
                      </a:r>
                      <a:r>
                        <a:rPr lang="en-US" sz="1200" baseline="0" dirty="0" err="1" smtClean="0">
                          <a:latin typeface="+mn-lt"/>
                        </a:rPr>
                        <a:t>Bulog</a:t>
                      </a:r>
                      <a:endParaRPr lang="en-US" sz="1200" baseline="0" dirty="0" smtClean="0">
                        <a:latin typeface="+mn-lt"/>
                      </a:endParaRPr>
                    </a:p>
                    <a:p>
                      <a:pPr marL="171450" indent="-171450" algn="l">
                        <a:buFont typeface="Arial" pitchFamily="34" charset="0"/>
                        <a:buChar char="•"/>
                      </a:pPr>
                      <a:r>
                        <a:rPr lang="en-US" sz="1200" baseline="0" dirty="0" err="1" smtClean="0">
                          <a:latin typeface="+mn-lt"/>
                        </a:rPr>
                        <a:t>Membentuk</a:t>
                      </a:r>
                      <a:r>
                        <a:rPr lang="en-US" sz="1200" baseline="0" dirty="0" smtClean="0">
                          <a:latin typeface="+mn-lt"/>
                        </a:rPr>
                        <a:t> BUMD </a:t>
                      </a:r>
                      <a:r>
                        <a:rPr lang="en-US" sz="1200" baseline="0" dirty="0" err="1" smtClean="0">
                          <a:latin typeface="+mn-lt"/>
                        </a:rPr>
                        <a:t>Pangan</a:t>
                      </a:r>
                      <a:r>
                        <a:rPr lang="en-US" sz="1200" baseline="0" dirty="0" smtClean="0">
                          <a:latin typeface="+mn-lt"/>
                        </a:rPr>
                        <a:t> </a:t>
                      </a:r>
                      <a:r>
                        <a:rPr lang="en-US" sz="1200" baseline="0" dirty="0" err="1" smtClean="0">
                          <a:latin typeface="+mn-lt"/>
                        </a:rPr>
                        <a:t>jika</a:t>
                      </a:r>
                      <a:r>
                        <a:rPr lang="en-US" sz="1200" baseline="0" dirty="0" smtClean="0">
                          <a:latin typeface="+mn-lt"/>
                        </a:rPr>
                        <a:t> </a:t>
                      </a:r>
                      <a:r>
                        <a:rPr lang="en-US" sz="1200" baseline="0" dirty="0" err="1" smtClean="0">
                          <a:latin typeface="+mn-lt"/>
                        </a:rPr>
                        <a:t>diperlukan</a:t>
                      </a:r>
                      <a:endParaRPr lang="en-US" sz="1200" baseline="0" dirty="0" smtClean="0">
                        <a:latin typeface="+mn-lt"/>
                      </a:endParaRPr>
                    </a:p>
                    <a:p>
                      <a:pPr marL="171450" indent="-171450" algn="l">
                        <a:buFont typeface="Arial" pitchFamily="34" charset="0"/>
                        <a:buChar char="•"/>
                      </a:pPr>
                      <a:r>
                        <a:rPr lang="en-US" sz="1200" dirty="0" err="1" smtClean="0">
                          <a:latin typeface="+mn-lt"/>
                        </a:rPr>
                        <a:t>Selain</a:t>
                      </a:r>
                      <a:r>
                        <a:rPr lang="en-US" sz="1200" dirty="0" smtClean="0">
                          <a:latin typeface="+mn-lt"/>
                        </a:rPr>
                        <a:t> </a:t>
                      </a:r>
                      <a:r>
                        <a:rPr lang="en-US" sz="1200" dirty="0" err="1" smtClean="0">
                          <a:latin typeface="+mn-lt"/>
                        </a:rPr>
                        <a:t>melakukan</a:t>
                      </a:r>
                      <a:r>
                        <a:rPr lang="en-US" sz="1200" baseline="0" dirty="0" smtClean="0">
                          <a:latin typeface="+mn-lt"/>
                        </a:rPr>
                        <a:t> </a:t>
                      </a:r>
                      <a:r>
                        <a:rPr lang="en-US" sz="1200" baseline="0" dirty="0" err="1" smtClean="0">
                          <a:latin typeface="+mn-lt"/>
                        </a:rPr>
                        <a:t>diversifikasi</a:t>
                      </a:r>
                      <a:r>
                        <a:rPr lang="en-US" sz="1200" baseline="0" dirty="0" smtClean="0">
                          <a:latin typeface="+mn-lt"/>
                        </a:rPr>
                        <a:t> </a:t>
                      </a:r>
                      <a:r>
                        <a:rPr lang="en-US" sz="1200" baseline="0" dirty="0" err="1" smtClean="0">
                          <a:latin typeface="+mn-lt"/>
                        </a:rPr>
                        <a:t>pangan</a:t>
                      </a:r>
                      <a:r>
                        <a:rPr lang="en-US" sz="1200" baseline="0" dirty="0" smtClean="0">
                          <a:latin typeface="+mn-lt"/>
                        </a:rPr>
                        <a:t>, </a:t>
                      </a:r>
                      <a:r>
                        <a:rPr lang="en-US" sz="1200" baseline="0" dirty="0" err="1" smtClean="0">
                          <a:latin typeface="+mn-lt"/>
                        </a:rPr>
                        <a:t>perlu</a:t>
                      </a:r>
                      <a:r>
                        <a:rPr lang="en-US" sz="1200" baseline="0" dirty="0" smtClean="0">
                          <a:latin typeface="+mn-lt"/>
                        </a:rPr>
                        <a:t> </a:t>
                      </a:r>
                      <a:r>
                        <a:rPr lang="en-US" sz="1200" baseline="0" dirty="0" err="1" smtClean="0">
                          <a:latin typeface="+mn-lt"/>
                        </a:rPr>
                        <a:t>dilakukan</a:t>
                      </a:r>
                      <a:r>
                        <a:rPr lang="en-US" sz="1200" baseline="0" dirty="0" smtClean="0">
                          <a:latin typeface="+mn-lt"/>
                        </a:rPr>
                        <a:t> </a:t>
                      </a:r>
                      <a:r>
                        <a:rPr lang="en-US" sz="1200" baseline="0" dirty="0" err="1" smtClean="0">
                          <a:latin typeface="+mn-lt"/>
                        </a:rPr>
                        <a:t>pengawasan</a:t>
                      </a:r>
                      <a:r>
                        <a:rPr lang="en-US" sz="1200" baseline="0" dirty="0" smtClean="0">
                          <a:latin typeface="+mn-lt"/>
                        </a:rPr>
                        <a:t> </a:t>
                      </a:r>
                      <a:r>
                        <a:rPr lang="en-US" sz="1200" baseline="0" dirty="0" err="1" smtClean="0">
                          <a:latin typeface="+mn-lt"/>
                        </a:rPr>
                        <a:t>untuk</a:t>
                      </a:r>
                      <a:r>
                        <a:rPr lang="en-US" sz="1200" baseline="0" dirty="0" smtClean="0">
                          <a:latin typeface="+mn-lt"/>
                        </a:rPr>
                        <a:t> </a:t>
                      </a:r>
                      <a:r>
                        <a:rPr lang="en-US" sz="1200" baseline="0" dirty="0" err="1" smtClean="0">
                          <a:latin typeface="+mn-lt"/>
                        </a:rPr>
                        <a:t>mengantisipasi</a:t>
                      </a:r>
                      <a:r>
                        <a:rPr lang="en-US" sz="1200" baseline="0" dirty="0" smtClean="0">
                          <a:latin typeface="+mn-lt"/>
                        </a:rPr>
                        <a:t> </a:t>
                      </a:r>
                      <a:r>
                        <a:rPr lang="en-US" sz="1200" baseline="0" dirty="0" err="1" smtClean="0">
                          <a:latin typeface="+mn-lt"/>
                        </a:rPr>
                        <a:t>tindakan</a:t>
                      </a:r>
                      <a:r>
                        <a:rPr lang="en-US" sz="1200" baseline="0" dirty="0" smtClean="0">
                          <a:latin typeface="+mn-lt"/>
                        </a:rPr>
                        <a:t> </a:t>
                      </a:r>
                      <a:r>
                        <a:rPr lang="en-US" sz="1200" baseline="0" dirty="0" err="1" smtClean="0">
                          <a:latin typeface="+mn-lt"/>
                        </a:rPr>
                        <a:t>spekulasi</a:t>
                      </a:r>
                      <a:endParaRPr lang="en-US" sz="1200" baseline="0" dirty="0" smtClean="0">
                        <a:latin typeface="+mn-lt"/>
                      </a:endParaRPr>
                    </a:p>
                  </a:txBody>
                  <a:tcPr anchor="ctr"/>
                </a:tc>
              </a:tr>
              <a:tr h="370840">
                <a:tc>
                  <a:txBody>
                    <a:bodyPr/>
                    <a:lstStyle/>
                    <a:p>
                      <a:pPr algn="ctr"/>
                      <a:r>
                        <a:rPr lang="en-US" sz="1200" dirty="0" smtClean="0">
                          <a:latin typeface="+mn-lt"/>
                        </a:rPr>
                        <a:t>2</a:t>
                      </a:r>
                      <a:endParaRPr lang="en-US" sz="1200" dirty="0">
                        <a:latin typeface="+mn-lt"/>
                      </a:endParaRPr>
                    </a:p>
                  </a:txBody>
                  <a:tcPr anchor="ctr"/>
                </a:tc>
                <a:tc>
                  <a:txBody>
                    <a:bodyPr/>
                    <a:lstStyle/>
                    <a:p>
                      <a:pPr algn="l"/>
                      <a:r>
                        <a:rPr lang="en-US" sz="1200" dirty="0" smtClean="0">
                          <a:latin typeface="+mn-lt"/>
                        </a:rPr>
                        <a:t>Program </a:t>
                      </a:r>
                      <a:r>
                        <a:rPr lang="en-US" sz="1200" dirty="0" err="1" smtClean="0">
                          <a:latin typeface="+mn-lt"/>
                        </a:rPr>
                        <a:t>unggulan</a:t>
                      </a:r>
                      <a:r>
                        <a:rPr lang="en-US" sz="1200" baseline="0" dirty="0" smtClean="0">
                          <a:latin typeface="+mn-lt"/>
                        </a:rPr>
                        <a:t> </a:t>
                      </a:r>
                      <a:r>
                        <a:rPr lang="en-US" sz="1200" baseline="0" dirty="0" err="1" smtClean="0">
                          <a:latin typeface="+mn-lt"/>
                        </a:rPr>
                        <a:t>Kab</a:t>
                      </a:r>
                      <a:r>
                        <a:rPr lang="en-US" sz="1200" baseline="0" dirty="0" smtClean="0">
                          <a:latin typeface="+mn-lt"/>
                        </a:rPr>
                        <a:t>. Lampung Selatan:</a:t>
                      </a:r>
                    </a:p>
                    <a:p>
                      <a:pPr marL="171450" indent="-171450" algn="l">
                        <a:buFont typeface="Arial" pitchFamily="34" charset="0"/>
                        <a:buChar char="•"/>
                      </a:pPr>
                      <a:r>
                        <a:rPr lang="en-US" sz="1200" dirty="0" smtClean="0">
                          <a:latin typeface="+mn-lt"/>
                        </a:rPr>
                        <a:t>Program UPSUS </a:t>
                      </a:r>
                      <a:r>
                        <a:rPr lang="en-US" sz="1200" dirty="0" err="1" smtClean="0">
                          <a:latin typeface="+mn-lt"/>
                        </a:rPr>
                        <a:t>Beras</a:t>
                      </a:r>
                      <a:endParaRPr lang="en-US" sz="1200" dirty="0" smtClean="0">
                        <a:latin typeface="+mn-lt"/>
                      </a:endParaRPr>
                    </a:p>
                    <a:p>
                      <a:pPr marL="171450" indent="-171450" algn="l">
                        <a:buFont typeface="Arial" pitchFamily="34" charset="0"/>
                        <a:buChar char="•"/>
                      </a:pPr>
                      <a:r>
                        <a:rPr lang="en-US" sz="1200" dirty="0" smtClean="0">
                          <a:latin typeface="+mn-lt"/>
                        </a:rPr>
                        <a:t>Program </a:t>
                      </a:r>
                      <a:r>
                        <a:rPr lang="en-US" sz="1200" dirty="0" err="1" smtClean="0">
                          <a:latin typeface="+mn-lt"/>
                        </a:rPr>
                        <a:t>pengembangan</a:t>
                      </a:r>
                      <a:r>
                        <a:rPr lang="en-US" sz="1200" dirty="0" smtClean="0">
                          <a:latin typeface="+mn-lt"/>
                        </a:rPr>
                        <a:t> </a:t>
                      </a:r>
                      <a:r>
                        <a:rPr lang="en-US" sz="1200" dirty="0" err="1" smtClean="0">
                          <a:latin typeface="+mn-lt"/>
                        </a:rPr>
                        <a:t>cabai</a:t>
                      </a:r>
                      <a:r>
                        <a:rPr lang="en-US" sz="1200" dirty="0" smtClean="0">
                          <a:latin typeface="+mn-lt"/>
                        </a:rPr>
                        <a:t> </a:t>
                      </a:r>
                      <a:r>
                        <a:rPr lang="en-US" sz="1200" dirty="0" err="1" smtClean="0">
                          <a:latin typeface="+mn-lt"/>
                        </a:rPr>
                        <a:t>merah</a:t>
                      </a:r>
                      <a:endParaRPr lang="en-US" sz="1200" dirty="0" smtClean="0">
                        <a:latin typeface="+mn-lt"/>
                      </a:endParaRPr>
                    </a:p>
                    <a:p>
                      <a:pPr marL="171450" indent="-171450" algn="l">
                        <a:buFont typeface="Arial" pitchFamily="34" charset="0"/>
                        <a:buChar char="•"/>
                      </a:pPr>
                      <a:r>
                        <a:rPr lang="en-US" sz="1200" dirty="0" smtClean="0">
                          <a:latin typeface="+mn-lt"/>
                        </a:rPr>
                        <a:t>Program </a:t>
                      </a:r>
                      <a:r>
                        <a:rPr lang="en-US" sz="1200" dirty="0" err="1" smtClean="0">
                          <a:latin typeface="+mn-lt"/>
                        </a:rPr>
                        <a:t>pengembangan</a:t>
                      </a:r>
                      <a:r>
                        <a:rPr lang="en-US" sz="1200" dirty="0" smtClean="0">
                          <a:latin typeface="+mn-lt"/>
                        </a:rPr>
                        <a:t> </a:t>
                      </a:r>
                      <a:r>
                        <a:rPr lang="en-US" sz="1200" dirty="0" err="1" smtClean="0">
                          <a:latin typeface="+mn-lt"/>
                        </a:rPr>
                        <a:t>bawang</a:t>
                      </a:r>
                      <a:r>
                        <a:rPr lang="en-US" sz="1200" dirty="0" smtClean="0">
                          <a:latin typeface="+mn-lt"/>
                        </a:rPr>
                        <a:t> </a:t>
                      </a:r>
                      <a:r>
                        <a:rPr lang="en-US" sz="1200" dirty="0" err="1" smtClean="0">
                          <a:latin typeface="+mn-lt"/>
                        </a:rPr>
                        <a:t>merah</a:t>
                      </a:r>
                      <a:endParaRPr lang="en-US" sz="1200" dirty="0" smtClean="0">
                        <a:latin typeface="+mn-lt"/>
                      </a:endParaRPr>
                    </a:p>
                    <a:p>
                      <a:pPr marL="171450" indent="-171450" algn="l">
                        <a:buFont typeface="Arial" pitchFamily="34" charset="0"/>
                        <a:buChar char="•"/>
                      </a:pPr>
                      <a:r>
                        <a:rPr lang="en-US" sz="1200" dirty="0" err="1" smtClean="0">
                          <a:latin typeface="+mn-lt"/>
                        </a:rPr>
                        <a:t>Pasar</a:t>
                      </a:r>
                      <a:r>
                        <a:rPr lang="en-US" sz="1200" dirty="0" smtClean="0">
                          <a:latin typeface="+mn-lt"/>
                        </a:rPr>
                        <a:t> </a:t>
                      </a:r>
                      <a:r>
                        <a:rPr lang="en-US" sz="1200" dirty="0" err="1" smtClean="0">
                          <a:latin typeface="+mn-lt"/>
                        </a:rPr>
                        <a:t>murah</a:t>
                      </a:r>
                      <a:r>
                        <a:rPr lang="en-US" sz="1200" dirty="0" smtClean="0">
                          <a:latin typeface="+mn-lt"/>
                        </a:rPr>
                        <a:t> </a:t>
                      </a:r>
                    </a:p>
                    <a:p>
                      <a:pPr marL="171450" indent="-171450" algn="l">
                        <a:buFont typeface="Arial" pitchFamily="34" charset="0"/>
                        <a:buChar char="•"/>
                      </a:pPr>
                      <a:r>
                        <a:rPr lang="en-US" sz="1200" dirty="0" err="1" smtClean="0">
                          <a:latin typeface="+mn-lt"/>
                        </a:rPr>
                        <a:t>Pemantauan</a:t>
                      </a:r>
                      <a:r>
                        <a:rPr lang="en-US" sz="1200" dirty="0" smtClean="0">
                          <a:latin typeface="+mn-lt"/>
                        </a:rPr>
                        <a:t> </a:t>
                      </a:r>
                      <a:r>
                        <a:rPr lang="en-US" sz="1200" dirty="0" err="1" smtClean="0">
                          <a:latin typeface="+mn-lt"/>
                        </a:rPr>
                        <a:t>harga</a:t>
                      </a:r>
                      <a:endParaRPr lang="en-US" sz="1200" dirty="0">
                        <a:latin typeface="+mn-lt"/>
                      </a:endParaRPr>
                    </a:p>
                  </a:txBody>
                  <a:tcPr anchor="ctr"/>
                </a:tc>
                <a:tc>
                  <a:txBody>
                    <a:bodyPr/>
                    <a:lstStyle/>
                    <a:p>
                      <a:pPr marL="171450" indent="-171450" algn="l">
                        <a:buFont typeface="Arial" pitchFamily="34" charset="0"/>
                        <a:buChar char="•"/>
                      </a:pPr>
                      <a:r>
                        <a:rPr lang="en-US" sz="1200" kern="1200" baseline="0" dirty="0" err="1" smtClean="0">
                          <a:solidFill>
                            <a:schemeClr val="dk1"/>
                          </a:solidFill>
                          <a:latin typeface="+mn-lt"/>
                          <a:ea typeface="+mn-ea"/>
                          <a:cs typeface="+mn-cs"/>
                        </a:rPr>
                        <a:t>Mengidentifikasi</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komoditas</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utama</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penyebab</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inflasi</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dan</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fokus</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dalam</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pengendaliannya</a:t>
                      </a:r>
                      <a:endParaRPr lang="en-US" sz="1200" kern="1200" baseline="0" dirty="0" smtClean="0">
                        <a:solidFill>
                          <a:schemeClr val="dk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baseline="0" dirty="0" err="1" smtClean="0">
                          <a:solidFill>
                            <a:schemeClr val="dk1"/>
                          </a:solidFill>
                          <a:latin typeface="+mn-lt"/>
                          <a:ea typeface="+mn-ea"/>
                          <a:cs typeface="+mn-cs"/>
                        </a:rPr>
                        <a:t>Melakukan</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kerjasama</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antar</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daerah</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untuk</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memastikan</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ketersediaan</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pasokan</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dan</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menjaga</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komitmen</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pelaksanaan</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kesepakatan</a:t>
                      </a:r>
                      <a:r>
                        <a:rPr lang="en-US" sz="1200" kern="1200" baseline="0" dirty="0" smtClean="0">
                          <a:solidFill>
                            <a:schemeClr val="dk1"/>
                          </a:solidFill>
                          <a:latin typeface="+mn-lt"/>
                          <a:ea typeface="+mn-ea"/>
                          <a:cs typeface="+mn-cs"/>
                        </a:rPr>
                        <a:t> yang </a:t>
                      </a:r>
                      <a:r>
                        <a:rPr lang="en-US" sz="1200" kern="1200" baseline="0" dirty="0" err="1" smtClean="0">
                          <a:solidFill>
                            <a:schemeClr val="dk1"/>
                          </a:solidFill>
                          <a:latin typeface="+mn-lt"/>
                          <a:ea typeface="+mn-ea"/>
                          <a:cs typeface="+mn-cs"/>
                        </a:rPr>
                        <a:t>telah</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dibuat</a:t>
                      </a:r>
                      <a:endParaRPr lang="en-US" sz="1200" kern="1200" baseline="0" dirty="0" smtClean="0">
                        <a:solidFill>
                          <a:schemeClr val="dk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baseline="0" dirty="0" err="1" smtClean="0">
                          <a:solidFill>
                            <a:schemeClr val="dk1"/>
                          </a:solidFill>
                          <a:latin typeface="+mn-lt"/>
                          <a:ea typeface="+mn-ea"/>
                          <a:cs typeface="+mn-cs"/>
                        </a:rPr>
                        <a:t>Pemanfaatan</a:t>
                      </a:r>
                      <a:r>
                        <a:rPr lang="en-US" sz="1200" kern="1200" baseline="0" dirty="0" smtClean="0">
                          <a:solidFill>
                            <a:schemeClr val="dk1"/>
                          </a:solidFill>
                          <a:latin typeface="+mn-lt"/>
                          <a:ea typeface="+mn-ea"/>
                          <a:cs typeface="+mn-cs"/>
                        </a:rPr>
                        <a:t> IT (</a:t>
                      </a:r>
                      <a:r>
                        <a:rPr lang="en-US" sz="1200" kern="1200" baseline="0" dirty="0" err="1" smtClean="0">
                          <a:solidFill>
                            <a:schemeClr val="dk1"/>
                          </a:solidFill>
                          <a:latin typeface="+mn-lt"/>
                          <a:ea typeface="+mn-ea"/>
                          <a:cs typeface="+mn-cs"/>
                        </a:rPr>
                        <a:t>misal</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aplikasi</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Petani</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sebagai</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sarana</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konsultasi</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pertanian</a:t>
                      </a:r>
                      <a:endParaRPr lang="en-US" sz="1200" kern="1200" baseline="0" dirty="0" smtClean="0">
                        <a:solidFill>
                          <a:schemeClr val="dk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baseline="0" dirty="0" smtClean="0">
                          <a:solidFill>
                            <a:schemeClr val="dk1"/>
                          </a:solidFill>
                          <a:latin typeface="+mn-lt"/>
                          <a:ea typeface="+mn-ea"/>
                          <a:cs typeface="+mn-cs"/>
                        </a:rPr>
                        <a:t>Program </a:t>
                      </a:r>
                      <a:r>
                        <a:rPr lang="en-US" sz="1200" kern="1200" baseline="0" dirty="0" err="1" smtClean="0">
                          <a:solidFill>
                            <a:schemeClr val="dk1"/>
                          </a:solidFill>
                          <a:latin typeface="+mn-lt"/>
                          <a:ea typeface="+mn-ea"/>
                          <a:cs typeface="+mn-cs"/>
                        </a:rPr>
                        <a:t>kerja</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dilakukan</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lebih</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struktural</a:t>
                      </a:r>
                      <a:r>
                        <a:rPr lang="en-US" sz="1200" kern="1200" baseline="0" dirty="0" smtClean="0">
                          <a:solidFill>
                            <a:schemeClr val="dk1"/>
                          </a:solidFill>
                          <a:latin typeface="+mn-lt"/>
                          <a:ea typeface="+mn-ea"/>
                          <a:cs typeface="+mn-cs"/>
                        </a:rPr>
                        <a:t> agar </a:t>
                      </a:r>
                      <a:r>
                        <a:rPr lang="en-US" sz="1200" kern="1200" baseline="0" dirty="0" err="1" smtClean="0">
                          <a:solidFill>
                            <a:schemeClr val="dk1"/>
                          </a:solidFill>
                          <a:latin typeface="+mn-lt"/>
                          <a:ea typeface="+mn-ea"/>
                          <a:cs typeface="+mn-cs"/>
                        </a:rPr>
                        <a:t>tidak</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membebani</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fiskal</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untuk</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hasil</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jangka</a:t>
                      </a:r>
                      <a:r>
                        <a:rPr lang="en-US" sz="1200" kern="1200" baseline="0" dirty="0" smtClean="0">
                          <a:solidFill>
                            <a:schemeClr val="dk1"/>
                          </a:solidFill>
                          <a:latin typeface="+mn-lt"/>
                          <a:ea typeface="+mn-ea"/>
                          <a:cs typeface="+mn-cs"/>
                        </a:rPr>
                        <a:t> </a:t>
                      </a:r>
                      <a:r>
                        <a:rPr lang="en-US" sz="1200" kern="1200" baseline="0" smtClean="0">
                          <a:solidFill>
                            <a:schemeClr val="dk1"/>
                          </a:solidFill>
                          <a:latin typeface="+mn-lt"/>
                          <a:ea typeface="+mn-ea"/>
                          <a:cs typeface="+mn-cs"/>
                        </a:rPr>
                        <a:t>pendek</a:t>
                      </a:r>
                      <a:endParaRPr lang="en-US" sz="1200" kern="1200" baseline="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dk1"/>
                        </a:solidFill>
                        <a:latin typeface="+mn-lt"/>
                        <a:ea typeface="+mn-ea"/>
                        <a:cs typeface="+mn-cs"/>
                      </a:endParaRPr>
                    </a:p>
                    <a:p>
                      <a:pPr algn="l"/>
                      <a:endParaRPr lang="en-US" sz="1200" dirty="0">
                        <a:latin typeface="+mn-lt"/>
                      </a:endParaRPr>
                    </a:p>
                  </a:txBody>
                  <a:tcPr anchor="ctr"/>
                </a:tc>
              </a:tr>
              <a:tr h="370840">
                <a:tc>
                  <a:txBody>
                    <a:bodyPr/>
                    <a:lstStyle/>
                    <a:p>
                      <a:pPr algn="ctr"/>
                      <a:r>
                        <a:rPr lang="en-US" sz="1200" dirty="0" smtClean="0">
                          <a:latin typeface="+mn-lt"/>
                        </a:rPr>
                        <a:t>3</a:t>
                      </a:r>
                      <a:endParaRPr lang="en-US" sz="1200" dirty="0">
                        <a:latin typeface="+mn-lt"/>
                      </a:endParaRPr>
                    </a:p>
                  </a:txBody>
                  <a:tcPr anchor="ctr"/>
                </a:tc>
                <a:tc>
                  <a:txBody>
                    <a:bodyPr/>
                    <a:lstStyle/>
                    <a:p>
                      <a:pPr algn="l"/>
                      <a:r>
                        <a:rPr lang="en-US" sz="1200" dirty="0" smtClean="0">
                          <a:latin typeface="+mn-lt"/>
                        </a:rPr>
                        <a:t>Program </a:t>
                      </a:r>
                      <a:r>
                        <a:rPr lang="en-US" sz="1200" dirty="0" err="1" smtClean="0">
                          <a:latin typeface="+mn-lt"/>
                        </a:rPr>
                        <a:t>kerja</a:t>
                      </a:r>
                      <a:r>
                        <a:rPr lang="en-US" sz="1200" dirty="0" smtClean="0">
                          <a:latin typeface="+mn-lt"/>
                        </a:rPr>
                        <a:t> TPID </a:t>
                      </a:r>
                      <a:r>
                        <a:rPr lang="en-US" sz="1200" dirty="0" err="1" smtClean="0">
                          <a:latin typeface="+mn-lt"/>
                        </a:rPr>
                        <a:t>Kab</a:t>
                      </a:r>
                      <a:r>
                        <a:rPr lang="en-US" sz="1200" dirty="0" smtClean="0">
                          <a:latin typeface="+mn-lt"/>
                        </a:rPr>
                        <a:t>. </a:t>
                      </a:r>
                      <a:r>
                        <a:rPr lang="en-US" sz="1200" dirty="0" err="1" smtClean="0">
                          <a:latin typeface="+mn-lt"/>
                        </a:rPr>
                        <a:t>Pringsewu</a:t>
                      </a:r>
                      <a:r>
                        <a:rPr lang="en-US" sz="1200" dirty="0" smtClean="0">
                          <a:latin typeface="+mn-lt"/>
                        </a:rPr>
                        <a:t>:</a:t>
                      </a:r>
                      <a:r>
                        <a:rPr lang="en-US" sz="1200" baseline="0" dirty="0" smtClean="0">
                          <a:latin typeface="+mn-lt"/>
                        </a:rPr>
                        <a:t> </a:t>
                      </a:r>
                      <a:r>
                        <a:rPr lang="en-US" sz="1200" baseline="0" dirty="0" err="1" smtClean="0">
                          <a:latin typeface="+mn-lt"/>
                        </a:rPr>
                        <a:t>Pelaksanaan</a:t>
                      </a:r>
                      <a:r>
                        <a:rPr lang="en-US" sz="1200" baseline="0" dirty="0" smtClean="0">
                          <a:latin typeface="+mn-lt"/>
                        </a:rPr>
                        <a:t> </a:t>
                      </a:r>
                      <a:r>
                        <a:rPr lang="en-US" sz="1200" baseline="0" dirty="0" err="1" smtClean="0">
                          <a:latin typeface="+mn-lt"/>
                        </a:rPr>
                        <a:t>Pasar</a:t>
                      </a:r>
                      <a:r>
                        <a:rPr lang="en-US" sz="1200" baseline="0" dirty="0" smtClean="0">
                          <a:latin typeface="+mn-lt"/>
                        </a:rPr>
                        <a:t> </a:t>
                      </a:r>
                      <a:r>
                        <a:rPr lang="en-US" sz="1200" baseline="0" dirty="0" err="1" smtClean="0">
                          <a:latin typeface="+mn-lt"/>
                        </a:rPr>
                        <a:t>Murah</a:t>
                      </a:r>
                      <a:r>
                        <a:rPr lang="en-US" sz="1200" baseline="0" dirty="0" smtClean="0">
                          <a:latin typeface="+mn-lt"/>
                        </a:rPr>
                        <a:t> (</a:t>
                      </a:r>
                      <a:r>
                        <a:rPr lang="en-US" sz="1200" baseline="0" dirty="0" err="1" smtClean="0">
                          <a:latin typeface="+mn-lt"/>
                        </a:rPr>
                        <a:t>Operasi</a:t>
                      </a:r>
                      <a:r>
                        <a:rPr lang="en-US" sz="1200" baseline="0" dirty="0" smtClean="0">
                          <a:latin typeface="+mn-lt"/>
                        </a:rPr>
                        <a:t> </a:t>
                      </a:r>
                      <a:r>
                        <a:rPr lang="en-US" sz="1200" baseline="0" dirty="0" err="1" smtClean="0">
                          <a:latin typeface="+mn-lt"/>
                        </a:rPr>
                        <a:t>Pasar</a:t>
                      </a:r>
                      <a:r>
                        <a:rPr lang="en-US" sz="1200" baseline="0" dirty="0" smtClean="0">
                          <a:latin typeface="+mn-lt"/>
                        </a:rPr>
                        <a:t>) </a:t>
                      </a:r>
                      <a:r>
                        <a:rPr lang="en-US" sz="1200" baseline="0" dirty="0" err="1" smtClean="0">
                          <a:latin typeface="+mn-lt"/>
                        </a:rPr>
                        <a:t>menjelang</a:t>
                      </a:r>
                      <a:r>
                        <a:rPr lang="en-US" sz="1200" baseline="0" dirty="0" smtClean="0">
                          <a:latin typeface="+mn-lt"/>
                        </a:rPr>
                        <a:t> </a:t>
                      </a:r>
                      <a:r>
                        <a:rPr lang="en-US" sz="1200" baseline="0" dirty="0" err="1" smtClean="0">
                          <a:latin typeface="+mn-lt"/>
                        </a:rPr>
                        <a:t>Hari</a:t>
                      </a:r>
                      <a:r>
                        <a:rPr lang="en-US" sz="1200" baseline="0" dirty="0" smtClean="0">
                          <a:latin typeface="+mn-lt"/>
                        </a:rPr>
                        <a:t> Raya </a:t>
                      </a:r>
                      <a:r>
                        <a:rPr lang="en-US" sz="1200" baseline="0" dirty="0" err="1" smtClean="0">
                          <a:latin typeface="+mn-lt"/>
                        </a:rPr>
                        <a:t>Idul</a:t>
                      </a:r>
                      <a:r>
                        <a:rPr lang="en-US" sz="1200" baseline="0" dirty="0" smtClean="0">
                          <a:latin typeface="+mn-lt"/>
                        </a:rPr>
                        <a:t> </a:t>
                      </a:r>
                      <a:r>
                        <a:rPr lang="en-US" sz="1200" baseline="0" dirty="0" err="1" smtClean="0">
                          <a:latin typeface="+mn-lt"/>
                        </a:rPr>
                        <a:t>Fitri</a:t>
                      </a:r>
                      <a:endParaRPr lang="en-US" sz="1200" dirty="0">
                        <a:latin typeface="+mn-lt"/>
                      </a:endParaRPr>
                    </a:p>
                  </a:txBody>
                  <a:tcPr anchor="ct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baseline="0" dirty="0" err="1" smtClean="0">
                          <a:solidFill>
                            <a:schemeClr val="dk1"/>
                          </a:solidFill>
                          <a:latin typeface="+mn-lt"/>
                          <a:ea typeface="+mn-ea"/>
                          <a:cs typeface="+mn-cs"/>
                        </a:rPr>
                        <a:t>Melakukan</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kerjasama</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antar</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daerah</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untuk</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memastikan</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ketersediaan</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pasokan</a:t>
                      </a:r>
                      <a:r>
                        <a:rPr lang="en-US" sz="1200" kern="1200" baseline="0" dirty="0" smtClean="0">
                          <a:solidFill>
                            <a:schemeClr val="dk1"/>
                          </a:solidFill>
                          <a:latin typeface="+mn-lt"/>
                          <a:ea typeface="+mn-ea"/>
                          <a:cs typeface="+mn-cs"/>
                        </a:rPr>
                        <a:t> </a:t>
                      </a:r>
                      <a:r>
                        <a:rPr lang="en-US" sz="1200" baseline="0" dirty="0" err="1" smtClean="0">
                          <a:latin typeface="+mn-lt"/>
                        </a:rPr>
                        <a:t>dan</a:t>
                      </a:r>
                      <a:r>
                        <a:rPr lang="en-US" sz="1200" baseline="0" dirty="0" smtClean="0">
                          <a:latin typeface="+mn-lt"/>
                        </a:rPr>
                        <a:t> </a:t>
                      </a:r>
                      <a:r>
                        <a:rPr lang="en-US" sz="1200" baseline="0" dirty="0" err="1" smtClean="0">
                          <a:latin typeface="+mn-lt"/>
                        </a:rPr>
                        <a:t>menjaga</a:t>
                      </a:r>
                      <a:r>
                        <a:rPr lang="en-US" sz="1200" baseline="0" dirty="0" smtClean="0">
                          <a:latin typeface="+mn-lt"/>
                        </a:rPr>
                        <a:t> </a:t>
                      </a:r>
                      <a:r>
                        <a:rPr lang="en-US" sz="1200" baseline="0" dirty="0" err="1" smtClean="0">
                          <a:latin typeface="+mn-lt"/>
                        </a:rPr>
                        <a:t>komitmen</a:t>
                      </a:r>
                      <a:r>
                        <a:rPr lang="en-US" sz="1200" baseline="0" dirty="0" smtClean="0">
                          <a:latin typeface="+mn-lt"/>
                        </a:rPr>
                        <a:t> </a:t>
                      </a:r>
                      <a:r>
                        <a:rPr lang="en-US" sz="1200" baseline="0" dirty="0" err="1" smtClean="0">
                          <a:latin typeface="+mn-lt"/>
                        </a:rPr>
                        <a:t>pelaksanaan</a:t>
                      </a:r>
                      <a:r>
                        <a:rPr lang="en-US" sz="1200" baseline="0" dirty="0" smtClean="0">
                          <a:latin typeface="+mn-lt"/>
                        </a:rPr>
                        <a:t> </a:t>
                      </a:r>
                      <a:r>
                        <a:rPr lang="en-US" sz="1200" baseline="0" dirty="0" err="1" smtClean="0">
                          <a:latin typeface="+mn-lt"/>
                        </a:rPr>
                        <a:t>kesepakatan</a:t>
                      </a:r>
                      <a:r>
                        <a:rPr lang="en-US" sz="1200" baseline="0" dirty="0" smtClean="0">
                          <a:latin typeface="+mn-lt"/>
                        </a:rPr>
                        <a:t> yang </a:t>
                      </a:r>
                      <a:r>
                        <a:rPr lang="en-US" sz="1200" baseline="0" dirty="0" err="1" smtClean="0">
                          <a:latin typeface="+mn-lt"/>
                        </a:rPr>
                        <a:t>telah</a:t>
                      </a:r>
                      <a:r>
                        <a:rPr lang="en-US" sz="1200" baseline="0" dirty="0" smtClean="0">
                          <a:latin typeface="+mn-lt"/>
                        </a:rPr>
                        <a:t> </a:t>
                      </a:r>
                      <a:r>
                        <a:rPr lang="en-US" sz="1200" baseline="0" dirty="0" err="1" smtClean="0">
                          <a:latin typeface="+mn-lt"/>
                        </a:rPr>
                        <a:t>dibuat</a:t>
                      </a:r>
                      <a:endParaRPr lang="en-US" sz="1200" kern="1200" baseline="0" dirty="0" smtClean="0">
                        <a:solidFill>
                          <a:schemeClr val="dk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id-ID" sz="1200" kern="1200" baseline="0" dirty="0" smtClean="0">
                          <a:solidFill>
                            <a:schemeClr val="dk1"/>
                          </a:solidFill>
                          <a:latin typeface="+mn-lt"/>
                          <a:ea typeface="+mn-ea"/>
                          <a:cs typeface="+mn-cs"/>
                        </a:rPr>
                        <a:t>Pengawasan secara intensif gudang penyimpanan pangan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id-ID" sz="1200" kern="1200" baseline="0" dirty="0" smtClean="0">
                          <a:solidFill>
                            <a:schemeClr val="dk1"/>
                          </a:solidFill>
                          <a:latin typeface="+mn-lt"/>
                          <a:ea typeface="+mn-ea"/>
                          <a:cs typeface="+mn-cs"/>
                        </a:rPr>
                        <a:t>Pengawasan dan permintaan pelaporan secara berkala ataupun insidentil terkait indikasi permainan harga </a:t>
                      </a:r>
                      <a:endParaRPr lang="en-US" sz="1200" kern="1200" baseline="0" dirty="0" smtClean="0">
                        <a:solidFill>
                          <a:schemeClr val="dk1"/>
                        </a:solidFill>
                        <a:latin typeface="+mn-lt"/>
                        <a:ea typeface="+mn-ea"/>
                        <a:cs typeface="+mn-cs"/>
                      </a:endParaRPr>
                    </a:p>
                  </a:txBody>
                  <a:tcPr anchor="ctr"/>
                </a:tc>
              </a:tr>
              <a:tr h="370840">
                <a:tc gridSpan="3">
                  <a:txBody>
                    <a:bodyPr/>
                    <a:lstStyle/>
                    <a:p>
                      <a:pPr algn="l"/>
                      <a:r>
                        <a:rPr lang="en-US" sz="1200" i="1" kern="1200" baseline="0" dirty="0" smtClean="0">
                          <a:solidFill>
                            <a:schemeClr val="dk1"/>
                          </a:solidFill>
                          <a:latin typeface="+mn-lt"/>
                          <a:ea typeface="+mn-ea"/>
                          <a:cs typeface="+mn-cs"/>
                        </a:rPr>
                        <a:t>REKOMENDASI LAINNYA</a:t>
                      </a:r>
                      <a:endParaRPr lang="en-US" sz="1200" i="1" kern="1200" baseline="0" dirty="0">
                        <a:solidFill>
                          <a:schemeClr val="dk1"/>
                        </a:solidFill>
                        <a:latin typeface="+mn-lt"/>
                        <a:ea typeface="+mn-ea"/>
                        <a:cs typeface="+mn-cs"/>
                      </a:endParaRPr>
                    </a:p>
                  </a:txBody>
                  <a:tcPr anchor="ctr"/>
                </a:tc>
                <a:tc hMerge="1">
                  <a:txBody>
                    <a:bodyPr/>
                    <a:lstStyle/>
                    <a:p>
                      <a:pPr algn="l"/>
                      <a:endParaRPr lang="en-US" sz="1200" dirty="0">
                        <a:latin typeface="+mn-lt"/>
                      </a:endParaRPr>
                    </a:p>
                  </a:txBody>
                  <a:tcPr anchor="ctr"/>
                </a:tc>
                <a:tc hMerge="1">
                  <a:txBody>
                    <a:bodyPr/>
                    <a:lstStyle/>
                    <a:p>
                      <a:endParaRPr lang="en-US"/>
                    </a:p>
                  </a:txBody>
                  <a:tcPr/>
                </a:tc>
              </a:tr>
              <a:tr h="370840">
                <a:tc>
                  <a:txBody>
                    <a:bodyPr/>
                    <a:lstStyle/>
                    <a:p>
                      <a:pPr algn="ctr"/>
                      <a:r>
                        <a:rPr lang="en-US" sz="1200" kern="1200" dirty="0" smtClean="0">
                          <a:solidFill>
                            <a:prstClr val="black"/>
                          </a:solidFill>
                          <a:latin typeface="+mn-lt"/>
                          <a:ea typeface="+mn-ea"/>
                          <a:cs typeface="+mn-cs"/>
                        </a:rPr>
                        <a:t>4</a:t>
                      </a:r>
                      <a:endParaRPr lang="en-US" sz="1200" kern="1200" dirty="0">
                        <a:solidFill>
                          <a:prstClr val="black"/>
                        </a:solidFill>
                        <a:latin typeface="+mn-lt"/>
                        <a:ea typeface="+mn-ea"/>
                        <a:cs typeface="+mn-cs"/>
                      </a:endParaRPr>
                    </a:p>
                  </a:txBody>
                  <a:tcPr anchor="ctr"/>
                </a:tc>
                <a:tc>
                  <a:txBody>
                    <a:bodyPr/>
                    <a:lstStyle/>
                    <a:p>
                      <a:pPr marL="0" indent="0" algn="just">
                        <a:buFont typeface="Wingdings" pitchFamily="2" charset="2"/>
                        <a:buNone/>
                      </a:pPr>
                      <a:r>
                        <a:rPr lang="en-US" sz="1200" kern="1200" dirty="0" err="1" smtClean="0">
                          <a:solidFill>
                            <a:prstClr val="black"/>
                          </a:solidFill>
                          <a:latin typeface="+mn-lt"/>
                          <a:ea typeface="+mn-ea"/>
                          <a:cs typeface="+mn-cs"/>
                        </a:rPr>
                        <a:t>Seluruh</a:t>
                      </a:r>
                      <a:r>
                        <a:rPr lang="en-US" sz="1200" kern="1200" dirty="0" smtClean="0">
                          <a:solidFill>
                            <a:prstClr val="black"/>
                          </a:solidFill>
                          <a:latin typeface="+mn-lt"/>
                          <a:ea typeface="+mn-ea"/>
                          <a:cs typeface="+mn-cs"/>
                        </a:rPr>
                        <a:t> </a:t>
                      </a:r>
                      <a:r>
                        <a:rPr lang="en-US" sz="1200" kern="1200" dirty="0" err="1" smtClean="0">
                          <a:solidFill>
                            <a:prstClr val="black"/>
                          </a:solidFill>
                          <a:latin typeface="+mn-lt"/>
                          <a:ea typeface="+mn-ea"/>
                          <a:cs typeface="+mn-cs"/>
                        </a:rPr>
                        <a:t>kab</a:t>
                      </a:r>
                      <a:r>
                        <a:rPr lang="en-US" sz="1200" kern="1200" dirty="0" smtClean="0">
                          <a:solidFill>
                            <a:prstClr val="black"/>
                          </a:solidFill>
                          <a:latin typeface="+mn-lt"/>
                          <a:ea typeface="+mn-ea"/>
                          <a:cs typeface="+mn-cs"/>
                        </a:rPr>
                        <a:t>/</a:t>
                      </a:r>
                      <a:r>
                        <a:rPr lang="en-US" sz="1200" kern="1200" dirty="0" err="1" smtClean="0">
                          <a:solidFill>
                            <a:prstClr val="black"/>
                          </a:solidFill>
                          <a:latin typeface="+mn-lt"/>
                          <a:ea typeface="+mn-ea"/>
                          <a:cs typeface="+mn-cs"/>
                        </a:rPr>
                        <a:t>kota</a:t>
                      </a:r>
                      <a:r>
                        <a:rPr lang="en-US" sz="1200" kern="1200" dirty="0" smtClean="0">
                          <a:solidFill>
                            <a:prstClr val="black"/>
                          </a:solidFill>
                          <a:latin typeface="+mn-lt"/>
                          <a:ea typeface="+mn-ea"/>
                          <a:cs typeface="+mn-cs"/>
                        </a:rPr>
                        <a:t> di </a:t>
                      </a:r>
                      <a:r>
                        <a:rPr lang="en-US" sz="1200" kern="1200" dirty="0" err="1" smtClean="0">
                          <a:solidFill>
                            <a:prstClr val="black"/>
                          </a:solidFill>
                          <a:latin typeface="+mn-lt"/>
                          <a:ea typeface="+mn-ea"/>
                          <a:cs typeface="+mn-cs"/>
                        </a:rPr>
                        <a:t>provinsi</a:t>
                      </a:r>
                      <a:r>
                        <a:rPr lang="en-US" sz="1200" kern="1200" dirty="0" smtClean="0">
                          <a:solidFill>
                            <a:prstClr val="black"/>
                          </a:solidFill>
                          <a:latin typeface="+mn-lt"/>
                          <a:ea typeface="+mn-ea"/>
                          <a:cs typeface="+mn-cs"/>
                        </a:rPr>
                        <a:t> Lampung </a:t>
                      </a:r>
                      <a:r>
                        <a:rPr lang="en-US" sz="1200" kern="1200" dirty="0" err="1" smtClean="0">
                          <a:solidFill>
                            <a:prstClr val="black"/>
                          </a:solidFill>
                          <a:latin typeface="+mn-lt"/>
                          <a:ea typeface="+mn-ea"/>
                          <a:cs typeface="+mn-cs"/>
                        </a:rPr>
                        <a:t>telah</a:t>
                      </a:r>
                      <a:r>
                        <a:rPr lang="en-US" sz="1200" kern="1200" dirty="0" smtClean="0">
                          <a:solidFill>
                            <a:prstClr val="black"/>
                          </a:solidFill>
                          <a:latin typeface="+mn-lt"/>
                          <a:ea typeface="+mn-ea"/>
                          <a:cs typeface="+mn-cs"/>
                        </a:rPr>
                        <a:t> </a:t>
                      </a:r>
                      <a:r>
                        <a:rPr lang="en-US" sz="1200" kern="1200" dirty="0" err="1" smtClean="0">
                          <a:solidFill>
                            <a:prstClr val="black"/>
                          </a:solidFill>
                          <a:latin typeface="+mn-lt"/>
                          <a:ea typeface="+mn-ea"/>
                          <a:cs typeface="+mn-cs"/>
                        </a:rPr>
                        <a:t>membentuk</a:t>
                      </a:r>
                      <a:r>
                        <a:rPr lang="en-US" sz="1200" kern="1200" dirty="0" smtClean="0">
                          <a:solidFill>
                            <a:prstClr val="black"/>
                          </a:solidFill>
                          <a:latin typeface="+mn-lt"/>
                          <a:ea typeface="+mn-ea"/>
                          <a:cs typeface="+mn-cs"/>
                        </a:rPr>
                        <a:t> TPID. </a:t>
                      </a:r>
                      <a:r>
                        <a:rPr lang="en-US" sz="1200" kern="1200" dirty="0" err="1" smtClean="0">
                          <a:solidFill>
                            <a:prstClr val="black"/>
                          </a:solidFill>
                          <a:latin typeface="+mn-lt"/>
                          <a:ea typeface="+mn-ea"/>
                          <a:cs typeface="+mn-cs"/>
                        </a:rPr>
                        <a:t>Namun</a:t>
                      </a:r>
                      <a:r>
                        <a:rPr lang="en-US" sz="1200" kern="1200" dirty="0" smtClean="0">
                          <a:solidFill>
                            <a:prstClr val="black"/>
                          </a:solidFill>
                          <a:latin typeface="+mn-lt"/>
                          <a:ea typeface="+mn-ea"/>
                          <a:cs typeface="+mn-cs"/>
                        </a:rPr>
                        <a:t>, </a:t>
                      </a:r>
                      <a:r>
                        <a:rPr lang="en-US" sz="1200" kern="1200" dirty="0" err="1" smtClean="0">
                          <a:solidFill>
                            <a:prstClr val="black"/>
                          </a:solidFill>
                          <a:latin typeface="+mn-lt"/>
                          <a:ea typeface="+mn-ea"/>
                          <a:cs typeface="+mn-cs"/>
                        </a:rPr>
                        <a:t>pada</a:t>
                      </a:r>
                      <a:r>
                        <a:rPr lang="en-US" sz="1200" kern="1200" dirty="0" smtClean="0">
                          <a:solidFill>
                            <a:prstClr val="black"/>
                          </a:solidFill>
                          <a:latin typeface="+mn-lt"/>
                          <a:ea typeface="+mn-ea"/>
                          <a:cs typeface="+mn-cs"/>
                        </a:rPr>
                        <a:t> </a:t>
                      </a:r>
                      <a:r>
                        <a:rPr lang="en-US" sz="1200" kern="1200" dirty="0" err="1" smtClean="0">
                          <a:solidFill>
                            <a:prstClr val="black"/>
                          </a:solidFill>
                          <a:latin typeface="+mn-lt"/>
                          <a:ea typeface="+mn-ea"/>
                          <a:cs typeface="+mn-cs"/>
                        </a:rPr>
                        <a:t>penilaian</a:t>
                      </a:r>
                      <a:r>
                        <a:rPr lang="en-US" sz="1200" kern="1200" dirty="0" smtClean="0">
                          <a:solidFill>
                            <a:prstClr val="black"/>
                          </a:solidFill>
                          <a:latin typeface="+mn-lt"/>
                          <a:ea typeface="+mn-ea"/>
                          <a:cs typeface="+mn-cs"/>
                        </a:rPr>
                        <a:t> </a:t>
                      </a:r>
                      <a:r>
                        <a:rPr lang="en-US" sz="1200" kern="1200" dirty="0" err="1" smtClean="0">
                          <a:solidFill>
                            <a:prstClr val="black"/>
                          </a:solidFill>
                          <a:latin typeface="+mn-lt"/>
                          <a:ea typeface="+mn-ea"/>
                          <a:cs typeface="+mn-cs"/>
                        </a:rPr>
                        <a:t>kinerja</a:t>
                      </a:r>
                      <a:r>
                        <a:rPr lang="en-US" sz="1200" kern="1200" dirty="0" smtClean="0">
                          <a:solidFill>
                            <a:prstClr val="black"/>
                          </a:solidFill>
                          <a:latin typeface="+mn-lt"/>
                          <a:ea typeface="+mn-ea"/>
                          <a:cs typeface="+mn-cs"/>
                        </a:rPr>
                        <a:t> TPID </a:t>
                      </a:r>
                      <a:r>
                        <a:rPr lang="en-US" sz="1200" kern="1200" dirty="0" err="1" smtClean="0">
                          <a:solidFill>
                            <a:prstClr val="black"/>
                          </a:solidFill>
                          <a:latin typeface="+mn-lt"/>
                          <a:ea typeface="+mn-ea"/>
                          <a:cs typeface="+mn-cs"/>
                        </a:rPr>
                        <a:t>tahun</a:t>
                      </a:r>
                      <a:r>
                        <a:rPr lang="en-US" sz="1200" kern="1200" dirty="0" smtClean="0">
                          <a:solidFill>
                            <a:prstClr val="black"/>
                          </a:solidFill>
                          <a:latin typeface="+mn-lt"/>
                          <a:ea typeface="+mn-ea"/>
                          <a:cs typeface="+mn-cs"/>
                        </a:rPr>
                        <a:t> 2016 </a:t>
                      </a:r>
                      <a:r>
                        <a:rPr lang="en-US" sz="1200" kern="1200" dirty="0" err="1" smtClean="0">
                          <a:solidFill>
                            <a:prstClr val="black"/>
                          </a:solidFill>
                          <a:latin typeface="+mn-lt"/>
                          <a:ea typeface="+mn-ea"/>
                          <a:cs typeface="+mn-cs"/>
                        </a:rPr>
                        <a:t>hanya</a:t>
                      </a:r>
                      <a:r>
                        <a:rPr lang="en-US" sz="1200" kern="1200" dirty="0" smtClean="0">
                          <a:solidFill>
                            <a:prstClr val="black"/>
                          </a:solidFill>
                          <a:latin typeface="+mn-lt"/>
                          <a:ea typeface="+mn-ea"/>
                          <a:cs typeface="+mn-cs"/>
                        </a:rPr>
                        <a:t> 3 </a:t>
                      </a:r>
                      <a:r>
                        <a:rPr lang="en-US" sz="1200" kern="1200" dirty="0" err="1" smtClean="0">
                          <a:solidFill>
                            <a:prstClr val="black"/>
                          </a:solidFill>
                          <a:latin typeface="+mn-lt"/>
                          <a:ea typeface="+mn-ea"/>
                          <a:cs typeface="+mn-cs"/>
                        </a:rPr>
                        <a:t>dari</a:t>
                      </a:r>
                      <a:r>
                        <a:rPr lang="en-US" sz="1200" kern="1200" dirty="0" smtClean="0">
                          <a:solidFill>
                            <a:prstClr val="black"/>
                          </a:solidFill>
                          <a:latin typeface="+mn-lt"/>
                          <a:ea typeface="+mn-ea"/>
                          <a:cs typeface="+mn-cs"/>
                        </a:rPr>
                        <a:t> 16 TPID di </a:t>
                      </a:r>
                      <a:r>
                        <a:rPr lang="en-US" sz="1200" kern="1200" dirty="0" err="1" smtClean="0">
                          <a:solidFill>
                            <a:prstClr val="black"/>
                          </a:solidFill>
                          <a:latin typeface="+mn-lt"/>
                          <a:ea typeface="+mn-ea"/>
                          <a:cs typeface="+mn-cs"/>
                        </a:rPr>
                        <a:t>Provinsi</a:t>
                      </a:r>
                      <a:r>
                        <a:rPr lang="en-US" sz="1200" kern="1200" dirty="0" smtClean="0">
                          <a:solidFill>
                            <a:prstClr val="black"/>
                          </a:solidFill>
                          <a:latin typeface="+mn-lt"/>
                          <a:ea typeface="+mn-ea"/>
                          <a:cs typeface="+mn-cs"/>
                        </a:rPr>
                        <a:t> Lampung yang </a:t>
                      </a:r>
                      <a:r>
                        <a:rPr lang="en-US" sz="1200" kern="1200" dirty="0" err="1" smtClean="0">
                          <a:solidFill>
                            <a:prstClr val="black"/>
                          </a:solidFill>
                          <a:latin typeface="+mn-lt"/>
                          <a:ea typeface="+mn-ea"/>
                          <a:cs typeface="+mn-cs"/>
                        </a:rPr>
                        <a:t>mengirimkan</a:t>
                      </a:r>
                      <a:r>
                        <a:rPr lang="en-US" sz="1200" kern="1200" dirty="0" smtClean="0">
                          <a:solidFill>
                            <a:prstClr val="black"/>
                          </a:solidFill>
                          <a:latin typeface="+mn-lt"/>
                          <a:ea typeface="+mn-ea"/>
                          <a:cs typeface="+mn-cs"/>
                        </a:rPr>
                        <a:t> </a:t>
                      </a:r>
                      <a:r>
                        <a:rPr lang="en-US" sz="1200" kern="1200" dirty="0" err="1" smtClean="0">
                          <a:solidFill>
                            <a:prstClr val="black"/>
                          </a:solidFill>
                          <a:latin typeface="+mn-lt"/>
                          <a:ea typeface="+mn-ea"/>
                          <a:cs typeface="+mn-cs"/>
                        </a:rPr>
                        <a:t>dokumen</a:t>
                      </a:r>
                      <a:r>
                        <a:rPr lang="en-US" sz="1200" kern="1200" dirty="0" smtClean="0">
                          <a:solidFill>
                            <a:prstClr val="black"/>
                          </a:solidFill>
                          <a:latin typeface="+mn-lt"/>
                          <a:ea typeface="+mn-ea"/>
                          <a:cs typeface="+mn-cs"/>
                        </a:rPr>
                        <a:t>.</a:t>
                      </a:r>
                      <a:endParaRPr lang="en-US" sz="1200" kern="1200" dirty="0">
                        <a:solidFill>
                          <a:prstClr val="black"/>
                        </a:solidFill>
                        <a:latin typeface="+mn-lt"/>
                        <a:ea typeface="+mn-ea"/>
                        <a:cs typeface="+mn-cs"/>
                      </a:endParaRPr>
                    </a:p>
                  </a:txBody>
                  <a:tcPr anchor="ctr"/>
                </a:tc>
                <a:tc>
                  <a:txBody>
                    <a:bodyPr/>
                    <a:lstStyle/>
                    <a:p>
                      <a:pPr marL="171450" indent="-171450" algn="l" defTabSz="914400" rtl="0" eaLnBrk="1" latinLnBrk="0" hangingPunct="1">
                        <a:buFont typeface="Arial" pitchFamily="34" charset="0"/>
                        <a:buChar char="•"/>
                      </a:pPr>
                      <a:r>
                        <a:rPr lang="en-US" sz="1200" kern="1200" dirty="0" smtClean="0">
                          <a:solidFill>
                            <a:schemeClr val="dk1"/>
                          </a:solidFill>
                          <a:latin typeface="+mn-lt"/>
                          <a:ea typeface="+mn-ea"/>
                          <a:cs typeface="+mn-cs"/>
                        </a:rPr>
                        <a:t>TPID </a:t>
                      </a:r>
                      <a:r>
                        <a:rPr lang="en-US" sz="1200" kern="1200" dirty="0" err="1" smtClean="0">
                          <a:solidFill>
                            <a:schemeClr val="dk1"/>
                          </a:solidFill>
                          <a:latin typeface="+mn-lt"/>
                          <a:ea typeface="+mn-ea"/>
                          <a:cs typeface="+mn-cs"/>
                        </a:rPr>
                        <a:t>Provinsi</a:t>
                      </a:r>
                      <a:r>
                        <a:rPr lang="en-US" sz="1200" kern="1200" dirty="0" smtClean="0">
                          <a:solidFill>
                            <a:schemeClr val="dk1"/>
                          </a:solidFill>
                          <a:latin typeface="+mn-lt"/>
                          <a:ea typeface="+mn-ea"/>
                          <a:cs typeface="+mn-cs"/>
                        </a:rPr>
                        <a:t> </a:t>
                      </a:r>
                      <a:r>
                        <a:rPr lang="en-US" sz="1200" kern="1200" dirty="0" err="1" smtClean="0">
                          <a:solidFill>
                            <a:schemeClr val="dk1"/>
                          </a:solidFill>
                          <a:latin typeface="+mn-lt"/>
                          <a:ea typeface="+mn-ea"/>
                          <a:cs typeface="+mn-cs"/>
                        </a:rPr>
                        <a:t>membina</a:t>
                      </a:r>
                      <a:r>
                        <a:rPr lang="en-US" sz="1200" kern="1200" dirty="0" smtClean="0">
                          <a:solidFill>
                            <a:schemeClr val="dk1"/>
                          </a:solidFill>
                          <a:latin typeface="+mn-lt"/>
                          <a:ea typeface="+mn-ea"/>
                          <a:cs typeface="+mn-cs"/>
                        </a:rPr>
                        <a:t> TPID  </a:t>
                      </a:r>
                      <a:r>
                        <a:rPr lang="en-US" sz="1200" kern="1200" dirty="0" err="1" smtClean="0">
                          <a:solidFill>
                            <a:schemeClr val="dk1"/>
                          </a:solidFill>
                          <a:latin typeface="+mn-lt"/>
                          <a:ea typeface="+mn-ea"/>
                          <a:cs typeface="+mn-cs"/>
                        </a:rPr>
                        <a:t>kab</a:t>
                      </a:r>
                      <a:r>
                        <a:rPr lang="en-US" sz="1200" kern="1200" dirty="0" smtClean="0">
                          <a:solidFill>
                            <a:schemeClr val="dk1"/>
                          </a:solidFill>
                          <a:latin typeface="+mn-lt"/>
                          <a:ea typeface="+mn-ea"/>
                          <a:cs typeface="+mn-cs"/>
                        </a:rPr>
                        <a:t>/</a:t>
                      </a:r>
                      <a:r>
                        <a:rPr lang="en-US" sz="1200" kern="1200" dirty="0" err="1" smtClean="0">
                          <a:solidFill>
                            <a:schemeClr val="dk1"/>
                          </a:solidFill>
                          <a:latin typeface="+mn-lt"/>
                          <a:ea typeface="+mn-ea"/>
                          <a:cs typeface="+mn-cs"/>
                        </a:rPr>
                        <a:t>kota</a:t>
                      </a:r>
                      <a:r>
                        <a:rPr lang="en-US" sz="1200" kern="1200" dirty="0" smtClean="0">
                          <a:solidFill>
                            <a:schemeClr val="dk1"/>
                          </a:solidFill>
                          <a:latin typeface="+mn-lt"/>
                          <a:ea typeface="+mn-ea"/>
                          <a:cs typeface="+mn-cs"/>
                        </a:rPr>
                        <a:t> di </a:t>
                      </a:r>
                      <a:r>
                        <a:rPr lang="en-US" sz="1200" kern="1200" dirty="0" err="1" smtClean="0">
                          <a:solidFill>
                            <a:schemeClr val="dk1"/>
                          </a:solidFill>
                          <a:latin typeface="+mn-lt"/>
                          <a:ea typeface="+mn-ea"/>
                          <a:cs typeface="+mn-cs"/>
                        </a:rPr>
                        <a:t>bawahnya</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untuk</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dapat</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berkoordinasi</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secara</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intensif</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dan</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efektif</a:t>
                      </a:r>
                      <a:endParaRPr lang="en-US" sz="1200" kern="1200" baseline="0" dirty="0" smtClean="0">
                        <a:solidFill>
                          <a:schemeClr val="dk1"/>
                        </a:solidFill>
                        <a:latin typeface="+mn-lt"/>
                        <a:ea typeface="+mn-ea"/>
                        <a:cs typeface="+mn-cs"/>
                      </a:endParaRPr>
                    </a:p>
                    <a:p>
                      <a:pPr marL="171450" indent="-171450" algn="l" defTabSz="914400" rtl="0" eaLnBrk="1" latinLnBrk="0" hangingPunct="1">
                        <a:buFont typeface="Arial" pitchFamily="34" charset="0"/>
                        <a:buChar char="•"/>
                      </a:pPr>
                      <a:r>
                        <a:rPr lang="en-US" sz="1200" kern="1200" baseline="0" dirty="0" smtClean="0">
                          <a:solidFill>
                            <a:schemeClr val="dk1"/>
                          </a:solidFill>
                          <a:latin typeface="+mn-lt"/>
                          <a:ea typeface="+mn-ea"/>
                          <a:cs typeface="+mn-cs"/>
                        </a:rPr>
                        <a:t>TPID </a:t>
                      </a:r>
                      <a:r>
                        <a:rPr lang="en-US" sz="1200" kern="1200" baseline="0" dirty="0" err="1" smtClean="0">
                          <a:solidFill>
                            <a:schemeClr val="dk1"/>
                          </a:solidFill>
                          <a:latin typeface="+mn-lt"/>
                          <a:ea typeface="+mn-ea"/>
                          <a:cs typeface="+mn-cs"/>
                        </a:rPr>
                        <a:t>kab</a:t>
                      </a:r>
                      <a:r>
                        <a:rPr lang="en-US" sz="1200" kern="1200" baseline="0" dirty="0" smtClean="0">
                          <a:solidFill>
                            <a:schemeClr val="dk1"/>
                          </a:solidFill>
                          <a:latin typeface="+mn-lt"/>
                          <a:ea typeface="+mn-ea"/>
                          <a:cs typeface="+mn-cs"/>
                        </a:rPr>
                        <a:t>/</a:t>
                      </a:r>
                      <a:r>
                        <a:rPr lang="en-US" sz="1200" kern="1200" baseline="0" dirty="0" err="1" smtClean="0">
                          <a:solidFill>
                            <a:schemeClr val="dk1"/>
                          </a:solidFill>
                          <a:latin typeface="+mn-lt"/>
                          <a:ea typeface="+mn-ea"/>
                          <a:cs typeface="+mn-cs"/>
                        </a:rPr>
                        <a:t>kota</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lebih</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aktif</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melakukan</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koordinasi</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pengendalian</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inflasi</a:t>
                      </a:r>
                      <a:endParaRPr lang="en-US" sz="1200" kern="1200" dirty="0" smtClean="0">
                        <a:solidFill>
                          <a:schemeClr val="dk1"/>
                        </a:solidFill>
                        <a:latin typeface="+mn-lt"/>
                        <a:ea typeface="+mn-ea"/>
                        <a:cs typeface="+mn-cs"/>
                      </a:endParaRPr>
                    </a:p>
                    <a:p>
                      <a:pPr marL="171450" indent="-171450" algn="l" defTabSz="914400" rtl="0" eaLnBrk="1" latinLnBrk="0" hangingPunct="1">
                        <a:buFont typeface="Arial" pitchFamily="34" charset="0"/>
                        <a:buChar char="•"/>
                      </a:pPr>
                      <a:r>
                        <a:rPr lang="en-US" sz="1200" kern="1200" dirty="0" err="1" smtClean="0">
                          <a:solidFill>
                            <a:schemeClr val="dk1"/>
                          </a:solidFill>
                          <a:latin typeface="+mn-lt"/>
                          <a:ea typeface="+mn-ea"/>
                          <a:cs typeface="+mn-cs"/>
                        </a:rPr>
                        <a:t>Memanfaatkan</a:t>
                      </a:r>
                      <a:r>
                        <a:rPr lang="en-US" sz="1200" kern="1200" dirty="0" smtClean="0">
                          <a:solidFill>
                            <a:schemeClr val="dk1"/>
                          </a:solidFill>
                          <a:latin typeface="+mn-lt"/>
                          <a:ea typeface="+mn-ea"/>
                          <a:cs typeface="+mn-cs"/>
                        </a:rPr>
                        <a:t> </a:t>
                      </a:r>
                      <a:r>
                        <a:rPr lang="en-US" sz="1200" kern="1200" dirty="0" err="1" smtClean="0">
                          <a:solidFill>
                            <a:schemeClr val="dk1"/>
                          </a:solidFill>
                          <a:latin typeface="+mn-lt"/>
                          <a:ea typeface="+mn-ea"/>
                          <a:cs typeface="+mn-cs"/>
                        </a:rPr>
                        <a:t>sistem</a:t>
                      </a:r>
                      <a:r>
                        <a:rPr lang="en-US" sz="1200" kern="1200" dirty="0" smtClean="0">
                          <a:solidFill>
                            <a:schemeClr val="dk1"/>
                          </a:solidFill>
                          <a:latin typeface="+mn-lt"/>
                          <a:ea typeface="+mn-ea"/>
                          <a:cs typeface="+mn-cs"/>
                        </a:rPr>
                        <a:t> </a:t>
                      </a:r>
                      <a:r>
                        <a:rPr lang="en-US" sz="1200" kern="1200" dirty="0" err="1" smtClean="0">
                          <a:solidFill>
                            <a:schemeClr val="dk1"/>
                          </a:solidFill>
                          <a:latin typeface="+mn-lt"/>
                          <a:ea typeface="+mn-ea"/>
                          <a:cs typeface="+mn-cs"/>
                        </a:rPr>
                        <a:t>pelaporan</a:t>
                      </a:r>
                      <a:r>
                        <a:rPr lang="en-US" sz="1200" kern="1200" dirty="0" smtClean="0">
                          <a:solidFill>
                            <a:schemeClr val="dk1"/>
                          </a:solidFill>
                          <a:latin typeface="+mn-lt"/>
                          <a:ea typeface="+mn-ea"/>
                          <a:cs typeface="+mn-cs"/>
                        </a:rPr>
                        <a:t> </a:t>
                      </a:r>
                      <a:r>
                        <a:rPr lang="en-US" sz="1200" kern="1200" dirty="0" err="1" smtClean="0">
                          <a:solidFill>
                            <a:schemeClr val="dk1"/>
                          </a:solidFill>
                          <a:latin typeface="+mn-lt"/>
                          <a:ea typeface="+mn-ea"/>
                          <a:cs typeface="+mn-cs"/>
                        </a:rPr>
                        <a:t>dokumen</a:t>
                      </a:r>
                      <a:r>
                        <a:rPr lang="en-US" sz="1200" kern="1200" dirty="0" smtClean="0">
                          <a:solidFill>
                            <a:schemeClr val="dk1"/>
                          </a:solidFill>
                          <a:latin typeface="+mn-lt"/>
                          <a:ea typeface="+mn-ea"/>
                          <a:cs typeface="+mn-cs"/>
                        </a:rPr>
                        <a:t> </a:t>
                      </a:r>
                      <a:r>
                        <a:rPr lang="en-US" sz="1200" kern="1200" dirty="0" err="1" smtClean="0">
                          <a:solidFill>
                            <a:schemeClr val="dk1"/>
                          </a:solidFill>
                          <a:latin typeface="+mn-lt"/>
                          <a:ea typeface="+mn-ea"/>
                          <a:cs typeface="+mn-cs"/>
                        </a:rPr>
                        <a:t>kegiatan</a:t>
                      </a:r>
                      <a:r>
                        <a:rPr lang="en-US" sz="1200" kern="1200" dirty="0" smtClean="0">
                          <a:solidFill>
                            <a:schemeClr val="dk1"/>
                          </a:solidFill>
                          <a:latin typeface="+mn-lt"/>
                          <a:ea typeface="+mn-ea"/>
                          <a:cs typeface="+mn-cs"/>
                        </a:rPr>
                        <a:t> </a:t>
                      </a:r>
                      <a:r>
                        <a:rPr lang="en-US" sz="1200" kern="1200" dirty="0" err="1" smtClean="0">
                          <a:solidFill>
                            <a:schemeClr val="dk1"/>
                          </a:solidFill>
                          <a:latin typeface="+mn-lt"/>
                          <a:ea typeface="+mn-ea"/>
                          <a:cs typeface="+mn-cs"/>
                        </a:rPr>
                        <a:t>secara</a:t>
                      </a:r>
                      <a:r>
                        <a:rPr lang="en-US" sz="1200" kern="1200" dirty="0" smtClean="0">
                          <a:solidFill>
                            <a:schemeClr val="dk1"/>
                          </a:solidFill>
                          <a:latin typeface="+mn-lt"/>
                          <a:ea typeface="+mn-ea"/>
                          <a:cs typeface="+mn-cs"/>
                        </a:rPr>
                        <a:t> </a:t>
                      </a:r>
                      <a:r>
                        <a:rPr lang="en-US" sz="1200" kern="1200" dirty="0" err="1" smtClean="0">
                          <a:solidFill>
                            <a:schemeClr val="dk1"/>
                          </a:solidFill>
                          <a:latin typeface="+mn-lt"/>
                          <a:ea typeface="+mn-ea"/>
                          <a:cs typeface="+mn-cs"/>
                        </a:rPr>
                        <a:t>elektronik</a:t>
                      </a:r>
                      <a:r>
                        <a:rPr lang="en-US" sz="1200" kern="1200" dirty="0" smtClean="0">
                          <a:solidFill>
                            <a:schemeClr val="dk1"/>
                          </a:solidFill>
                          <a:latin typeface="+mn-lt"/>
                          <a:ea typeface="+mn-ea"/>
                          <a:cs typeface="+mn-cs"/>
                        </a:rPr>
                        <a:t> </a:t>
                      </a:r>
                      <a:r>
                        <a:rPr lang="en-US" sz="1200" kern="1200" dirty="0" err="1" smtClean="0">
                          <a:solidFill>
                            <a:schemeClr val="dk1"/>
                          </a:solidFill>
                          <a:latin typeface="+mn-lt"/>
                          <a:ea typeface="+mn-ea"/>
                          <a:cs typeface="+mn-cs"/>
                        </a:rPr>
                        <a:t>lewat</a:t>
                      </a:r>
                      <a:r>
                        <a:rPr lang="en-US" sz="1200" kern="1200" dirty="0" smtClean="0">
                          <a:solidFill>
                            <a:schemeClr val="dk1"/>
                          </a:solidFill>
                          <a:latin typeface="+mn-lt"/>
                          <a:ea typeface="+mn-ea"/>
                          <a:cs typeface="+mn-cs"/>
                        </a:rPr>
                        <a:t> website pokjanastpid.id</a:t>
                      </a:r>
                    </a:p>
                    <a:p>
                      <a:pPr marL="171450" indent="-171450" algn="l" defTabSz="914400" rtl="0" eaLnBrk="1" latinLnBrk="0" hangingPunct="1">
                        <a:buFont typeface="Arial" pitchFamily="34" charset="0"/>
                        <a:buChar char="•"/>
                      </a:pPr>
                      <a:r>
                        <a:rPr lang="en-US" sz="1200" kern="1200" dirty="0" err="1" smtClean="0">
                          <a:solidFill>
                            <a:schemeClr val="dk1"/>
                          </a:solidFill>
                          <a:latin typeface="+mn-lt"/>
                          <a:ea typeface="+mn-ea"/>
                          <a:cs typeface="+mn-cs"/>
                        </a:rPr>
                        <a:t>Memanfaatkan</a:t>
                      </a:r>
                      <a:r>
                        <a:rPr lang="en-US" sz="1200" kern="1200" baseline="0" dirty="0" smtClean="0">
                          <a:solidFill>
                            <a:schemeClr val="dk1"/>
                          </a:solidFill>
                          <a:latin typeface="+mn-lt"/>
                          <a:ea typeface="+mn-ea"/>
                          <a:cs typeface="+mn-cs"/>
                        </a:rPr>
                        <a:t> website </a:t>
                      </a:r>
                      <a:r>
                        <a:rPr lang="en-US" sz="1200" kern="1200" baseline="0" dirty="0" err="1" smtClean="0">
                          <a:solidFill>
                            <a:schemeClr val="dk1"/>
                          </a:solidFill>
                          <a:latin typeface="+mn-lt"/>
                          <a:ea typeface="+mn-ea"/>
                          <a:cs typeface="+mn-cs"/>
                        </a:rPr>
                        <a:t>Pokjanas</a:t>
                      </a:r>
                      <a:r>
                        <a:rPr lang="en-US" sz="1200" kern="1200" baseline="0" dirty="0" smtClean="0">
                          <a:solidFill>
                            <a:schemeClr val="dk1"/>
                          </a:solidFill>
                          <a:latin typeface="+mn-lt"/>
                          <a:ea typeface="+mn-ea"/>
                          <a:cs typeface="+mn-cs"/>
                        </a:rPr>
                        <a:t> TPID </a:t>
                      </a:r>
                      <a:r>
                        <a:rPr lang="en-US" sz="1200" kern="1200" baseline="0" dirty="0" err="1" smtClean="0">
                          <a:solidFill>
                            <a:schemeClr val="dk1"/>
                          </a:solidFill>
                          <a:latin typeface="+mn-lt"/>
                          <a:ea typeface="+mn-ea"/>
                          <a:cs typeface="+mn-cs"/>
                        </a:rPr>
                        <a:t>sebagai</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kanal</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informasi</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kebijakan-kebijakan</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Pemerintah</a:t>
                      </a:r>
                      <a:r>
                        <a:rPr lang="en-US" sz="1200" kern="1200" baseline="0" dirty="0" smtClean="0">
                          <a:solidFill>
                            <a:schemeClr val="dk1"/>
                          </a:solidFill>
                          <a:latin typeface="+mn-lt"/>
                          <a:ea typeface="+mn-ea"/>
                          <a:cs typeface="+mn-cs"/>
                        </a:rPr>
                        <a:t>, </a:t>
                      </a:r>
                      <a:r>
                        <a:rPr lang="en-US" sz="1200" kern="1200" baseline="0" dirty="0" err="1" smtClean="0">
                          <a:solidFill>
                            <a:schemeClr val="dk1"/>
                          </a:solidFill>
                          <a:latin typeface="+mn-lt"/>
                          <a:ea typeface="+mn-ea"/>
                          <a:cs typeface="+mn-cs"/>
                        </a:rPr>
                        <a:t>dll</a:t>
                      </a:r>
                      <a:r>
                        <a:rPr lang="en-US" sz="1200" kern="1200" baseline="0" dirty="0" smtClean="0">
                          <a:solidFill>
                            <a:schemeClr val="dk1"/>
                          </a:solidFill>
                          <a:latin typeface="+mn-lt"/>
                          <a:ea typeface="+mn-ea"/>
                          <a:cs typeface="+mn-cs"/>
                        </a:rPr>
                        <a:t>.</a:t>
                      </a:r>
                      <a:endParaRPr lang="en-US" sz="1200" kern="1200" dirty="0">
                        <a:solidFill>
                          <a:prstClr val="black"/>
                        </a:solidFill>
                        <a:latin typeface="+mn-lt"/>
                        <a:ea typeface="+mn-ea"/>
                        <a:cs typeface="+mn-cs"/>
                      </a:endParaRPr>
                    </a:p>
                  </a:txBody>
                  <a:tcPr anchor="ctr"/>
                </a:tc>
              </a:tr>
            </a:tbl>
          </a:graphicData>
        </a:graphic>
      </p:graphicFrame>
      <p:sp>
        <p:nvSpPr>
          <p:cNvPr id="2" name="Slide Number Placeholder 1"/>
          <p:cNvSpPr>
            <a:spLocks noGrp="1"/>
          </p:cNvSpPr>
          <p:nvPr>
            <p:ph type="sldNum" sz="quarter" idx="12"/>
          </p:nvPr>
        </p:nvSpPr>
        <p:spPr/>
        <p:txBody>
          <a:bodyPr/>
          <a:lstStyle/>
          <a:p>
            <a:fld id="{38C5940F-52BA-4018-B13B-B36621709A35}" type="slidenum">
              <a:rPr lang="id-ID" smtClean="0"/>
              <a:pPr/>
              <a:t>53</a:t>
            </a:fld>
            <a:endParaRPr lang="id-ID"/>
          </a:p>
        </p:txBody>
      </p:sp>
    </p:spTree>
    <p:extLst>
      <p:ext uri="{BB962C8B-B14F-4D97-AF65-F5344CB8AC3E}">
        <p14:creationId xmlns:p14="http://schemas.microsoft.com/office/powerpoint/2010/main" xmlns="" val="6619314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79584" y="4242815"/>
            <a:ext cx="10026171" cy="923330"/>
          </a:xfrm>
          <a:prstGeom prst="rect">
            <a:avLst/>
          </a:prstGeom>
        </p:spPr>
        <p:txBody>
          <a:bodyPr wrap="square">
            <a:spAutoFit/>
          </a:bodyPr>
          <a:lstStyle/>
          <a:p>
            <a:r>
              <a:rPr lang="id-ID" sz="5400" b="1" dirty="0">
                <a:solidFill>
                  <a:srgbClr val="C00000"/>
                </a:solidFill>
              </a:rPr>
              <a:t>K</a:t>
            </a:r>
            <a:r>
              <a:rPr lang="id-ID" sz="4400" b="1" dirty="0">
                <a:solidFill>
                  <a:srgbClr val="C00000"/>
                </a:solidFill>
              </a:rPr>
              <a:t>EBIJAKAN SEKTORAL</a:t>
            </a: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0388" y="3749099"/>
            <a:ext cx="2005591" cy="1910762"/>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38C5940F-52BA-4018-B13B-B36621709A35}" type="slidenum">
              <a:rPr lang="id-ID" smtClean="0"/>
              <a:pPr/>
              <a:t>54</a:t>
            </a:fld>
            <a:endParaRPr lang="id-ID"/>
          </a:p>
        </p:txBody>
      </p:sp>
    </p:spTree>
    <p:extLst>
      <p:ext uri="{BB962C8B-B14F-4D97-AF65-F5344CB8AC3E}">
        <p14:creationId xmlns:p14="http://schemas.microsoft.com/office/powerpoint/2010/main" xmlns="" val="31448358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25605" y="34339"/>
            <a:ext cx="8705850" cy="174106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38C5940F-52BA-4018-B13B-B36621709A35}" type="slidenum">
              <a:rPr lang="id-ID" smtClean="0">
                <a:solidFill>
                  <a:schemeClr val="tx1"/>
                </a:solidFill>
              </a:rPr>
              <a:pPr/>
              <a:t>55</a:t>
            </a:fld>
            <a:endParaRPr lang="id-ID" dirty="0">
              <a:solidFill>
                <a:schemeClr val="tx1"/>
              </a:solidFill>
            </a:endParaRPr>
          </a:p>
        </p:txBody>
      </p:sp>
      <p:sp>
        <p:nvSpPr>
          <p:cNvPr id="6" name="Rectangle 5"/>
          <p:cNvSpPr/>
          <p:nvPr/>
        </p:nvSpPr>
        <p:spPr>
          <a:xfrm>
            <a:off x="5170488" y="448516"/>
            <a:ext cx="2179925" cy="307777"/>
          </a:xfrm>
          <a:prstGeom prst="rect">
            <a:avLst/>
          </a:prstGeom>
        </p:spPr>
        <p:txBody>
          <a:bodyPr wrap="square">
            <a:spAutoFit/>
          </a:bodyPr>
          <a:lstStyle/>
          <a:p>
            <a:r>
              <a:rPr lang="id-ID" sz="1400" b="1" dirty="0"/>
              <a:t>KEBIJAKAN SEKTORAL</a:t>
            </a:r>
            <a:endParaRPr lang="id-ID" b="1" dirty="0"/>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Rectangle 22"/>
          <p:cNvSpPr/>
          <p:nvPr/>
        </p:nvSpPr>
        <p:spPr>
          <a:xfrm>
            <a:off x="4355732" y="611262"/>
            <a:ext cx="3809436" cy="523220"/>
          </a:xfrm>
          <a:prstGeom prst="rect">
            <a:avLst/>
          </a:prstGeom>
        </p:spPr>
        <p:txBody>
          <a:bodyPr wrap="square">
            <a:spAutoFit/>
          </a:bodyPr>
          <a:lstStyle/>
          <a:p>
            <a:r>
              <a:rPr lang="id-ID" sz="2800" b="1" dirty="0">
                <a:solidFill>
                  <a:srgbClr val="C00000"/>
                </a:solidFill>
              </a:rPr>
              <a:t>KEBIJAKAN PANGAN</a:t>
            </a:r>
            <a:endParaRPr lang="id-ID" sz="2400" b="1" dirty="0">
              <a:solidFill>
                <a:srgbClr val="C00000"/>
              </a:solidFill>
            </a:endParaRPr>
          </a:p>
        </p:txBody>
      </p:sp>
      <p:sp>
        <p:nvSpPr>
          <p:cNvPr id="3" name="Rectangle 2"/>
          <p:cNvSpPr/>
          <p:nvPr/>
        </p:nvSpPr>
        <p:spPr>
          <a:xfrm>
            <a:off x="9141162" y="2261632"/>
            <a:ext cx="2312941" cy="353943"/>
          </a:xfrm>
          <a:prstGeom prst="rect">
            <a:avLst/>
          </a:prstGeom>
        </p:spPr>
        <p:txBody>
          <a:bodyPr wrap="none">
            <a:spAutoFit/>
          </a:bodyPr>
          <a:lstStyle/>
          <a:p>
            <a:pPr algn="r"/>
            <a:r>
              <a:rPr lang="id-ID" sz="1700" b="1"/>
              <a:t>Ekstensifikasi pertanian</a:t>
            </a:r>
            <a:endParaRPr lang="id-ID" sz="1700" dirty="0"/>
          </a:p>
        </p:txBody>
      </p:sp>
      <p:sp>
        <p:nvSpPr>
          <p:cNvPr id="8" name="Rectangle 7"/>
          <p:cNvSpPr/>
          <p:nvPr/>
        </p:nvSpPr>
        <p:spPr>
          <a:xfrm>
            <a:off x="9320635" y="2615575"/>
            <a:ext cx="2133468" cy="353943"/>
          </a:xfrm>
          <a:prstGeom prst="rect">
            <a:avLst/>
          </a:prstGeom>
        </p:spPr>
        <p:txBody>
          <a:bodyPr wrap="none">
            <a:spAutoFit/>
          </a:bodyPr>
          <a:lstStyle/>
          <a:p>
            <a:pPr algn="r"/>
            <a:r>
              <a:rPr lang="id-ID" sz="1700" b="1"/>
              <a:t>Peningkatan produksi</a:t>
            </a:r>
            <a:endParaRPr lang="id-ID" sz="1700" dirty="0"/>
          </a:p>
        </p:txBody>
      </p:sp>
      <p:sp>
        <p:nvSpPr>
          <p:cNvPr id="9" name="Rectangle 8"/>
          <p:cNvSpPr/>
          <p:nvPr/>
        </p:nvSpPr>
        <p:spPr>
          <a:xfrm>
            <a:off x="9863411" y="2942398"/>
            <a:ext cx="1590692" cy="353943"/>
          </a:xfrm>
          <a:prstGeom prst="rect">
            <a:avLst/>
          </a:prstGeom>
        </p:spPr>
        <p:txBody>
          <a:bodyPr wrap="none">
            <a:spAutoFit/>
          </a:bodyPr>
          <a:lstStyle/>
          <a:p>
            <a:pPr algn="r"/>
            <a:r>
              <a:rPr lang="id-ID" sz="1700" b="1"/>
              <a:t>Bantuan alsinta</a:t>
            </a:r>
            <a:endParaRPr lang="id-ID" sz="1700" dirty="0"/>
          </a:p>
        </p:txBody>
      </p:sp>
      <p:sp>
        <p:nvSpPr>
          <p:cNvPr id="10" name="Rectangle 9"/>
          <p:cNvSpPr/>
          <p:nvPr/>
        </p:nvSpPr>
        <p:spPr>
          <a:xfrm>
            <a:off x="8254124" y="3239651"/>
            <a:ext cx="3199979" cy="353943"/>
          </a:xfrm>
          <a:prstGeom prst="rect">
            <a:avLst/>
          </a:prstGeom>
        </p:spPr>
        <p:txBody>
          <a:bodyPr wrap="none">
            <a:spAutoFit/>
          </a:bodyPr>
          <a:lstStyle/>
          <a:p>
            <a:pPr algn="r"/>
            <a:r>
              <a:rPr lang="id-ID" sz="1700" b="1"/>
              <a:t>Bantuan subsidi pupuk dan benih</a:t>
            </a:r>
            <a:endParaRPr lang="id-ID" sz="1700" dirty="0"/>
          </a:p>
        </p:txBody>
      </p:sp>
      <p:sp>
        <p:nvSpPr>
          <p:cNvPr id="13" name="Rectangle 12"/>
          <p:cNvSpPr/>
          <p:nvPr/>
        </p:nvSpPr>
        <p:spPr>
          <a:xfrm>
            <a:off x="3312840" y="987008"/>
            <a:ext cx="5468298" cy="338554"/>
          </a:xfrm>
          <a:prstGeom prst="rect">
            <a:avLst/>
          </a:prstGeom>
        </p:spPr>
        <p:txBody>
          <a:bodyPr wrap="square">
            <a:spAutoFit/>
          </a:bodyPr>
          <a:lstStyle/>
          <a:p>
            <a:pPr algn="ctr"/>
            <a:r>
              <a:rPr lang="id-ID" sz="1600" b="1">
                <a:solidFill>
                  <a:schemeClr val="accent1">
                    <a:lumMod val="50000"/>
                  </a:schemeClr>
                </a:solidFill>
              </a:rPr>
              <a:t>Mewujudkan kedaulatan &amp; ketahanan pangan</a:t>
            </a:r>
            <a:endParaRPr lang="id-ID" sz="1400" b="1" dirty="0">
              <a:solidFill>
                <a:schemeClr val="accent1">
                  <a:lumMod val="50000"/>
                </a:schemeClr>
              </a:solidFill>
            </a:endParaRPr>
          </a:p>
        </p:txBody>
      </p:sp>
      <p:sp>
        <p:nvSpPr>
          <p:cNvPr id="14" name="Rectangle 13"/>
          <p:cNvSpPr/>
          <p:nvPr/>
        </p:nvSpPr>
        <p:spPr>
          <a:xfrm>
            <a:off x="416646" y="2261632"/>
            <a:ext cx="4870842" cy="615553"/>
          </a:xfrm>
          <a:prstGeom prst="rect">
            <a:avLst/>
          </a:prstGeom>
        </p:spPr>
        <p:txBody>
          <a:bodyPr wrap="square">
            <a:spAutoFit/>
          </a:bodyPr>
          <a:lstStyle/>
          <a:p>
            <a:r>
              <a:rPr lang="id-ID" sz="1700" b="1"/>
              <a:t>Pembentukan </a:t>
            </a:r>
            <a:r>
              <a:rPr lang="en-US" sz="1700" b="1"/>
              <a:t>cadangan beras pemerintah daerah dan CPP</a:t>
            </a:r>
            <a:r>
              <a:rPr lang="id-ID" sz="1700" b="1"/>
              <a:t> di daerah</a:t>
            </a:r>
            <a:endParaRPr lang="id-ID" sz="1700" dirty="0"/>
          </a:p>
        </p:txBody>
      </p:sp>
      <p:sp>
        <p:nvSpPr>
          <p:cNvPr id="15" name="Rectangle 14"/>
          <p:cNvSpPr/>
          <p:nvPr/>
        </p:nvSpPr>
        <p:spPr>
          <a:xfrm>
            <a:off x="425647" y="2880488"/>
            <a:ext cx="4274782" cy="353943"/>
          </a:xfrm>
          <a:prstGeom prst="rect">
            <a:avLst/>
          </a:prstGeom>
        </p:spPr>
        <p:txBody>
          <a:bodyPr wrap="square">
            <a:spAutoFit/>
          </a:bodyPr>
          <a:lstStyle/>
          <a:p>
            <a:r>
              <a:rPr lang="id-ID" sz="1700" b="1"/>
              <a:t>Pendampingan petani</a:t>
            </a:r>
            <a:endParaRPr lang="id-ID" sz="1700" dirty="0"/>
          </a:p>
        </p:txBody>
      </p:sp>
      <p:sp>
        <p:nvSpPr>
          <p:cNvPr id="16" name="Rectangle 15"/>
          <p:cNvSpPr/>
          <p:nvPr/>
        </p:nvSpPr>
        <p:spPr>
          <a:xfrm>
            <a:off x="405123" y="3234431"/>
            <a:ext cx="4297752" cy="353943"/>
          </a:xfrm>
          <a:prstGeom prst="rect">
            <a:avLst/>
          </a:prstGeom>
        </p:spPr>
        <p:txBody>
          <a:bodyPr wrap="square">
            <a:spAutoFit/>
          </a:bodyPr>
          <a:lstStyle/>
          <a:p>
            <a:r>
              <a:rPr lang="id-ID" sz="1700" b="1"/>
              <a:t>Pemulihan kesuburan lahan</a:t>
            </a:r>
            <a:endParaRPr lang="id-ID" sz="1700" dirty="0"/>
          </a:p>
        </p:txBody>
      </p:sp>
      <p:sp>
        <p:nvSpPr>
          <p:cNvPr id="17" name="Rectangle 16"/>
          <p:cNvSpPr/>
          <p:nvPr/>
        </p:nvSpPr>
        <p:spPr>
          <a:xfrm>
            <a:off x="387072" y="3610683"/>
            <a:ext cx="3806327" cy="353943"/>
          </a:xfrm>
          <a:prstGeom prst="rect">
            <a:avLst/>
          </a:prstGeom>
        </p:spPr>
        <p:txBody>
          <a:bodyPr wrap="square">
            <a:spAutoFit/>
          </a:bodyPr>
          <a:lstStyle/>
          <a:p>
            <a:r>
              <a:rPr lang="id-ID" sz="1700" b="1"/>
              <a:t>Stop konversi lahan produktif</a:t>
            </a:r>
            <a:endParaRPr lang="id-ID" sz="1700" dirty="0"/>
          </a:p>
        </p:txBody>
      </p:sp>
      <p:sp>
        <p:nvSpPr>
          <p:cNvPr id="20" name="Rectangle 19"/>
          <p:cNvSpPr/>
          <p:nvPr/>
        </p:nvSpPr>
        <p:spPr>
          <a:xfrm>
            <a:off x="404043" y="4014995"/>
            <a:ext cx="5206689" cy="353943"/>
          </a:xfrm>
          <a:prstGeom prst="rect">
            <a:avLst/>
          </a:prstGeom>
        </p:spPr>
        <p:txBody>
          <a:bodyPr wrap="square">
            <a:spAutoFit/>
          </a:bodyPr>
          <a:lstStyle/>
          <a:p>
            <a:r>
              <a:rPr lang="id-ID" sz="1700" b="1"/>
              <a:t>Penyajian data &amp; informasi pangan</a:t>
            </a:r>
            <a:endParaRPr lang="id-ID" sz="1700" dirty="0"/>
          </a:p>
        </p:txBody>
      </p:sp>
      <p:sp>
        <p:nvSpPr>
          <p:cNvPr id="21" name="Rectangle 20"/>
          <p:cNvSpPr/>
          <p:nvPr/>
        </p:nvSpPr>
        <p:spPr>
          <a:xfrm>
            <a:off x="393187" y="4333579"/>
            <a:ext cx="4156714" cy="353943"/>
          </a:xfrm>
          <a:prstGeom prst="rect">
            <a:avLst/>
          </a:prstGeom>
        </p:spPr>
        <p:txBody>
          <a:bodyPr wrap="square">
            <a:spAutoFit/>
          </a:bodyPr>
          <a:lstStyle/>
          <a:p>
            <a:r>
              <a:rPr lang="id-ID" sz="1700" b="1"/>
              <a:t>Edukasi masyarakat</a:t>
            </a:r>
            <a:endParaRPr lang="id-ID" sz="1700" b="1" dirty="0"/>
          </a:p>
        </p:txBody>
      </p:sp>
      <p:sp>
        <p:nvSpPr>
          <p:cNvPr id="22" name="Rectangle 21"/>
          <p:cNvSpPr/>
          <p:nvPr/>
        </p:nvSpPr>
        <p:spPr>
          <a:xfrm>
            <a:off x="379699" y="4679285"/>
            <a:ext cx="4171810" cy="353943"/>
          </a:xfrm>
          <a:prstGeom prst="rect">
            <a:avLst/>
          </a:prstGeom>
        </p:spPr>
        <p:txBody>
          <a:bodyPr wrap="square">
            <a:spAutoFit/>
          </a:bodyPr>
          <a:lstStyle/>
          <a:p>
            <a:r>
              <a:rPr lang="id-ID" sz="1700" b="1"/>
              <a:t>Komunikasi publik dan sosialisasi </a:t>
            </a:r>
            <a:endParaRPr lang="id-ID" sz="1700" dirty="0"/>
          </a:p>
        </p:txBody>
      </p:sp>
      <p:sp>
        <p:nvSpPr>
          <p:cNvPr id="25" name="Rectangle 24"/>
          <p:cNvSpPr/>
          <p:nvPr/>
        </p:nvSpPr>
        <p:spPr>
          <a:xfrm>
            <a:off x="379699" y="5022625"/>
            <a:ext cx="4896202" cy="615553"/>
          </a:xfrm>
          <a:prstGeom prst="rect">
            <a:avLst/>
          </a:prstGeom>
        </p:spPr>
        <p:txBody>
          <a:bodyPr wrap="square">
            <a:spAutoFit/>
          </a:bodyPr>
          <a:lstStyle/>
          <a:p>
            <a:r>
              <a:rPr lang="id-ID" sz="1700" b="1"/>
              <a:t>Penyediaan infrastruktur pangan dan infrastruktur pendukungnya</a:t>
            </a:r>
            <a:endParaRPr lang="id-ID" sz="1700" dirty="0"/>
          </a:p>
        </p:txBody>
      </p:sp>
      <p:sp>
        <p:nvSpPr>
          <p:cNvPr id="26" name="Rectangle 25"/>
          <p:cNvSpPr/>
          <p:nvPr/>
        </p:nvSpPr>
        <p:spPr>
          <a:xfrm>
            <a:off x="8991724" y="3617554"/>
            <a:ext cx="2422330" cy="353943"/>
          </a:xfrm>
          <a:prstGeom prst="rect">
            <a:avLst/>
          </a:prstGeom>
        </p:spPr>
        <p:txBody>
          <a:bodyPr wrap="none">
            <a:spAutoFit/>
          </a:bodyPr>
          <a:lstStyle/>
          <a:p>
            <a:r>
              <a:rPr lang="id-ID" sz="1700" b="1"/>
              <a:t>Penyediaan infrastruktur</a:t>
            </a:r>
            <a:endParaRPr lang="id-ID" sz="1700" dirty="0"/>
          </a:p>
        </p:txBody>
      </p:sp>
      <p:sp>
        <p:nvSpPr>
          <p:cNvPr id="27" name="Rectangle 26"/>
          <p:cNvSpPr/>
          <p:nvPr/>
        </p:nvSpPr>
        <p:spPr>
          <a:xfrm>
            <a:off x="8471838" y="3958402"/>
            <a:ext cx="2942216" cy="353943"/>
          </a:xfrm>
          <a:prstGeom prst="rect">
            <a:avLst/>
          </a:prstGeom>
        </p:spPr>
        <p:txBody>
          <a:bodyPr wrap="none">
            <a:spAutoFit/>
          </a:bodyPr>
          <a:lstStyle/>
          <a:p>
            <a:r>
              <a:rPr lang="id-ID" sz="1700" b="1"/>
              <a:t>Pembelian beras/gabah petani</a:t>
            </a:r>
            <a:endParaRPr lang="id-ID" sz="1700" dirty="0"/>
          </a:p>
        </p:txBody>
      </p:sp>
      <p:sp>
        <p:nvSpPr>
          <p:cNvPr id="28" name="Rectangle 27"/>
          <p:cNvSpPr/>
          <p:nvPr/>
        </p:nvSpPr>
        <p:spPr>
          <a:xfrm>
            <a:off x="9094680" y="4265402"/>
            <a:ext cx="2321982" cy="353943"/>
          </a:xfrm>
          <a:prstGeom prst="rect">
            <a:avLst/>
          </a:prstGeom>
        </p:spPr>
        <p:txBody>
          <a:bodyPr wrap="none">
            <a:spAutoFit/>
          </a:bodyPr>
          <a:lstStyle/>
          <a:p>
            <a:r>
              <a:rPr lang="id-ID" sz="1700" b="1"/>
              <a:t>Pencetakan sawah baru</a:t>
            </a:r>
            <a:endParaRPr lang="id-ID" sz="1700" dirty="0"/>
          </a:p>
        </p:txBody>
      </p:sp>
      <p:sp>
        <p:nvSpPr>
          <p:cNvPr id="29" name="Rectangle 28"/>
          <p:cNvSpPr/>
          <p:nvPr/>
        </p:nvSpPr>
        <p:spPr>
          <a:xfrm>
            <a:off x="7593072" y="4619345"/>
            <a:ext cx="3820982" cy="353943"/>
          </a:xfrm>
          <a:prstGeom prst="rect">
            <a:avLst/>
          </a:prstGeom>
        </p:spPr>
        <p:txBody>
          <a:bodyPr wrap="none">
            <a:spAutoFit/>
          </a:bodyPr>
          <a:lstStyle/>
          <a:p>
            <a:r>
              <a:rPr lang="id-ID" sz="1700" b="1"/>
              <a:t>Penetapan harga acuan di tingkat petani</a:t>
            </a:r>
            <a:endParaRPr lang="id-ID" sz="1700" dirty="0"/>
          </a:p>
        </p:txBody>
      </p:sp>
      <p:sp>
        <p:nvSpPr>
          <p:cNvPr id="30" name="Rectangle 29"/>
          <p:cNvSpPr/>
          <p:nvPr/>
        </p:nvSpPr>
        <p:spPr>
          <a:xfrm>
            <a:off x="6609493" y="4960637"/>
            <a:ext cx="4744307" cy="615553"/>
          </a:xfrm>
          <a:prstGeom prst="rect">
            <a:avLst/>
          </a:prstGeom>
        </p:spPr>
        <p:txBody>
          <a:bodyPr wrap="square">
            <a:spAutoFit/>
          </a:bodyPr>
          <a:lstStyle/>
          <a:p>
            <a:pPr algn="r"/>
            <a:r>
              <a:rPr lang="en-US" sz="1700" b="1"/>
              <a:t>Fasilitas </a:t>
            </a:r>
            <a:r>
              <a:rPr lang="id-ID" sz="1700" b="1"/>
              <a:t>pajak </a:t>
            </a:r>
            <a:r>
              <a:rPr lang="en-US" sz="1700" b="1"/>
              <a:t>untuk industri pengolahan berbasis pertanian</a:t>
            </a:r>
            <a:r>
              <a:rPr lang="id-ID" sz="1700" b="1"/>
              <a:t> dan peternakan </a:t>
            </a:r>
            <a:endParaRPr lang="id-ID" sz="1700" dirty="0"/>
          </a:p>
        </p:txBody>
      </p:sp>
      <p:sp>
        <p:nvSpPr>
          <p:cNvPr id="5" name="Rectangle 4"/>
          <p:cNvSpPr/>
          <p:nvPr/>
        </p:nvSpPr>
        <p:spPr>
          <a:xfrm>
            <a:off x="5280678" y="5563539"/>
            <a:ext cx="6096000" cy="615553"/>
          </a:xfrm>
          <a:prstGeom prst="rect">
            <a:avLst/>
          </a:prstGeom>
        </p:spPr>
        <p:txBody>
          <a:bodyPr>
            <a:spAutoFit/>
          </a:bodyPr>
          <a:lstStyle/>
          <a:p>
            <a:pPr algn="r"/>
            <a:r>
              <a:rPr lang="en-US" sz="1700" b="1"/>
              <a:t>Perluasan kewenangan BULOG mengelola pasokan beras, jagung, dan kedelai</a:t>
            </a:r>
            <a:endParaRPr lang="id-ID" sz="1700" dirty="0"/>
          </a:p>
        </p:txBody>
      </p:sp>
      <p:sp>
        <p:nvSpPr>
          <p:cNvPr id="24" name="Rectangle 23"/>
          <p:cNvSpPr/>
          <p:nvPr/>
        </p:nvSpPr>
        <p:spPr>
          <a:xfrm>
            <a:off x="375089" y="5696988"/>
            <a:ext cx="5191917" cy="877163"/>
          </a:xfrm>
          <a:prstGeom prst="rect">
            <a:avLst/>
          </a:prstGeom>
        </p:spPr>
        <p:txBody>
          <a:bodyPr wrap="square">
            <a:spAutoFit/>
          </a:bodyPr>
          <a:lstStyle/>
          <a:p>
            <a:r>
              <a:rPr lang="en-US" sz="1700" b="1"/>
              <a:t>Pemda bisa menggerakan Gapoktan untuk koordinasi menjual ke bulog dan </a:t>
            </a:r>
            <a:r>
              <a:rPr lang="id-ID" sz="1700" b="1"/>
              <a:t>penyusunan </a:t>
            </a:r>
            <a:r>
              <a:rPr lang="en-US" sz="1700" b="1"/>
              <a:t>data stok</a:t>
            </a:r>
            <a:r>
              <a:rPr lang="id-ID" sz="1700" b="1"/>
              <a:t>, dan peta panen</a:t>
            </a:r>
            <a:endParaRPr lang="en-US" sz="1700" b="1" dirty="0"/>
          </a:p>
        </p:txBody>
      </p:sp>
      <p:sp>
        <p:nvSpPr>
          <p:cNvPr id="34" name="Rectangle 33"/>
          <p:cNvSpPr/>
          <p:nvPr/>
        </p:nvSpPr>
        <p:spPr>
          <a:xfrm>
            <a:off x="387790" y="1800942"/>
            <a:ext cx="5396542" cy="523220"/>
          </a:xfrm>
          <a:prstGeom prst="rect">
            <a:avLst/>
          </a:prstGeom>
        </p:spPr>
        <p:txBody>
          <a:bodyPr wrap="none">
            <a:spAutoFit/>
          </a:bodyPr>
          <a:lstStyle/>
          <a:p>
            <a:r>
              <a:rPr lang="id-ID" sz="2800" b="1" dirty="0">
                <a:solidFill>
                  <a:srgbClr val="C00000"/>
                </a:solidFill>
              </a:rPr>
              <a:t>DUKUNGAN PEMERINTAH DAERAH</a:t>
            </a:r>
            <a:endParaRPr lang="id-ID" sz="2800" dirty="0">
              <a:solidFill>
                <a:srgbClr val="C00000"/>
              </a:solidFill>
            </a:endParaRPr>
          </a:p>
        </p:txBody>
      </p:sp>
      <p:sp>
        <p:nvSpPr>
          <p:cNvPr id="35" name="Rectangle 34"/>
          <p:cNvSpPr/>
          <p:nvPr/>
        </p:nvSpPr>
        <p:spPr>
          <a:xfrm>
            <a:off x="6583223" y="1781336"/>
            <a:ext cx="5022914" cy="523220"/>
          </a:xfrm>
          <a:prstGeom prst="rect">
            <a:avLst/>
          </a:prstGeom>
        </p:spPr>
        <p:txBody>
          <a:bodyPr wrap="none">
            <a:spAutoFit/>
          </a:bodyPr>
          <a:lstStyle/>
          <a:p>
            <a:r>
              <a:rPr lang="id-ID" sz="2800" b="1" dirty="0">
                <a:solidFill>
                  <a:srgbClr val="002060"/>
                </a:solidFill>
              </a:rPr>
              <a:t>KEBIJAKAN PEMERINTAH PUSAT </a:t>
            </a:r>
            <a:endParaRPr lang="id-ID" sz="2800" dirty="0">
              <a:solidFill>
                <a:srgbClr val="002060"/>
              </a:solidFill>
            </a:endParaRPr>
          </a:p>
        </p:txBody>
      </p:sp>
    </p:spTree>
    <p:extLst>
      <p:ext uri="{BB962C8B-B14F-4D97-AF65-F5344CB8AC3E}">
        <p14:creationId xmlns:p14="http://schemas.microsoft.com/office/powerpoint/2010/main" xmlns="" val="22190932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8C5940F-52BA-4018-B13B-B36621709A35}" type="slidenum">
              <a:rPr lang="id-ID" smtClean="0">
                <a:solidFill>
                  <a:schemeClr val="tx1"/>
                </a:solidFill>
              </a:rPr>
              <a:pPr/>
              <a:t>56</a:t>
            </a:fld>
            <a:endParaRPr lang="id-ID" dirty="0">
              <a:solidFill>
                <a:schemeClr val="tx1"/>
              </a:solidFill>
            </a:endParaRPr>
          </a:p>
        </p:txBody>
      </p:sp>
      <p:sp>
        <p:nvSpPr>
          <p:cNvPr id="7" name="AutoShape 7" descr="Image result for CONSUMER BASIS ICON"/>
          <p:cNvSpPr>
            <a:spLocks noChangeAspect="1" noChangeArrowheads="1"/>
          </p:cNvSpPr>
          <p:nvPr/>
        </p:nvSpPr>
        <p:spPr bwMode="auto">
          <a:xfrm>
            <a:off x="155575" y="-2587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Rectangle 7"/>
          <p:cNvSpPr/>
          <p:nvPr/>
        </p:nvSpPr>
        <p:spPr>
          <a:xfrm>
            <a:off x="9006122" y="2532573"/>
            <a:ext cx="2478470" cy="369332"/>
          </a:xfrm>
          <a:prstGeom prst="rect">
            <a:avLst/>
          </a:prstGeom>
        </p:spPr>
        <p:txBody>
          <a:bodyPr wrap="square">
            <a:spAutoFit/>
          </a:bodyPr>
          <a:lstStyle/>
          <a:p>
            <a:pPr algn="r"/>
            <a:r>
              <a:rPr lang="id-ID" b="1" dirty="0"/>
              <a:t>REVITALISASI PASAR</a:t>
            </a:r>
            <a:endParaRPr lang="id-ID" dirty="0"/>
          </a:p>
        </p:txBody>
      </p:sp>
      <p:sp>
        <p:nvSpPr>
          <p:cNvPr id="10" name="Rectangle 9"/>
          <p:cNvSpPr/>
          <p:nvPr/>
        </p:nvSpPr>
        <p:spPr>
          <a:xfrm>
            <a:off x="362390" y="2379653"/>
            <a:ext cx="2833272" cy="369332"/>
          </a:xfrm>
          <a:prstGeom prst="rect">
            <a:avLst/>
          </a:prstGeom>
        </p:spPr>
        <p:txBody>
          <a:bodyPr wrap="square">
            <a:spAutoFit/>
          </a:bodyPr>
          <a:lstStyle/>
          <a:p>
            <a:r>
              <a:rPr lang="id-ID" b="1" dirty="0"/>
              <a:t>REVITALISASI PASAR</a:t>
            </a:r>
            <a:endParaRPr lang="id-ID" dirty="0"/>
          </a:p>
        </p:txBody>
      </p:sp>
      <p:sp>
        <p:nvSpPr>
          <p:cNvPr id="14" name="Rectangle 13"/>
          <p:cNvSpPr/>
          <p:nvPr/>
        </p:nvSpPr>
        <p:spPr>
          <a:xfrm>
            <a:off x="362390" y="2802571"/>
            <a:ext cx="4329046" cy="646331"/>
          </a:xfrm>
          <a:prstGeom prst="rect">
            <a:avLst/>
          </a:prstGeom>
        </p:spPr>
        <p:txBody>
          <a:bodyPr wrap="square">
            <a:spAutoFit/>
          </a:bodyPr>
          <a:lstStyle/>
          <a:p>
            <a:r>
              <a:rPr lang="id-ID" b="1" dirty="0"/>
              <a:t>PELAKSANAAN PASAR LELANG,  OPERASI PASAR DAN PASAR MURAH</a:t>
            </a:r>
            <a:endParaRPr lang="id-ID" dirty="0"/>
          </a:p>
        </p:txBody>
      </p:sp>
      <p:sp>
        <p:nvSpPr>
          <p:cNvPr id="15" name="Rectangle 14"/>
          <p:cNvSpPr/>
          <p:nvPr/>
        </p:nvSpPr>
        <p:spPr>
          <a:xfrm>
            <a:off x="6099503" y="2991289"/>
            <a:ext cx="5401168" cy="369332"/>
          </a:xfrm>
          <a:prstGeom prst="rect">
            <a:avLst/>
          </a:prstGeom>
        </p:spPr>
        <p:txBody>
          <a:bodyPr wrap="square">
            <a:spAutoFit/>
          </a:bodyPr>
          <a:lstStyle/>
          <a:p>
            <a:pPr algn="r"/>
            <a:r>
              <a:rPr lang="id-ID" b="1" dirty="0"/>
              <a:t>PENETAPAN HARGA ACUAN TINGKAT KONSUMEN</a:t>
            </a:r>
            <a:endParaRPr lang="id-ID" dirty="0"/>
          </a:p>
        </p:txBody>
      </p:sp>
      <p:sp>
        <p:nvSpPr>
          <p:cNvPr id="17" name="Rectangle 16"/>
          <p:cNvSpPr/>
          <p:nvPr/>
        </p:nvSpPr>
        <p:spPr>
          <a:xfrm>
            <a:off x="6745903" y="3610037"/>
            <a:ext cx="4738688" cy="615553"/>
          </a:xfrm>
          <a:prstGeom prst="rect">
            <a:avLst/>
          </a:prstGeom>
        </p:spPr>
        <p:txBody>
          <a:bodyPr wrap="square">
            <a:spAutoFit/>
          </a:bodyPr>
          <a:lstStyle/>
          <a:p>
            <a:pPr algn="r"/>
            <a:r>
              <a:rPr lang="id-ID" sz="1700" b="1" dirty="0"/>
              <a:t>IMPOR DALAM RANGKA PEMENUHAN KEKURANGAN PASOKAN DI DALAM NEGERI </a:t>
            </a:r>
            <a:endParaRPr lang="id-ID" sz="1700" dirty="0"/>
          </a:p>
        </p:txBody>
      </p:sp>
      <p:sp>
        <p:nvSpPr>
          <p:cNvPr id="18" name="Rectangle 17"/>
          <p:cNvSpPr/>
          <p:nvPr/>
        </p:nvSpPr>
        <p:spPr>
          <a:xfrm>
            <a:off x="6331880" y="4291396"/>
            <a:ext cx="5157767" cy="646331"/>
          </a:xfrm>
          <a:prstGeom prst="rect">
            <a:avLst/>
          </a:prstGeom>
        </p:spPr>
        <p:txBody>
          <a:bodyPr wrap="square">
            <a:spAutoFit/>
          </a:bodyPr>
          <a:lstStyle/>
          <a:p>
            <a:pPr algn="r"/>
            <a:r>
              <a:rPr lang="id-ID" b="1" dirty="0"/>
              <a:t>KEBIJAKAN KELANCARAN DISTRIBUSI (TOL LAUT, GERAI MARITIM)</a:t>
            </a:r>
            <a:endParaRPr lang="id-ID" dirty="0"/>
          </a:p>
        </p:txBody>
      </p:sp>
      <p:sp>
        <p:nvSpPr>
          <p:cNvPr id="19" name="Rectangle 18"/>
          <p:cNvSpPr/>
          <p:nvPr/>
        </p:nvSpPr>
        <p:spPr>
          <a:xfrm>
            <a:off x="6573112" y="4921621"/>
            <a:ext cx="4895828" cy="646331"/>
          </a:xfrm>
          <a:prstGeom prst="rect">
            <a:avLst/>
          </a:prstGeom>
        </p:spPr>
        <p:txBody>
          <a:bodyPr wrap="square">
            <a:spAutoFit/>
          </a:bodyPr>
          <a:lstStyle/>
          <a:p>
            <a:pPr algn="r"/>
            <a:r>
              <a:rPr lang="id-ID" b="1" dirty="0"/>
              <a:t>LANDASAR HUKUM, JUKNIS DAN PANDUAN  SISTEM RESI GUDANG</a:t>
            </a:r>
            <a:endParaRPr lang="id-ID" dirty="0"/>
          </a:p>
        </p:txBody>
      </p:sp>
      <p:sp>
        <p:nvSpPr>
          <p:cNvPr id="20" name="Rectangle 19"/>
          <p:cNvSpPr/>
          <p:nvPr/>
        </p:nvSpPr>
        <p:spPr>
          <a:xfrm>
            <a:off x="6573111" y="5544186"/>
            <a:ext cx="4895828" cy="646331"/>
          </a:xfrm>
          <a:prstGeom prst="rect">
            <a:avLst/>
          </a:prstGeom>
        </p:spPr>
        <p:txBody>
          <a:bodyPr wrap="square">
            <a:spAutoFit/>
          </a:bodyPr>
          <a:lstStyle/>
          <a:p>
            <a:pPr algn="r"/>
            <a:r>
              <a:rPr lang="id-ID" b="1" dirty="0"/>
              <a:t>LANDASAR HUKUM, JUKNIS DAN PANDUAN PASAR LELANG</a:t>
            </a:r>
            <a:endParaRPr lang="id-ID" dirty="0"/>
          </a:p>
        </p:txBody>
      </p:sp>
      <p:sp>
        <p:nvSpPr>
          <p:cNvPr id="21" name="Rectangle 20"/>
          <p:cNvSpPr/>
          <p:nvPr/>
        </p:nvSpPr>
        <p:spPr>
          <a:xfrm>
            <a:off x="346613" y="3443320"/>
            <a:ext cx="4944305" cy="1200329"/>
          </a:xfrm>
          <a:prstGeom prst="rect">
            <a:avLst/>
          </a:prstGeom>
        </p:spPr>
        <p:txBody>
          <a:bodyPr wrap="square">
            <a:spAutoFit/>
          </a:bodyPr>
          <a:lstStyle/>
          <a:p>
            <a:r>
              <a:rPr lang="id-ID" b="1" dirty="0"/>
              <a:t>PEMANFAATAN TEKNOLOGI INFORMASI DALAM PENGOLAHAN DATA (INFORMASI HARGA, STOK, PERMINTAAN, PRODUKSI, PETA PANEN), PEMASARAN PRODUK, DAN KONSUMSI</a:t>
            </a:r>
            <a:endParaRPr lang="id-ID" dirty="0"/>
          </a:p>
        </p:txBody>
      </p:sp>
      <p:sp>
        <p:nvSpPr>
          <p:cNvPr id="24" name="Rectangle 23"/>
          <p:cNvSpPr/>
          <p:nvPr/>
        </p:nvSpPr>
        <p:spPr>
          <a:xfrm>
            <a:off x="336260" y="4731962"/>
            <a:ext cx="6352221" cy="369332"/>
          </a:xfrm>
          <a:prstGeom prst="rect">
            <a:avLst/>
          </a:prstGeom>
        </p:spPr>
        <p:txBody>
          <a:bodyPr wrap="square">
            <a:spAutoFit/>
          </a:bodyPr>
          <a:lstStyle/>
          <a:p>
            <a:r>
              <a:rPr lang="id-ID" b="1" dirty="0"/>
              <a:t>PEMBENTUKAN BUMD BIDANG PANGAN</a:t>
            </a:r>
            <a:endParaRPr lang="id-ID" dirty="0"/>
          </a:p>
        </p:txBody>
      </p:sp>
      <p:sp>
        <p:nvSpPr>
          <p:cNvPr id="25" name="Rectangle 24"/>
          <p:cNvSpPr/>
          <p:nvPr/>
        </p:nvSpPr>
        <p:spPr>
          <a:xfrm>
            <a:off x="333375" y="6201483"/>
            <a:ext cx="5339745" cy="369332"/>
          </a:xfrm>
          <a:prstGeom prst="rect">
            <a:avLst/>
          </a:prstGeom>
        </p:spPr>
        <p:txBody>
          <a:bodyPr wrap="square">
            <a:spAutoFit/>
          </a:bodyPr>
          <a:lstStyle/>
          <a:p>
            <a:r>
              <a:rPr lang="id-ID" b="1" dirty="0"/>
              <a:t>PENGAWASAN PERGUDANGAN </a:t>
            </a:r>
            <a:endParaRPr lang="id-ID" dirty="0"/>
          </a:p>
        </p:txBody>
      </p:sp>
      <p:sp>
        <p:nvSpPr>
          <p:cNvPr id="26" name="Rectangle 25"/>
          <p:cNvSpPr/>
          <p:nvPr/>
        </p:nvSpPr>
        <p:spPr>
          <a:xfrm>
            <a:off x="346613" y="5095241"/>
            <a:ext cx="6352221" cy="646331"/>
          </a:xfrm>
          <a:prstGeom prst="rect">
            <a:avLst/>
          </a:prstGeom>
        </p:spPr>
        <p:txBody>
          <a:bodyPr wrap="square">
            <a:spAutoFit/>
          </a:bodyPr>
          <a:lstStyle/>
          <a:p>
            <a:r>
              <a:rPr lang="en-US" b="1" dirty="0"/>
              <a:t>MENDORONG PEDAGANG/DISTRIBUTOR </a:t>
            </a:r>
            <a:r>
              <a:rPr lang="id-ID" b="1" dirty="0"/>
              <a:t>UNTUK MEMANFAATKAN TOL LAUT</a:t>
            </a:r>
            <a:endParaRPr lang="id-ID" dirty="0"/>
          </a:p>
        </p:txBody>
      </p:sp>
      <p:sp>
        <p:nvSpPr>
          <p:cNvPr id="27" name="Rectangle 26"/>
          <p:cNvSpPr/>
          <p:nvPr/>
        </p:nvSpPr>
        <p:spPr>
          <a:xfrm>
            <a:off x="341596" y="5795864"/>
            <a:ext cx="6352221" cy="369332"/>
          </a:xfrm>
          <a:prstGeom prst="rect">
            <a:avLst/>
          </a:prstGeom>
        </p:spPr>
        <p:txBody>
          <a:bodyPr wrap="square">
            <a:spAutoFit/>
          </a:bodyPr>
          <a:lstStyle/>
          <a:p>
            <a:r>
              <a:rPr lang="id-ID" b="1" dirty="0"/>
              <a:t>KERJASAMA ANTAR DAERAH</a:t>
            </a:r>
            <a:endParaRPr lang="id-ID" dirty="0"/>
          </a:p>
        </p:txBody>
      </p:sp>
      <p:pic>
        <p:nvPicPr>
          <p:cNvPr id="32"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25605" y="34339"/>
            <a:ext cx="8705850" cy="1741068"/>
          </a:xfrm>
          <a:prstGeom prst="rect">
            <a:avLst/>
          </a:prstGeom>
          <a:noFill/>
          <a:extLst>
            <a:ext uri="{909E8E84-426E-40DD-AFC4-6F175D3DCCD1}">
              <a14:hiddenFill xmlns:a14="http://schemas.microsoft.com/office/drawing/2010/main" xmlns="">
                <a:solidFill>
                  <a:srgbClr val="FFFFFF"/>
                </a:solidFill>
              </a14:hiddenFill>
            </a:ext>
          </a:extLst>
        </p:spPr>
      </p:pic>
      <p:sp>
        <p:nvSpPr>
          <p:cNvPr id="33" name="Rectangle 32"/>
          <p:cNvSpPr/>
          <p:nvPr/>
        </p:nvSpPr>
        <p:spPr>
          <a:xfrm>
            <a:off x="3814763" y="611262"/>
            <a:ext cx="4795837" cy="523220"/>
          </a:xfrm>
          <a:prstGeom prst="rect">
            <a:avLst/>
          </a:prstGeom>
        </p:spPr>
        <p:txBody>
          <a:bodyPr wrap="square">
            <a:spAutoFit/>
          </a:bodyPr>
          <a:lstStyle/>
          <a:p>
            <a:r>
              <a:rPr lang="id-ID" sz="2800" b="1" dirty="0">
                <a:solidFill>
                  <a:srgbClr val="C00000"/>
                </a:solidFill>
              </a:rPr>
              <a:t>KEBIJAKAN PERDAGANGAN</a:t>
            </a:r>
            <a:endParaRPr lang="id-ID" sz="2400" b="1" dirty="0">
              <a:solidFill>
                <a:srgbClr val="C00000"/>
              </a:solidFill>
            </a:endParaRPr>
          </a:p>
        </p:txBody>
      </p:sp>
      <p:sp>
        <p:nvSpPr>
          <p:cNvPr id="34" name="Rectangle 33"/>
          <p:cNvSpPr/>
          <p:nvPr/>
        </p:nvSpPr>
        <p:spPr>
          <a:xfrm>
            <a:off x="5170488" y="448516"/>
            <a:ext cx="2179925" cy="307777"/>
          </a:xfrm>
          <a:prstGeom prst="rect">
            <a:avLst/>
          </a:prstGeom>
        </p:spPr>
        <p:txBody>
          <a:bodyPr wrap="square">
            <a:spAutoFit/>
          </a:bodyPr>
          <a:lstStyle/>
          <a:p>
            <a:r>
              <a:rPr lang="id-ID" sz="1400" b="1" dirty="0"/>
              <a:t>KEBIJAKAN SEKTORAL</a:t>
            </a:r>
            <a:endParaRPr lang="id-ID" b="1" dirty="0"/>
          </a:p>
        </p:txBody>
      </p:sp>
      <p:sp>
        <p:nvSpPr>
          <p:cNvPr id="35" name="Rectangle 34"/>
          <p:cNvSpPr/>
          <p:nvPr/>
        </p:nvSpPr>
        <p:spPr>
          <a:xfrm>
            <a:off x="3312840" y="987008"/>
            <a:ext cx="5468298" cy="307777"/>
          </a:xfrm>
          <a:prstGeom prst="rect">
            <a:avLst/>
          </a:prstGeom>
        </p:spPr>
        <p:txBody>
          <a:bodyPr wrap="square">
            <a:spAutoFit/>
          </a:bodyPr>
          <a:lstStyle/>
          <a:p>
            <a:pPr algn="ctr"/>
            <a:r>
              <a:rPr lang="id-ID" sz="1400" b="1">
                <a:solidFill>
                  <a:schemeClr val="accent1">
                    <a:lumMod val="50000"/>
                  </a:schemeClr>
                </a:solidFill>
              </a:rPr>
              <a:t>Ketersediaan dan keterjangkauan bahan kebutuhan pokok</a:t>
            </a:r>
            <a:endParaRPr lang="id-ID" sz="1200" b="1" dirty="0">
              <a:solidFill>
                <a:schemeClr val="accent1">
                  <a:lumMod val="50000"/>
                </a:schemeClr>
              </a:solidFill>
            </a:endParaRPr>
          </a:p>
        </p:txBody>
      </p:sp>
      <p:sp>
        <p:nvSpPr>
          <p:cNvPr id="37" name="Rectangle 36"/>
          <p:cNvSpPr/>
          <p:nvPr/>
        </p:nvSpPr>
        <p:spPr>
          <a:xfrm>
            <a:off x="336990" y="1864442"/>
            <a:ext cx="5396542" cy="523220"/>
          </a:xfrm>
          <a:prstGeom prst="rect">
            <a:avLst/>
          </a:prstGeom>
        </p:spPr>
        <p:txBody>
          <a:bodyPr wrap="none">
            <a:spAutoFit/>
          </a:bodyPr>
          <a:lstStyle/>
          <a:p>
            <a:r>
              <a:rPr lang="id-ID" sz="2800" b="1" dirty="0">
                <a:solidFill>
                  <a:srgbClr val="C00000"/>
                </a:solidFill>
              </a:rPr>
              <a:t>DUKUNGAN PEMERINTAH DAERAH</a:t>
            </a:r>
            <a:endParaRPr lang="id-ID" sz="2800" dirty="0">
              <a:solidFill>
                <a:srgbClr val="C00000"/>
              </a:solidFill>
            </a:endParaRPr>
          </a:p>
        </p:txBody>
      </p:sp>
      <p:sp>
        <p:nvSpPr>
          <p:cNvPr id="38" name="Rectangle 37"/>
          <p:cNvSpPr/>
          <p:nvPr/>
        </p:nvSpPr>
        <p:spPr>
          <a:xfrm>
            <a:off x="6611253" y="1844836"/>
            <a:ext cx="5022914" cy="523220"/>
          </a:xfrm>
          <a:prstGeom prst="rect">
            <a:avLst/>
          </a:prstGeom>
        </p:spPr>
        <p:txBody>
          <a:bodyPr wrap="none">
            <a:spAutoFit/>
          </a:bodyPr>
          <a:lstStyle/>
          <a:p>
            <a:r>
              <a:rPr lang="id-ID" sz="2800" b="1" dirty="0">
                <a:solidFill>
                  <a:srgbClr val="002060"/>
                </a:solidFill>
              </a:rPr>
              <a:t>KEBIJAKAN PEMERINTAH PUSAT </a:t>
            </a:r>
            <a:endParaRPr lang="id-ID" sz="2800" dirty="0">
              <a:solidFill>
                <a:srgbClr val="002060"/>
              </a:solidFill>
            </a:endParaRPr>
          </a:p>
        </p:txBody>
      </p:sp>
    </p:spTree>
    <p:extLst>
      <p:ext uri="{BB962C8B-B14F-4D97-AF65-F5344CB8AC3E}">
        <p14:creationId xmlns:p14="http://schemas.microsoft.com/office/powerpoint/2010/main" xmlns="" val="25388478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336990" y="1864442"/>
            <a:ext cx="5396542" cy="523220"/>
          </a:xfrm>
          <a:prstGeom prst="rect">
            <a:avLst/>
          </a:prstGeom>
        </p:spPr>
        <p:txBody>
          <a:bodyPr wrap="none">
            <a:spAutoFit/>
          </a:bodyPr>
          <a:lstStyle/>
          <a:p>
            <a:r>
              <a:rPr lang="id-ID" sz="2800" b="1" dirty="0">
                <a:solidFill>
                  <a:srgbClr val="C00000"/>
                </a:solidFill>
              </a:rPr>
              <a:t>DUKUNGAN PEMERINTAH DAERAH</a:t>
            </a:r>
            <a:endParaRPr lang="id-ID" sz="2800" dirty="0">
              <a:solidFill>
                <a:srgbClr val="C00000"/>
              </a:solidFill>
            </a:endParaRPr>
          </a:p>
        </p:txBody>
      </p:sp>
      <p:sp>
        <p:nvSpPr>
          <p:cNvPr id="35" name="Rectangle 34"/>
          <p:cNvSpPr/>
          <p:nvPr/>
        </p:nvSpPr>
        <p:spPr>
          <a:xfrm>
            <a:off x="6532423" y="1844836"/>
            <a:ext cx="5022914" cy="523220"/>
          </a:xfrm>
          <a:prstGeom prst="rect">
            <a:avLst/>
          </a:prstGeom>
        </p:spPr>
        <p:txBody>
          <a:bodyPr wrap="none">
            <a:spAutoFit/>
          </a:bodyPr>
          <a:lstStyle/>
          <a:p>
            <a:r>
              <a:rPr lang="id-ID" sz="2800" b="1" dirty="0">
                <a:solidFill>
                  <a:srgbClr val="002060"/>
                </a:solidFill>
              </a:rPr>
              <a:t>KEBIJAKAN PEMERINTAH PUSAT </a:t>
            </a:r>
            <a:endParaRPr lang="id-ID" sz="2800" dirty="0">
              <a:solidFill>
                <a:srgbClr val="002060"/>
              </a:solidFill>
            </a:endParaRPr>
          </a:p>
        </p:txBody>
      </p:sp>
      <p:sp>
        <p:nvSpPr>
          <p:cNvPr id="2" name="Slide Number Placeholder 1"/>
          <p:cNvSpPr>
            <a:spLocks noGrp="1"/>
          </p:cNvSpPr>
          <p:nvPr>
            <p:ph type="sldNum" sz="quarter" idx="12"/>
          </p:nvPr>
        </p:nvSpPr>
        <p:spPr/>
        <p:txBody>
          <a:bodyPr/>
          <a:lstStyle/>
          <a:p>
            <a:fld id="{38C5940F-52BA-4018-B13B-B36621709A35}" type="slidenum">
              <a:rPr lang="id-ID" smtClean="0">
                <a:solidFill>
                  <a:schemeClr val="tx1"/>
                </a:solidFill>
              </a:rPr>
              <a:pPr/>
              <a:t>57</a:t>
            </a:fld>
            <a:endParaRPr lang="id-ID" dirty="0">
              <a:solidFill>
                <a:schemeClr val="tx1"/>
              </a:solidFill>
            </a:endParaRP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Rectangle 7"/>
          <p:cNvSpPr/>
          <p:nvPr/>
        </p:nvSpPr>
        <p:spPr>
          <a:xfrm>
            <a:off x="7686676" y="2519325"/>
            <a:ext cx="3710042" cy="353943"/>
          </a:xfrm>
          <a:prstGeom prst="rect">
            <a:avLst/>
          </a:prstGeom>
        </p:spPr>
        <p:txBody>
          <a:bodyPr wrap="square">
            <a:spAutoFit/>
          </a:bodyPr>
          <a:lstStyle/>
          <a:p>
            <a:pPr algn="r"/>
            <a:r>
              <a:rPr lang="id-ID" sz="1700" b="1"/>
              <a:t>Pendanaan dan pengadaan  </a:t>
            </a:r>
            <a:endParaRPr lang="id-ID" sz="1700" dirty="0"/>
          </a:p>
        </p:txBody>
      </p:sp>
      <p:sp>
        <p:nvSpPr>
          <p:cNvPr id="9" name="Rectangle 8"/>
          <p:cNvSpPr/>
          <p:nvPr/>
        </p:nvSpPr>
        <p:spPr>
          <a:xfrm>
            <a:off x="340263" y="2353938"/>
            <a:ext cx="2740714" cy="353943"/>
          </a:xfrm>
          <a:prstGeom prst="rect">
            <a:avLst/>
          </a:prstGeom>
        </p:spPr>
        <p:txBody>
          <a:bodyPr wrap="square">
            <a:spAutoFit/>
          </a:bodyPr>
          <a:lstStyle/>
          <a:p>
            <a:r>
              <a:rPr lang="id-ID" sz="1700" b="1"/>
              <a:t>Revitalisasi pasar</a:t>
            </a:r>
            <a:endParaRPr lang="id-ID" sz="1700" dirty="0"/>
          </a:p>
        </p:txBody>
      </p:sp>
      <p:sp>
        <p:nvSpPr>
          <p:cNvPr id="13" name="Rectangle 12"/>
          <p:cNvSpPr/>
          <p:nvPr/>
        </p:nvSpPr>
        <p:spPr>
          <a:xfrm>
            <a:off x="7453309" y="2947267"/>
            <a:ext cx="3914836" cy="353943"/>
          </a:xfrm>
          <a:prstGeom prst="rect">
            <a:avLst/>
          </a:prstGeom>
        </p:spPr>
        <p:txBody>
          <a:bodyPr wrap="square">
            <a:spAutoFit/>
          </a:bodyPr>
          <a:lstStyle/>
          <a:p>
            <a:pPr algn="r"/>
            <a:r>
              <a:rPr lang="id-ID" sz="1700" b="1"/>
              <a:t>Subsidi </a:t>
            </a:r>
            <a:endParaRPr lang="id-ID" sz="1700" dirty="0"/>
          </a:p>
        </p:txBody>
      </p:sp>
      <p:sp>
        <p:nvSpPr>
          <p:cNvPr id="14" name="Rectangle 13"/>
          <p:cNvSpPr/>
          <p:nvPr/>
        </p:nvSpPr>
        <p:spPr>
          <a:xfrm>
            <a:off x="7550166" y="3313207"/>
            <a:ext cx="3817704" cy="353943"/>
          </a:xfrm>
          <a:prstGeom prst="rect">
            <a:avLst/>
          </a:prstGeom>
        </p:spPr>
        <p:txBody>
          <a:bodyPr wrap="square">
            <a:spAutoFit/>
          </a:bodyPr>
          <a:lstStyle/>
          <a:p>
            <a:pPr algn="r"/>
            <a:r>
              <a:rPr lang="id-ID" sz="1700" b="1"/>
              <a:t>Tol laut dan gerai maritim</a:t>
            </a:r>
            <a:endParaRPr lang="id-ID" sz="1700" dirty="0"/>
          </a:p>
        </p:txBody>
      </p:sp>
      <p:sp>
        <p:nvSpPr>
          <p:cNvPr id="15" name="Rectangle 14"/>
          <p:cNvSpPr/>
          <p:nvPr/>
        </p:nvSpPr>
        <p:spPr>
          <a:xfrm>
            <a:off x="6391783" y="3715131"/>
            <a:ext cx="4976085" cy="615553"/>
          </a:xfrm>
          <a:prstGeom prst="rect">
            <a:avLst/>
          </a:prstGeom>
        </p:spPr>
        <p:txBody>
          <a:bodyPr wrap="square">
            <a:spAutoFit/>
          </a:bodyPr>
          <a:lstStyle/>
          <a:p>
            <a:pPr algn="r"/>
            <a:r>
              <a:rPr lang="id-ID" sz="1700" b="1"/>
              <a:t>Penetapan infrastruktur strategis dan infrastruktur proritas</a:t>
            </a:r>
            <a:endParaRPr lang="id-ID" sz="1700" dirty="0"/>
          </a:p>
        </p:txBody>
      </p:sp>
      <p:sp>
        <p:nvSpPr>
          <p:cNvPr id="18" name="Rectangle 17"/>
          <p:cNvSpPr/>
          <p:nvPr/>
        </p:nvSpPr>
        <p:spPr>
          <a:xfrm>
            <a:off x="340263" y="2721415"/>
            <a:ext cx="2588850" cy="353943"/>
          </a:xfrm>
          <a:prstGeom prst="rect">
            <a:avLst/>
          </a:prstGeom>
        </p:spPr>
        <p:txBody>
          <a:bodyPr wrap="none">
            <a:spAutoFit/>
          </a:bodyPr>
          <a:lstStyle/>
          <a:p>
            <a:r>
              <a:rPr lang="id-ID" sz="1700" b="1"/>
              <a:t>Pembangunan pasar induk</a:t>
            </a:r>
            <a:endParaRPr lang="id-ID" sz="1700" dirty="0"/>
          </a:p>
        </p:txBody>
      </p:sp>
      <p:sp>
        <p:nvSpPr>
          <p:cNvPr id="19" name="Rectangle 18"/>
          <p:cNvSpPr/>
          <p:nvPr/>
        </p:nvSpPr>
        <p:spPr>
          <a:xfrm>
            <a:off x="340262" y="3075841"/>
            <a:ext cx="4525543" cy="353943"/>
          </a:xfrm>
          <a:prstGeom prst="rect">
            <a:avLst/>
          </a:prstGeom>
        </p:spPr>
        <p:txBody>
          <a:bodyPr wrap="square">
            <a:spAutoFit/>
          </a:bodyPr>
          <a:lstStyle/>
          <a:p>
            <a:r>
              <a:rPr lang="id-ID" sz="1700" b="1"/>
              <a:t>Pembangunan pergudangan</a:t>
            </a:r>
            <a:endParaRPr lang="id-ID" sz="1700" dirty="0"/>
          </a:p>
        </p:txBody>
      </p:sp>
      <p:sp>
        <p:nvSpPr>
          <p:cNvPr id="20" name="Rectangle 19"/>
          <p:cNvSpPr/>
          <p:nvPr/>
        </p:nvSpPr>
        <p:spPr>
          <a:xfrm>
            <a:off x="329999" y="4072142"/>
            <a:ext cx="5238837" cy="353943"/>
          </a:xfrm>
          <a:prstGeom prst="rect">
            <a:avLst/>
          </a:prstGeom>
        </p:spPr>
        <p:txBody>
          <a:bodyPr wrap="square">
            <a:spAutoFit/>
          </a:bodyPr>
          <a:lstStyle/>
          <a:p>
            <a:r>
              <a:rPr lang="id-ID" sz="1700" b="1"/>
              <a:t>Pembangunan </a:t>
            </a:r>
            <a:r>
              <a:rPr lang="en-US" sz="1700" b="1"/>
              <a:t>d</a:t>
            </a:r>
            <a:r>
              <a:rPr lang="id-ID" sz="1700" b="1"/>
              <a:t>an pengelolaan jalan</a:t>
            </a:r>
            <a:endParaRPr lang="id-ID" sz="1700" dirty="0"/>
          </a:p>
        </p:txBody>
      </p:sp>
      <p:sp>
        <p:nvSpPr>
          <p:cNvPr id="21" name="Rectangle 20"/>
          <p:cNvSpPr/>
          <p:nvPr/>
        </p:nvSpPr>
        <p:spPr>
          <a:xfrm>
            <a:off x="6377715" y="4460719"/>
            <a:ext cx="4976085" cy="615553"/>
          </a:xfrm>
          <a:prstGeom prst="rect">
            <a:avLst/>
          </a:prstGeom>
        </p:spPr>
        <p:txBody>
          <a:bodyPr wrap="square">
            <a:spAutoFit/>
          </a:bodyPr>
          <a:lstStyle/>
          <a:p>
            <a:pPr algn="r"/>
            <a:r>
              <a:rPr lang="id-ID" sz="1700" b="1"/>
              <a:t>Percepatan pembangunan infrastruktur konektivitas dan pangan (</a:t>
            </a:r>
            <a:r>
              <a:rPr lang="en-US" sz="1700" b="1"/>
              <a:t>J</a:t>
            </a:r>
            <a:r>
              <a:rPr lang="id-ID" sz="1700" b="1"/>
              <a:t>alan </a:t>
            </a:r>
            <a:r>
              <a:rPr lang="en-US" sz="1700" b="1"/>
              <a:t>T</a:t>
            </a:r>
            <a:r>
              <a:rPr lang="id-ID" sz="1700" b="1"/>
              <a:t>ol, </a:t>
            </a:r>
            <a:r>
              <a:rPr lang="en-US" sz="1700" b="1"/>
              <a:t>W</a:t>
            </a:r>
            <a:r>
              <a:rPr lang="id-ID" sz="1700" b="1"/>
              <a:t>aduk, </a:t>
            </a:r>
            <a:r>
              <a:rPr lang="en-US" sz="1700" b="1"/>
              <a:t>B</a:t>
            </a:r>
            <a:r>
              <a:rPr lang="id-ID" sz="1700" b="1"/>
              <a:t>endungan)</a:t>
            </a:r>
            <a:endParaRPr lang="id-ID" sz="1700" dirty="0"/>
          </a:p>
        </p:txBody>
      </p:sp>
      <p:sp>
        <p:nvSpPr>
          <p:cNvPr id="24" name="Rectangle 23"/>
          <p:cNvSpPr/>
          <p:nvPr/>
        </p:nvSpPr>
        <p:spPr>
          <a:xfrm>
            <a:off x="311779" y="4402679"/>
            <a:ext cx="5238837" cy="877163"/>
          </a:xfrm>
          <a:prstGeom prst="rect">
            <a:avLst/>
          </a:prstGeom>
        </p:spPr>
        <p:txBody>
          <a:bodyPr wrap="square">
            <a:spAutoFit/>
          </a:bodyPr>
          <a:lstStyle/>
          <a:p>
            <a:r>
              <a:rPr lang="id-ID" sz="1700" b="1"/>
              <a:t>Menyusun aturan perijinan pembebasan lahan dalam rangka percepatan pembangunan infrastruktur konektivitas dan pangan</a:t>
            </a:r>
            <a:endParaRPr lang="id-ID" sz="1700" dirty="0"/>
          </a:p>
        </p:txBody>
      </p:sp>
      <p:sp>
        <p:nvSpPr>
          <p:cNvPr id="25" name="Rectangle 24"/>
          <p:cNvSpPr/>
          <p:nvPr/>
        </p:nvSpPr>
        <p:spPr>
          <a:xfrm>
            <a:off x="311780" y="5312354"/>
            <a:ext cx="5238837" cy="615553"/>
          </a:xfrm>
          <a:prstGeom prst="rect">
            <a:avLst/>
          </a:prstGeom>
        </p:spPr>
        <p:txBody>
          <a:bodyPr wrap="square">
            <a:spAutoFit/>
          </a:bodyPr>
          <a:lstStyle/>
          <a:p>
            <a:r>
              <a:rPr lang="id-ID" sz="1700" b="1"/>
              <a:t>Pemanfaatan alokasi dak bidang infrastruktur yang terencana</a:t>
            </a:r>
            <a:endParaRPr lang="id-ID" sz="1700" dirty="0"/>
          </a:p>
        </p:txBody>
      </p:sp>
      <p:sp>
        <p:nvSpPr>
          <p:cNvPr id="22" name="Rectangle 21"/>
          <p:cNvSpPr/>
          <p:nvPr/>
        </p:nvSpPr>
        <p:spPr>
          <a:xfrm>
            <a:off x="6377715" y="5423521"/>
            <a:ext cx="4976085" cy="615553"/>
          </a:xfrm>
          <a:prstGeom prst="rect">
            <a:avLst/>
          </a:prstGeom>
        </p:spPr>
        <p:txBody>
          <a:bodyPr wrap="square">
            <a:spAutoFit/>
          </a:bodyPr>
          <a:lstStyle/>
          <a:p>
            <a:pPr algn="r"/>
            <a:r>
              <a:rPr lang="id-ID" sz="1700" b="1"/>
              <a:t>Peraturan, </a:t>
            </a:r>
            <a:r>
              <a:rPr lang="en-US" sz="1700" b="1"/>
              <a:t>J</a:t>
            </a:r>
            <a:r>
              <a:rPr lang="id-ID" sz="1700" b="1"/>
              <a:t>uknis dan fasilitasi pembangunan </a:t>
            </a:r>
            <a:r>
              <a:rPr lang="en-US" sz="1700" b="1"/>
              <a:t>infrastruktur melalui skema PPP</a:t>
            </a:r>
            <a:r>
              <a:rPr lang="id-ID" sz="1700" b="1"/>
              <a:t>/</a:t>
            </a:r>
            <a:r>
              <a:rPr lang="en-US" sz="1700" b="1"/>
              <a:t>KPBU</a:t>
            </a:r>
            <a:endParaRPr lang="id-ID" sz="1700" b="1" dirty="0"/>
          </a:p>
        </p:txBody>
      </p:sp>
      <p:sp>
        <p:nvSpPr>
          <p:cNvPr id="26" name="Rectangle 25"/>
          <p:cNvSpPr/>
          <p:nvPr/>
        </p:nvSpPr>
        <p:spPr>
          <a:xfrm>
            <a:off x="297712" y="5889542"/>
            <a:ext cx="5271124" cy="615553"/>
          </a:xfrm>
          <a:prstGeom prst="rect">
            <a:avLst/>
          </a:prstGeom>
        </p:spPr>
        <p:txBody>
          <a:bodyPr wrap="square">
            <a:spAutoFit/>
          </a:bodyPr>
          <a:lstStyle/>
          <a:p>
            <a:r>
              <a:rPr lang="en-US" sz="1700" b="1"/>
              <a:t>Pemanfaatan alternatif pembiayaan infrastruktur melalui skema </a:t>
            </a:r>
            <a:r>
              <a:rPr lang="en-US" sz="1700" b="1" i="1"/>
              <a:t>PPP</a:t>
            </a:r>
            <a:endParaRPr lang="id-ID" sz="1700" b="1" i="1" dirty="0"/>
          </a:p>
        </p:txBody>
      </p:sp>
      <p:sp>
        <p:nvSpPr>
          <p:cNvPr id="27" name="Rectangle 26"/>
          <p:cNvSpPr/>
          <p:nvPr/>
        </p:nvSpPr>
        <p:spPr>
          <a:xfrm>
            <a:off x="336990" y="3490102"/>
            <a:ext cx="4500419" cy="615553"/>
          </a:xfrm>
          <a:prstGeom prst="rect">
            <a:avLst/>
          </a:prstGeom>
        </p:spPr>
        <p:txBody>
          <a:bodyPr wrap="square">
            <a:spAutoFit/>
          </a:bodyPr>
          <a:lstStyle/>
          <a:p>
            <a:r>
              <a:rPr lang="id-ID" sz="1700" b="1"/>
              <a:t>Pembangunan infrastruktur pendukung program </a:t>
            </a:r>
            <a:r>
              <a:rPr lang="en-US" sz="1700" b="1"/>
              <a:t>tol laut</a:t>
            </a:r>
            <a:endParaRPr lang="id-ID" sz="1700" dirty="0"/>
          </a:p>
        </p:txBody>
      </p:sp>
      <p:pic>
        <p:nvPicPr>
          <p:cNvPr id="28"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25605" y="34338"/>
            <a:ext cx="8705850" cy="1914411"/>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Rectangle 28"/>
          <p:cNvSpPr/>
          <p:nvPr/>
        </p:nvSpPr>
        <p:spPr>
          <a:xfrm>
            <a:off x="3814763" y="611262"/>
            <a:ext cx="4795837" cy="523220"/>
          </a:xfrm>
          <a:prstGeom prst="rect">
            <a:avLst/>
          </a:prstGeom>
        </p:spPr>
        <p:txBody>
          <a:bodyPr wrap="square">
            <a:spAutoFit/>
          </a:bodyPr>
          <a:lstStyle/>
          <a:p>
            <a:r>
              <a:rPr lang="id-ID" sz="2800" b="1" dirty="0">
                <a:solidFill>
                  <a:srgbClr val="C00000"/>
                </a:solidFill>
              </a:rPr>
              <a:t>KEBIJAKAN INFRASTRUKTUR</a:t>
            </a:r>
            <a:endParaRPr lang="id-ID" sz="2400" b="1" dirty="0">
              <a:solidFill>
                <a:srgbClr val="C00000"/>
              </a:solidFill>
            </a:endParaRPr>
          </a:p>
        </p:txBody>
      </p:sp>
      <p:sp>
        <p:nvSpPr>
          <p:cNvPr id="30" name="Rectangle 29"/>
          <p:cNvSpPr/>
          <p:nvPr/>
        </p:nvSpPr>
        <p:spPr>
          <a:xfrm>
            <a:off x="5170488" y="448516"/>
            <a:ext cx="2179925" cy="307777"/>
          </a:xfrm>
          <a:prstGeom prst="rect">
            <a:avLst/>
          </a:prstGeom>
        </p:spPr>
        <p:txBody>
          <a:bodyPr wrap="square">
            <a:spAutoFit/>
          </a:bodyPr>
          <a:lstStyle/>
          <a:p>
            <a:r>
              <a:rPr lang="id-ID" sz="1400" b="1" dirty="0"/>
              <a:t>KEBIJAKAN SEKTORAL</a:t>
            </a:r>
            <a:endParaRPr lang="id-ID" b="1" dirty="0"/>
          </a:p>
        </p:txBody>
      </p:sp>
      <p:sp>
        <p:nvSpPr>
          <p:cNvPr id="31" name="Rectangle 30"/>
          <p:cNvSpPr/>
          <p:nvPr/>
        </p:nvSpPr>
        <p:spPr>
          <a:xfrm>
            <a:off x="3312840" y="987008"/>
            <a:ext cx="5468298" cy="523220"/>
          </a:xfrm>
          <a:prstGeom prst="rect">
            <a:avLst/>
          </a:prstGeom>
        </p:spPr>
        <p:txBody>
          <a:bodyPr wrap="square">
            <a:spAutoFit/>
          </a:bodyPr>
          <a:lstStyle/>
          <a:p>
            <a:pPr algn="ctr"/>
            <a:r>
              <a:rPr lang="id-ID" sz="1400" b="1">
                <a:solidFill>
                  <a:schemeClr val="accent1">
                    <a:lumMod val="50000"/>
                  </a:schemeClr>
                </a:solidFill>
              </a:rPr>
              <a:t>Infrastruktur pangan dan infrastruktur pendukung yang memadai, terpelihara dan termanfaatkan </a:t>
            </a:r>
            <a:endParaRPr lang="id-ID" sz="1200" b="1" dirty="0">
              <a:solidFill>
                <a:schemeClr val="accent1">
                  <a:lumMod val="50000"/>
                </a:schemeClr>
              </a:solidFill>
            </a:endParaRPr>
          </a:p>
        </p:txBody>
      </p:sp>
    </p:spTree>
    <p:extLst>
      <p:ext uri="{BB962C8B-B14F-4D97-AF65-F5344CB8AC3E}">
        <p14:creationId xmlns:p14="http://schemas.microsoft.com/office/powerpoint/2010/main" xmlns="" val="28538113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8C5940F-52BA-4018-B13B-B36621709A35}" type="slidenum">
              <a:rPr lang="id-ID" smtClean="0">
                <a:solidFill>
                  <a:schemeClr val="tx1"/>
                </a:solidFill>
              </a:rPr>
              <a:pPr/>
              <a:t>58</a:t>
            </a:fld>
            <a:endParaRPr lang="id-ID" dirty="0">
              <a:solidFill>
                <a:schemeClr val="tx1"/>
              </a:solidFill>
            </a:endParaRP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Rectangle 7"/>
          <p:cNvSpPr/>
          <p:nvPr/>
        </p:nvSpPr>
        <p:spPr>
          <a:xfrm>
            <a:off x="6330793" y="2772375"/>
            <a:ext cx="5155263" cy="430887"/>
          </a:xfrm>
          <a:prstGeom prst="rect">
            <a:avLst/>
          </a:prstGeom>
        </p:spPr>
        <p:txBody>
          <a:bodyPr wrap="square">
            <a:spAutoFit/>
          </a:bodyPr>
          <a:lstStyle/>
          <a:p>
            <a:pPr algn="r"/>
            <a:r>
              <a:rPr lang="id-ID" sz="2200" b="1"/>
              <a:t>Realokasi subsidi lebih tepat sasaran</a:t>
            </a:r>
            <a:endParaRPr lang="id-ID" sz="2200" dirty="0"/>
          </a:p>
        </p:txBody>
      </p:sp>
      <p:sp>
        <p:nvSpPr>
          <p:cNvPr id="9" name="Rectangle 8"/>
          <p:cNvSpPr/>
          <p:nvPr/>
        </p:nvSpPr>
        <p:spPr>
          <a:xfrm>
            <a:off x="340262" y="2709990"/>
            <a:ext cx="5238838" cy="1107996"/>
          </a:xfrm>
          <a:prstGeom prst="rect">
            <a:avLst/>
          </a:prstGeom>
        </p:spPr>
        <p:txBody>
          <a:bodyPr wrap="square">
            <a:spAutoFit/>
          </a:bodyPr>
          <a:lstStyle/>
          <a:p>
            <a:r>
              <a:rPr lang="id-ID" sz="2200" b="1"/>
              <a:t>Dukungan aturan pembebasan lahan dalam rangka pembangunan infrastruktur ket</a:t>
            </a:r>
            <a:r>
              <a:rPr lang="en-US" sz="2200" b="1"/>
              <a:t>e</a:t>
            </a:r>
            <a:r>
              <a:rPr lang="id-ID" sz="2200" b="1"/>
              <a:t>nag</a:t>
            </a:r>
            <a:r>
              <a:rPr lang="en-US" sz="2200" b="1"/>
              <a:t>a</a:t>
            </a:r>
            <a:r>
              <a:rPr lang="id-ID" sz="2200" b="1"/>
              <a:t>listrikan</a:t>
            </a:r>
            <a:endParaRPr lang="id-ID" sz="2200" dirty="0"/>
          </a:p>
        </p:txBody>
      </p:sp>
      <p:sp>
        <p:nvSpPr>
          <p:cNvPr id="13" name="Rectangle 12"/>
          <p:cNvSpPr/>
          <p:nvPr/>
        </p:nvSpPr>
        <p:spPr>
          <a:xfrm>
            <a:off x="6984718" y="3431347"/>
            <a:ext cx="4463180" cy="430887"/>
          </a:xfrm>
          <a:prstGeom prst="rect">
            <a:avLst/>
          </a:prstGeom>
        </p:spPr>
        <p:txBody>
          <a:bodyPr wrap="square">
            <a:spAutoFit/>
          </a:bodyPr>
          <a:lstStyle/>
          <a:p>
            <a:pPr algn="r"/>
            <a:r>
              <a:rPr lang="id-ID" sz="2200" b="1"/>
              <a:t>Penurunan harga gas industri</a:t>
            </a:r>
            <a:endParaRPr lang="id-ID" sz="2200" dirty="0"/>
          </a:p>
        </p:txBody>
      </p:sp>
      <p:sp>
        <p:nvSpPr>
          <p:cNvPr id="14" name="Rectangle 13"/>
          <p:cNvSpPr/>
          <p:nvPr/>
        </p:nvSpPr>
        <p:spPr>
          <a:xfrm>
            <a:off x="6556112" y="4013920"/>
            <a:ext cx="4895971" cy="1107996"/>
          </a:xfrm>
          <a:prstGeom prst="rect">
            <a:avLst/>
          </a:prstGeom>
        </p:spPr>
        <p:txBody>
          <a:bodyPr wrap="square">
            <a:spAutoFit/>
          </a:bodyPr>
          <a:lstStyle/>
          <a:p>
            <a:pPr algn="r"/>
            <a:r>
              <a:rPr lang="en-US" sz="2200" b="1"/>
              <a:t>Penugasan kepada PT PLN untuk percepatan </a:t>
            </a:r>
            <a:r>
              <a:rPr lang="id-ID" sz="2200" b="1"/>
              <a:t>pembangunan </a:t>
            </a:r>
            <a:r>
              <a:rPr lang="en-US" sz="2200" b="1"/>
              <a:t>infrastruktur ketenagalistrikan</a:t>
            </a:r>
            <a:endParaRPr lang="id-ID" sz="2200" dirty="0"/>
          </a:p>
        </p:txBody>
      </p:sp>
      <p:sp>
        <p:nvSpPr>
          <p:cNvPr id="17" name="Rectangle 16"/>
          <p:cNvSpPr/>
          <p:nvPr/>
        </p:nvSpPr>
        <p:spPr>
          <a:xfrm>
            <a:off x="8488459" y="5315077"/>
            <a:ext cx="2959439" cy="430887"/>
          </a:xfrm>
          <a:prstGeom prst="rect">
            <a:avLst/>
          </a:prstGeom>
        </p:spPr>
        <p:txBody>
          <a:bodyPr wrap="square">
            <a:spAutoFit/>
          </a:bodyPr>
          <a:lstStyle/>
          <a:p>
            <a:pPr algn="r"/>
            <a:r>
              <a:rPr lang="en-US" sz="2200" b="1"/>
              <a:t>Fasilitas perpajakan </a:t>
            </a:r>
            <a:endParaRPr lang="id-ID" sz="2200" dirty="0"/>
          </a:p>
        </p:txBody>
      </p:sp>
      <p:sp>
        <p:nvSpPr>
          <p:cNvPr id="18" name="Rectangle 17"/>
          <p:cNvSpPr/>
          <p:nvPr/>
        </p:nvSpPr>
        <p:spPr>
          <a:xfrm>
            <a:off x="340262" y="3980626"/>
            <a:ext cx="5238838" cy="769441"/>
          </a:xfrm>
          <a:prstGeom prst="rect">
            <a:avLst/>
          </a:prstGeom>
        </p:spPr>
        <p:txBody>
          <a:bodyPr wrap="square">
            <a:spAutoFit/>
          </a:bodyPr>
          <a:lstStyle/>
          <a:p>
            <a:r>
              <a:rPr lang="en-US" sz="2200" b="1"/>
              <a:t>Mendukung penciptaan iklim investasi migas yang kondusif</a:t>
            </a:r>
            <a:endParaRPr lang="id-ID" sz="2200" dirty="0"/>
          </a:p>
        </p:txBody>
      </p:sp>
      <p:pic>
        <p:nvPicPr>
          <p:cNvPr id="22"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25605" y="34339"/>
            <a:ext cx="8705850" cy="1741068"/>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Rectangle 23"/>
          <p:cNvSpPr/>
          <p:nvPr/>
        </p:nvSpPr>
        <p:spPr>
          <a:xfrm>
            <a:off x="3514725" y="611262"/>
            <a:ext cx="5095875" cy="523220"/>
          </a:xfrm>
          <a:prstGeom prst="rect">
            <a:avLst/>
          </a:prstGeom>
        </p:spPr>
        <p:txBody>
          <a:bodyPr wrap="square">
            <a:spAutoFit/>
          </a:bodyPr>
          <a:lstStyle/>
          <a:p>
            <a:pPr algn="ctr"/>
            <a:r>
              <a:rPr lang="id-ID" sz="2800" b="1" dirty="0">
                <a:solidFill>
                  <a:srgbClr val="C00000"/>
                </a:solidFill>
              </a:rPr>
              <a:t>KEBIJAKAN ENERGI</a:t>
            </a:r>
            <a:endParaRPr lang="id-ID" sz="2400" b="1" dirty="0">
              <a:solidFill>
                <a:srgbClr val="C00000"/>
              </a:solidFill>
            </a:endParaRPr>
          </a:p>
        </p:txBody>
      </p:sp>
      <p:sp>
        <p:nvSpPr>
          <p:cNvPr id="25" name="Rectangle 24"/>
          <p:cNvSpPr/>
          <p:nvPr/>
        </p:nvSpPr>
        <p:spPr>
          <a:xfrm>
            <a:off x="5170488" y="448516"/>
            <a:ext cx="2179925" cy="307777"/>
          </a:xfrm>
          <a:prstGeom prst="rect">
            <a:avLst/>
          </a:prstGeom>
        </p:spPr>
        <p:txBody>
          <a:bodyPr wrap="square">
            <a:spAutoFit/>
          </a:bodyPr>
          <a:lstStyle/>
          <a:p>
            <a:r>
              <a:rPr lang="id-ID" sz="1400" b="1" dirty="0"/>
              <a:t>KEBIJAKAN SEKTORAL</a:t>
            </a:r>
            <a:endParaRPr lang="id-ID" b="1" dirty="0"/>
          </a:p>
        </p:txBody>
      </p:sp>
      <p:sp>
        <p:nvSpPr>
          <p:cNvPr id="26" name="Rectangle 25"/>
          <p:cNvSpPr/>
          <p:nvPr/>
        </p:nvSpPr>
        <p:spPr>
          <a:xfrm>
            <a:off x="3312840" y="987008"/>
            <a:ext cx="5468298" cy="307777"/>
          </a:xfrm>
          <a:prstGeom prst="rect">
            <a:avLst/>
          </a:prstGeom>
        </p:spPr>
        <p:txBody>
          <a:bodyPr wrap="square">
            <a:spAutoFit/>
          </a:bodyPr>
          <a:lstStyle/>
          <a:p>
            <a:pPr algn="ctr"/>
            <a:r>
              <a:rPr lang="id-ID" sz="1400" b="1">
                <a:solidFill>
                  <a:schemeClr val="accent1">
                    <a:lumMod val="50000"/>
                  </a:schemeClr>
                </a:solidFill>
              </a:rPr>
              <a:t>Kedaulatan energi</a:t>
            </a:r>
            <a:endParaRPr lang="id-ID" sz="1200" b="1" dirty="0">
              <a:solidFill>
                <a:schemeClr val="accent1">
                  <a:lumMod val="50000"/>
                </a:schemeClr>
              </a:solidFill>
            </a:endParaRPr>
          </a:p>
        </p:txBody>
      </p:sp>
      <p:sp>
        <p:nvSpPr>
          <p:cNvPr id="28" name="Rectangle 27"/>
          <p:cNvSpPr/>
          <p:nvPr/>
        </p:nvSpPr>
        <p:spPr>
          <a:xfrm>
            <a:off x="336990" y="1864442"/>
            <a:ext cx="5396542" cy="523220"/>
          </a:xfrm>
          <a:prstGeom prst="rect">
            <a:avLst/>
          </a:prstGeom>
        </p:spPr>
        <p:txBody>
          <a:bodyPr wrap="none">
            <a:spAutoFit/>
          </a:bodyPr>
          <a:lstStyle/>
          <a:p>
            <a:r>
              <a:rPr lang="id-ID" sz="2800" b="1" dirty="0">
                <a:solidFill>
                  <a:srgbClr val="C00000"/>
                </a:solidFill>
              </a:rPr>
              <a:t>DUKUNGAN PEMERINTAH DAERAH</a:t>
            </a:r>
            <a:endParaRPr lang="id-ID" sz="2800" dirty="0">
              <a:solidFill>
                <a:srgbClr val="C00000"/>
              </a:solidFill>
            </a:endParaRPr>
          </a:p>
        </p:txBody>
      </p:sp>
      <p:sp>
        <p:nvSpPr>
          <p:cNvPr id="29" name="Rectangle 28"/>
          <p:cNvSpPr/>
          <p:nvPr/>
        </p:nvSpPr>
        <p:spPr>
          <a:xfrm>
            <a:off x="6532423" y="1844836"/>
            <a:ext cx="5022914" cy="523220"/>
          </a:xfrm>
          <a:prstGeom prst="rect">
            <a:avLst/>
          </a:prstGeom>
        </p:spPr>
        <p:txBody>
          <a:bodyPr wrap="none">
            <a:spAutoFit/>
          </a:bodyPr>
          <a:lstStyle/>
          <a:p>
            <a:r>
              <a:rPr lang="id-ID" sz="2800" b="1" dirty="0">
                <a:solidFill>
                  <a:srgbClr val="002060"/>
                </a:solidFill>
              </a:rPr>
              <a:t>KEBIJAKAN PEMERINTAH PUSAT </a:t>
            </a:r>
            <a:endParaRPr lang="id-ID" sz="2800" dirty="0">
              <a:solidFill>
                <a:srgbClr val="002060"/>
              </a:solidFill>
            </a:endParaRPr>
          </a:p>
        </p:txBody>
      </p:sp>
    </p:spTree>
    <p:extLst>
      <p:ext uri="{BB962C8B-B14F-4D97-AF65-F5344CB8AC3E}">
        <p14:creationId xmlns:p14="http://schemas.microsoft.com/office/powerpoint/2010/main" xmlns="" val="10304370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25605" y="34339"/>
            <a:ext cx="8705850" cy="1741068"/>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Rectangle 24"/>
          <p:cNvSpPr/>
          <p:nvPr/>
        </p:nvSpPr>
        <p:spPr>
          <a:xfrm>
            <a:off x="3514725" y="611262"/>
            <a:ext cx="5095875" cy="523220"/>
          </a:xfrm>
          <a:prstGeom prst="rect">
            <a:avLst/>
          </a:prstGeom>
        </p:spPr>
        <p:txBody>
          <a:bodyPr wrap="square">
            <a:spAutoFit/>
          </a:bodyPr>
          <a:lstStyle/>
          <a:p>
            <a:pPr algn="ctr"/>
            <a:r>
              <a:rPr lang="id-ID" sz="2800" b="1" dirty="0">
                <a:solidFill>
                  <a:srgbClr val="C00000"/>
                </a:solidFill>
              </a:rPr>
              <a:t>KEBIJAKAN UMKM</a:t>
            </a:r>
            <a:endParaRPr lang="id-ID" sz="2400" b="1" dirty="0">
              <a:solidFill>
                <a:srgbClr val="C00000"/>
              </a:solidFill>
            </a:endParaRPr>
          </a:p>
        </p:txBody>
      </p:sp>
      <p:sp>
        <p:nvSpPr>
          <p:cNvPr id="26" name="Rectangle 25"/>
          <p:cNvSpPr/>
          <p:nvPr/>
        </p:nvSpPr>
        <p:spPr>
          <a:xfrm>
            <a:off x="5170488" y="448516"/>
            <a:ext cx="2179925" cy="307777"/>
          </a:xfrm>
          <a:prstGeom prst="rect">
            <a:avLst/>
          </a:prstGeom>
        </p:spPr>
        <p:txBody>
          <a:bodyPr wrap="square">
            <a:spAutoFit/>
          </a:bodyPr>
          <a:lstStyle/>
          <a:p>
            <a:r>
              <a:rPr lang="id-ID" sz="1400" b="1" dirty="0"/>
              <a:t>KEBIJAKAN SEKTORAL</a:t>
            </a:r>
            <a:endParaRPr lang="id-ID" b="1" dirty="0"/>
          </a:p>
        </p:txBody>
      </p:sp>
      <p:sp>
        <p:nvSpPr>
          <p:cNvPr id="27" name="Rectangle 26"/>
          <p:cNvSpPr/>
          <p:nvPr/>
        </p:nvSpPr>
        <p:spPr>
          <a:xfrm>
            <a:off x="3312840" y="987008"/>
            <a:ext cx="5468298" cy="276999"/>
          </a:xfrm>
          <a:prstGeom prst="rect">
            <a:avLst/>
          </a:prstGeom>
        </p:spPr>
        <p:txBody>
          <a:bodyPr wrap="square">
            <a:spAutoFit/>
          </a:bodyPr>
          <a:lstStyle/>
          <a:p>
            <a:pPr algn="ctr"/>
            <a:r>
              <a:rPr lang="id-ID" sz="1200" b="1">
                <a:solidFill>
                  <a:schemeClr val="accent1">
                    <a:lumMod val="50000"/>
                  </a:schemeClr>
                </a:solidFill>
              </a:rPr>
              <a:t>Meningkatkan produktivitas, kelayakan, dan nilai tambah umkm</a:t>
            </a:r>
            <a:endParaRPr lang="id-ID" sz="1100" b="1" dirty="0">
              <a:solidFill>
                <a:schemeClr val="accent1">
                  <a:lumMod val="50000"/>
                </a:schemeClr>
              </a:solidFill>
            </a:endParaRPr>
          </a:p>
        </p:txBody>
      </p:sp>
      <p:sp>
        <p:nvSpPr>
          <p:cNvPr id="2" name="Slide Number Placeholder 1"/>
          <p:cNvSpPr>
            <a:spLocks noGrp="1"/>
          </p:cNvSpPr>
          <p:nvPr>
            <p:ph type="sldNum" sz="quarter" idx="12"/>
          </p:nvPr>
        </p:nvSpPr>
        <p:spPr/>
        <p:txBody>
          <a:bodyPr/>
          <a:lstStyle/>
          <a:p>
            <a:fld id="{38C5940F-52BA-4018-B13B-B36621709A35}" type="slidenum">
              <a:rPr lang="id-ID" smtClean="0">
                <a:solidFill>
                  <a:schemeClr val="tx1"/>
                </a:solidFill>
              </a:rPr>
              <a:pPr/>
              <a:t>59</a:t>
            </a:fld>
            <a:endParaRPr lang="id-ID" dirty="0">
              <a:solidFill>
                <a:schemeClr val="tx1"/>
              </a:solidFill>
            </a:endParaRP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Rectangle 7"/>
          <p:cNvSpPr/>
          <p:nvPr/>
        </p:nvSpPr>
        <p:spPr>
          <a:xfrm>
            <a:off x="5901759" y="2764039"/>
            <a:ext cx="5467350" cy="430887"/>
          </a:xfrm>
          <a:prstGeom prst="rect">
            <a:avLst/>
          </a:prstGeom>
        </p:spPr>
        <p:txBody>
          <a:bodyPr wrap="square">
            <a:spAutoFit/>
          </a:bodyPr>
          <a:lstStyle/>
          <a:p>
            <a:pPr algn="r"/>
            <a:r>
              <a:rPr lang="id-ID" sz="2200" b="1"/>
              <a:t>Bantuan pembiayaan lewat </a:t>
            </a:r>
            <a:r>
              <a:rPr lang="en-US" sz="2200" b="1"/>
              <a:t>KUR</a:t>
            </a:r>
            <a:endParaRPr lang="id-ID" sz="2200" dirty="0"/>
          </a:p>
        </p:txBody>
      </p:sp>
      <p:sp>
        <p:nvSpPr>
          <p:cNvPr id="9" name="Rectangle 8"/>
          <p:cNvSpPr/>
          <p:nvPr/>
        </p:nvSpPr>
        <p:spPr>
          <a:xfrm>
            <a:off x="405945" y="2742745"/>
            <a:ext cx="5117562" cy="430887"/>
          </a:xfrm>
          <a:prstGeom prst="rect">
            <a:avLst/>
          </a:prstGeom>
        </p:spPr>
        <p:txBody>
          <a:bodyPr wrap="square">
            <a:spAutoFit/>
          </a:bodyPr>
          <a:lstStyle/>
          <a:p>
            <a:r>
              <a:rPr lang="id-ID" sz="2200" b="1"/>
              <a:t>Penyiapan calon debitur </a:t>
            </a:r>
            <a:endParaRPr lang="id-ID" sz="2200" dirty="0"/>
          </a:p>
        </p:txBody>
      </p:sp>
      <p:sp>
        <p:nvSpPr>
          <p:cNvPr id="13" name="Rectangle 12"/>
          <p:cNvSpPr/>
          <p:nvPr/>
        </p:nvSpPr>
        <p:spPr>
          <a:xfrm>
            <a:off x="405945" y="3337404"/>
            <a:ext cx="5117562" cy="1107996"/>
          </a:xfrm>
          <a:prstGeom prst="rect">
            <a:avLst/>
          </a:prstGeom>
        </p:spPr>
        <p:txBody>
          <a:bodyPr wrap="square">
            <a:spAutoFit/>
          </a:bodyPr>
          <a:lstStyle/>
          <a:p>
            <a:r>
              <a:rPr lang="en-US" sz="2200" b="1"/>
              <a:t>Mendorong ekonomi digital berbasis kerakyatan (pengembangan e-commerce UMKM) di daerah sentra produksi</a:t>
            </a:r>
            <a:endParaRPr lang="id-ID" sz="2200" dirty="0"/>
          </a:p>
        </p:txBody>
      </p:sp>
      <p:sp>
        <p:nvSpPr>
          <p:cNvPr id="14" name="Rectangle 13"/>
          <p:cNvSpPr/>
          <p:nvPr/>
        </p:nvSpPr>
        <p:spPr>
          <a:xfrm>
            <a:off x="6639379" y="3381285"/>
            <a:ext cx="4759327" cy="430887"/>
          </a:xfrm>
          <a:prstGeom prst="rect">
            <a:avLst/>
          </a:prstGeom>
        </p:spPr>
        <p:txBody>
          <a:bodyPr wrap="square">
            <a:spAutoFit/>
          </a:bodyPr>
          <a:lstStyle/>
          <a:p>
            <a:pPr algn="r"/>
            <a:r>
              <a:rPr lang="en-US" sz="2200" b="1"/>
              <a:t>Pemberdayaan UMKM</a:t>
            </a:r>
            <a:endParaRPr lang="id-ID" sz="2200" dirty="0"/>
          </a:p>
        </p:txBody>
      </p:sp>
      <p:sp>
        <p:nvSpPr>
          <p:cNvPr id="18" name="Rectangle 17"/>
          <p:cNvSpPr/>
          <p:nvPr/>
        </p:nvSpPr>
        <p:spPr>
          <a:xfrm>
            <a:off x="6639379" y="3983020"/>
            <a:ext cx="4759327" cy="430887"/>
          </a:xfrm>
          <a:prstGeom prst="rect">
            <a:avLst/>
          </a:prstGeom>
        </p:spPr>
        <p:txBody>
          <a:bodyPr wrap="square">
            <a:spAutoFit/>
          </a:bodyPr>
          <a:lstStyle/>
          <a:p>
            <a:pPr algn="r"/>
            <a:r>
              <a:rPr lang="en-US" sz="2200" b="1"/>
              <a:t>Kemudahan perizinan</a:t>
            </a:r>
            <a:r>
              <a:rPr lang="id-ID" sz="2200" b="1"/>
              <a:t> </a:t>
            </a:r>
            <a:r>
              <a:rPr lang="en-US" sz="2200" b="1" dirty="0"/>
              <a:t>UMKM</a:t>
            </a:r>
            <a:endParaRPr lang="id-ID" sz="2200" dirty="0"/>
          </a:p>
        </p:txBody>
      </p:sp>
      <p:sp>
        <p:nvSpPr>
          <p:cNvPr id="29" name="Rectangle 28"/>
          <p:cNvSpPr/>
          <p:nvPr/>
        </p:nvSpPr>
        <p:spPr>
          <a:xfrm>
            <a:off x="405945" y="5474309"/>
            <a:ext cx="5117562" cy="769441"/>
          </a:xfrm>
          <a:prstGeom prst="rect">
            <a:avLst/>
          </a:prstGeom>
        </p:spPr>
        <p:txBody>
          <a:bodyPr wrap="square">
            <a:spAutoFit/>
          </a:bodyPr>
          <a:lstStyle/>
          <a:p>
            <a:r>
              <a:rPr lang="id-ID" sz="2200" b="1"/>
              <a:t>Pendampingan dan pembinaan </a:t>
            </a:r>
          </a:p>
          <a:p>
            <a:r>
              <a:rPr lang="en-US" sz="2200" b="1"/>
              <a:t>t</a:t>
            </a:r>
            <a:r>
              <a:rPr lang="id-ID" sz="2200" b="1"/>
              <a:t>eknis dan inklusi keuangan</a:t>
            </a:r>
            <a:endParaRPr lang="id-ID" sz="2200" dirty="0"/>
          </a:p>
        </p:txBody>
      </p:sp>
      <p:sp>
        <p:nvSpPr>
          <p:cNvPr id="30" name="Rectangle 29"/>
          <p:cNvSpPr/>
          <p:nvPr/>
        </p:nvSpPr>
        <p:spPr>
          <a:xfrm>
            <a:off x="381545" y="4853565"/>
            <a:ext cx="5117562" cy="430887"/>
          </a:xfrm>
          <a:prstGeom prst="rect">
            <a:avLst/>
          </a:prstGeom>
        </p:spPr>
        <p:txBody>
          <a:bodyPr wrap="square">
            <a:spAutoFit/>
          </a:bodyPr>
          <a:lstStyle/>
          <a:p>
            <a:r>
              <a:rPr lang="id-ID" sz="2200" b="1"/>
              <a:t>Bantuan promosi dan pemasaran</a:t>
            </a:r>
            <a:endParaRPr lang="id-ID" sz="2200" dirty="0"/>
          </a:p>
        </p:txBody>
      </p:sp>
      <p:sp>
        <p:nvSpPr>
          <p:cNvPr id="31" name="Rectangle 30"/>
          <p:cNvSpPr/>
          <p:nvPr/>
        </p:nvSpPr>
        <p:spPr>
          <a:xfrm>
            <a:off x="5931356" y="4584755"/>
            <a:ext cx="5467350" cy="430887"/>
          </a:xfrm>
          <a:prstGeom prst="rect">
            <a:avLst/>
          </a:prstGeom>
        </p:spPr>
        <p:txBody>
          <a:bodyPr wrap="square">
            <a:spAutoFit/>
          </a:bodyPr>
          <a:lstStyle/>
          <a:p>
            <a:pPr algn="r"/>
            <a:r>
              <a:rPr lang="id-ID" sz="2200" b="1"/>
              <a:t>Insentif fiskal</a:t>
            </a:r>
            <a:endParaRPr lang="id-ID" sz="2200" dirty="0"/>
          </a:p>
        </p:txBody>
      </p:sp>
      <p:sp>
        <p:nvSpPr>
          <p:cNvPr id="33" name="Rectangle 32"/>
          <p:cNvSpPr/>
          <p:nvPr/>
        </p:nvSpPr>
        <p:spPr>
          <a:xfrm>
            <a:off x="7350412" y="5142145"/>
            <a:ext cx="4048293" cy="769441"/>
          </a:xfrm>
          <a:prstGeom prst="rect">
            <a:avLst/>
          </a:prstGeom>
        </p:spPr>
        <p:txBody>
          <a:bodyPr wrap="square">
            <a:spAutoFit/>
          </a:bodyPr>
          <a:lstStyle/>
          <a:p>
            <a:pPr algn="r"/>
            <a:r>
              <a:rPr lang="id-ID" sz="2200" b="1"/>
              <a:t>Daftar </a:t>
            </a:r>
            <a:r>
              <a:rPr lang="en-US" sz="2200" b="1"/>
              <a:t>DNI</a:t>
            </a:r>
            <a:r>
              <a:rPr lang="id-ID" sz="2200" b="1"/>
              <a:t> yang melindung</a:t>
            </a:r>
            <a:r>
              <a:rPr lang="en-US" sz="2200" b="1"/>
              <a:t>i</a:t>
            </a:r>
            <a:r>
              <a:rPr lang="id-ID" sz="2200" b="1"/>
              <a:t> UMKM</a:t>
            </a:r>
            <a:endParaRPr lang="id-ID" sz="2200" dirty="0"/>
          </a:p>
        </p:txBody>
      </p:sp>
      <p:sp>
        <p:nvSpPr>
          <p:cNvPr id="34" name="Rectangle 33"/>
          <p:cNvSpPr/>
          <p:nvPr/>
        </p:nvSpPr>
        <p:spPr>
          <a:xfrm>
            <a:off x="336990" y="1864442"/>
            <a:ext cx="5396542" cy="523220"/>
          </a:xfrm>
          <a:prstGeom prst="rect">
            <a:avLst/>
          </a:prstGeom>
        </p:spPr>
        <p:txBody>
          <a:bodyPr wrap="none">
            <a:spAutoFit/>
          </a:bodyPr>
          <a:lstStyle/>
          <a:p>
            <a:r>
              <a:rPr lang="id-ID" sz="2800" b="1" dirty="0">
                <a:solidFill>
                  <a:srgbClr val="C00000"/>
                </a:solidFill>
              </a:rPr>
              <a:t>DUKUNGAN PEMERINTAH DAERAH</a:t>
            </a:r>
            <a:endParaRPr lang="id-ID" sz="2800" dirty="0">
              <a:solidFill>
                <a:srgbClr val="C00000"/>
              </a:solidFill>
            </a:endParaRPr>
          </a:p>
        </p:txBody>
      </p:sp>
      <p:sp>
        <p:nvSpPr>
          <p:cNvPr id="35" name="Rectangle 34"/>
          <p:cNvSpPr/>
          <p:nvPr/>
        </p:nvSpPr>
        <p:spPr>
          <a:xfrm>
            <a:off x="6532423" y="1844836"/>
            <a:ext cx="5022914" cy="523220"/>
          </a:xfrm>
          <a:prstGeom prst="rect">
            <a:avLst/>
          </a:prstGeom>
        </p:spPr>
        <p:txBody>
          <a:bodyPr wrap="none">
            <a:spAutoFit/>
          </a:bodyPr>
          <a:lstStyle/>
          <a:p>
            <a:r>
              <a:rPr lang="id-ID" sz="2800" b="1" dirty="0">
                <a:solidFill>
                  <a:srgbClr val="002060"/>
                </a:solidFill>
              </a:rPr>
              <a:t>KEBIJAKAN PEMERINTAH PUSAT </a:t>
            </a:r>
            <a:endParaRPr lang="id-ID" sz="2800" dirty="0">
              <a:solidFill>
                <a:srgbClr val="002060"/>
              </a:solidFill>
            </a:endParaRPr>
          </a:p>
        </p:txBody>
      </p:sp>
    </p:spTree>
    <p:extLst>
      <p:ext uri="{BB962C8B-B14F-4D97-AF65-F5344CB8AC3E}">
        <p14:creationId xmlns:p14="http://schemas.microsoft.com/office/powerpoint/2010/main" xmlns="" val="2875780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8C5940F-52BA-4018-B13B-B36621709A35}" type="slidenum">
              <a:rPr lang="id-ID" smtClean="0">
                <a:solidFill>
                  <a:schemeClr val="tx1"/>
                </a:solidFill>
              </a:rPr>
              <a:pPr/>
              <a:t>6</a:t>
            </a:fld>
            <a:endParaRPr lang="id-ID" dirty="0">
              <a:solidFill>
                <a:schemeClr val="tx1"/>
              </a:solidFill>
            </a:endParaRPr>
          </a:p>
        </p:txBody>
      </p:sp>
      <p:sp>
        <p:nvSpPr>
          <p:cNvPr id="6" name="Rectangle 5"/>
          <p:cNvSpPr/>
          <p:nvPr/>
        </p:nvSpPr>
        <p:spPr>
          <a:xfrm>
            <a:off x="559501" y="274596"/>
            <a:ext cx="10026171" cy="369332"/>
          </a:xfrm>
          <a:prstGeom prst="rect">
            <a:avLst/>
          </a:prstGeom>
        </p:spPr>
        <p:txBody>
          <a:bodyPr wrap="square">
            <a:spAutoFit/>
          </a:bodyPr>
          <a:lstStyle/>
          <a:p>
            <a:r>
              <a:rPr lang="id-ID" b="1" dirty="0">
                <a:solidFill>
                  <a:srgbClr val="C00000"/>
                </a:solidFill>
                <a:latin typeface="Agency FB" panose="020B0503020202020204" pitchFamily="34" charset="0"/>
              </a:rPr>
              <a:t>ARAHAN </a:t>
            </a:r>
            <a:r>
              <a:rPr lang="id-ID" b="1" dirty="0" smtClean="0">
                <a:solidFill>
                  <a:srgbClr val="C00000"/>
                </a:solidFill>
                <a:latin typeface="Agency FB" panose="020B0503020202020204" pitchFamily="34" charset="0"/>
              </a:rPr>
              <a:t>I</a:t>
            </a:r>
            <a:endParaRPr lang="id-ID" sz="1200" b="1" dirty="0">
              <a:solidFill>
                <a:srgbClr val="C00000"/>
              </a:solidFill>
              <a:latin typeface="Agency FB" panose="020B0503020202020204" pitchFamily="34" charset="0"/>
            </a:endParaRP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5575" y="-77316"/>
            <a:ext cx="1768264" cy="1684656"/>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Rectangle 22"/>
          <p:cNvSpPr/>
          <p:nvPr/>
        </p:nvSpPr>
        <p:spPr>
          <a:xfrm>
            <a:off x="559500" y="600046"/>
            <a:ext cx="11137199" cy="683264"/>
          </a:xfrm>
          <a:prstGeom prst="rect">
            <a:avLst/>
          </a:prstGeom>
        </p:spPr>
        <p:txBody>
          <a:bodyPr wrap="square">
            <a:spAutoFit/>
          </a:bodyPr>
          <a:lstStyle/>
          <a:p>
            <a:pPr>
              <a:lnSpc>
                <a:spcPct val="80000"/>
              </a:lnSpc>
            </a:pPr>
            <a:r>
              <a:rPr lang="id-ID" sz="2400" b="1" dirty="0" smtClean="0"/>
              <a:t>PEMERINTAH </a:t>
            </a:r>
            <a:r>
              <a:rPr lang="id-ID" sz="2400" b="1" dirty="0"/>
              <a:t>DAERAH PERLU MEMBERI PERHATIAN </a:t>
            </a:r>
            <a:r>
              <a:rPr lang="en-US" sz="2400" b="1" dirty="0"/>
              <a:t>TIDAK HANYA </a:t>
            </a:r>
            <a:r>
              <a:rPr lang="id-ID" sz="2400" b="1" dirty="0"/>
              <a:t>PADA PENCAPAIAN PERTUMBUHAN EKONOMI </a:t>
            </a:r>
            <a:r>
              <a:rPr lang="en-US" sz="2400" b="1" dirty="0"/>
              <a:t>NAMUN JUGA </a:t>
            </a:r>
            <a:r>
              <a:rPr lang="id-ID" sz="2400" b="1" dirty="0"/>
              <a:t>PENGENDALIAN INFLASI</a:t>
            </a:r>
          </a:p>
        </p:txBody>
      </p:sp>
      <p:pic>
        <p:nvPicPr>
          <p:cNvPr id="54" name="Picture 2" descr="Hasil gambar untuk BOX PNG"/>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a:off x="3009715" y="1737551"/>
            <a:ext cx="2326355" cy="965580"/>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2" descr="Hasil gambar untuk BOX PNG"/>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a:off x="6438715" y="1737551"/>
            <a:ext cx="2326355"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56" name="Rectangle 55"/>
          <p:cNvSpPr/>
          <p:nvPr/>
        </p:nvSpPr>
        <p:spPr>
          <a:xfrm>
            <a:off x="3277479" y="1881789"/>
            <a:ext cx="1790825" cy="677104"/>
          </a:xfrm>
          <a:prstGeom prst="rect">
            <a:avLst/>
          </a:prstGeom>
        </p:spPr>
        <p:txBody>
          <a:bodyPr wrap="square" lIns="121917" tIns="60958" rIns="121917" bIns="60958">
            <a:spAutoFit/>
          </a:bodyPr>
          <a:lstStyle/>
          <a:p>
            <a:pPr algn="ctr"/>
            <a:r>
              <a:rPr lang="id-ID" b="1" dirty="0" smtClean="0">
                <a:solidFill>
                  <a:srgbClr val="FFFF00"/>
                </a:solidFill>
              </a:rPr>
              <a:t>PERTUMBUHAN EKONOMI</a:t>
            </a:r>
            <a:endParaRPr lang="id-ID" b="1" dirty="0">
              <a:solidFill>
                <a:srgbClr val="FFFF00"/>
              </a:solidFill>
            </a:endParaRPr>
          </a:p>
        </p:txBody>
      </p:sp>
      <p:sp>
        <p:nvSpPr>
          <p:cNvPr id="57" name="Rectangle 56"/>
          <p:cNvSpPr/>
          <p:nvPr/>
        </p:nvSpPr>
        <p:spPr>
          <a:xfrm>
            <a:off x="6677903" y="1881883"/>
            <a:ext cx="1790825" cy="677104"/>
          </a:xfrm>
          <a:prstGeom prst="rect">
            <a:avLst/>
          </a:prstGeom>
        </p:spPr>
        <p:txBody>
          <a:bodyPr wrap="square" lIns="121917" tIns="60958" rIns="121917" bIns="60958">
            <a:spAutoFit/>
          </a:bodyPr>
          <a:lstStyle/>
          <a:p>
            <a:pPr algn="ctr"/>
            <a:r>
              <a:rPr lang="id-ID" b="1" dirty="0" smtClean="0">
                <a:solidFill>
                  <a:srgbClr val="FFFF00"/>
                </a:solidFill>
              </a:rPr>
              <a:t>INFLASI YANG TERKENDALI</a:t>
            </a:r>
            <a:endParaRPr lang="id-ID" b="1" dirty="0">
              <a:solidFill>
                <a:srgbClr val="FFFF00"/>
              </a:solidFill>
            </a:endParaRPr>
          </a:p>
        </p:txBody>
      </p:sp>
      <p:pic>
        <p:nvPicPr>
          <p:cNvPr id="58" name="Picture 2" descr="Hasil gambar untuk BOX 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342023" y="3396547"/>
            <a:ext cx="3366633" cy="1118715"/>
          </a:xfrm>
          <a:prstGeom prst="rect">
            <a:avLst/>
          </a:prstGeom>
          <a:noFill/>
          <a:extLst>
            <a:ext uri="{909E8E84-426E-40DD-AFC4-6F175D3DCCD1}">
              <a14:hiddenFill xmlns:a14="http://schemas.microsoft.com/office/drawing/2010/main" xmlns="">
                <a:solidFill>
                  <a:srgbClr val="FFFFFF"/>
                </a:solidFill>
              </a14:hiddenFill>
            </a:ext>
          </a:extLst>
        </p:spPr>
      </p:pic>
      <p:sp>
        <p:nvSpPr>
          <p:cNvPr id="59" name="Rectangle 58"/>
          <p:cNvSpPr/>
          <p:nvPr/>
        </p:nvSpPr>
        <p:spPr>
          <a:xfrm>
            <a:off x="4575159" y="3648131"/>
            <a:ext cx="2900362" cy="677104"/>
          </a:xfrm>
          <a:prstGeom prst="rect">
            <a:avLst/>
          </a:prstGeom>
        </p:spPr>
        <p:txBody>
          <a:bodyPr wrap="square" lIns="121917" tIns="60958" rIns="121917" bIns="60958">
            <a:spAutoFit/>
          </a:bodyPr>
          <a:lstStyle/>
          <a:p>
            <a:pPr algn="ctr"/>
            <a:r>
              <a:rPr lang="id-ID" b="1" dirty="0" smtClean="0">
                <a:solidFill>
                  <a:srgbClr val="FFFF00"/>
                </a:solidFill>
              </a:rPr>
              <a:t>PERTUMBUHAN EKONOMI  YANG BERKUALITAS</a:t>
            </a:r>
            <a:endParaRPr lang="id-ID" b="1" dirty="0">
              <a:solidFill>
                <a:srgbClr val="FFFF00"/>
              </a:solidFill>
            </a:endParaRPr>
          </a:p>
        </p:txBody>
      </p:sp>
      <p:pic>
        <p:nvPicPr>
          <p:cNvPr id="60" name="Picture 2" descr="Hasil gambar untuk BOX 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1285037" y="4985481"/>
            <a:ext cx="2326355"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61" name="Rectangle 60"/>
          <p:cNvSpPr/>
          <p:nvPr/>
        </p:nvSpPr>
        <p:spPr>
          <a:xfrm>
            <a:off x="1461524" y="5216092"/>
            <a:ext cx="1911079" cy="492438"/>
          </a:xfrm>
          <a:prstGeom prst="rect">
            <a:avLst/>
          </a:prstGeom>
        </p:spPr>
        <p:txBody>
          <a:bodyPr wrap="square" lIns="121917" tIns="60958" rIns="121917" bIns="60958">
            <a:spAutoFit/>
          </a:bodyPr>
          <a:lstStyle/>
          <a:p>
            <a:pPr algn="ctr"/>
            <a:r>
              <a:rPr lang="id-ID" sz="1200" b="1" dirty="0" smtClean="0">
                <a:solidFill>
                  <a:srgbClr val="FFFF00"/>
                </a:solidFill>
              </a:rPr>
              <a:t>DAYA BELI MASYARAKAT YANG TERJAGA</a:t>
            </a:r>
            <a:endParaRPr lang="id-ID" sz="1200" b="1" dirty="0">
              <a:solidFill>
                <a:srgbClr val="FFFF00"/>
              </a:solidFill>
            </a:endParaRPr>
          </a:p>
        </p:txBody>
      </p:sp>
      <p:pic>
        <p:nvPicPr>
          <p:cNvPr id="62" name="Picture 2" descr="Hasil gambar untuk BOX 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3611392" y="4985481"/>
            <a:ext cx="2326355"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63" name="Rectangle 62"/>
          <p:cNvSpPr/>
          <p:nvPr/>
        </p:nvSpPr>
        <p:spPr>
          <a:xfrm>
            <a:off x="3776779" y="5238708"/>
            <a:ext cx="1911079" cy="492438"/>
          </a:xfrm>
          <a:prstGeom prst="rect">
            <a:avLst/>
          </a:prstGeom>
        </p:spPr>
        <p:txBody>
          <a:bodyPr wrap="square" lIns="121917" tIns="60958" rIns="121917" bIns="60958">
            <a:spAutoFit/>
          </a:bodyPr>
          <a:lstStyle/>
          <a:p>
            <a:pPr algn="ctr"/>
            <a:r>
              <a:rPr lang="id-ID" sz="1200" b="1" dirty="0" smtClean="0">
                <a:solidFill>
                  <a:srgbClr val="FFFF00"/>
                </a:solidFill>
              </a:rPr>
              <a:t>IKLIM INVESTASI YANG LEBIH BAIK</a:t>
            </a:r>
            <a:endParaRPr lang="id-ID" sz="1200" b="1" dirty="0">
              <a:solidFill>
                <a:srgbClr val="FFFF00"/>
              </a:solidFill>
            </a:endParaRPr>
          </a:p>
        </p:txBody>
      </p:sp>
      <p:pic>
        <p:nvPicPr>
          <p:cNvPr id="64" name="Picture 2" descr="Hasil gambar untuk BOX 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5857717" y="4985481"/>
            <a:ext cx="2326355"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65" name="Rectangle 64"/>
          <p:cNvSpPr/>
          <p:nvPr/>
        </p:nvSpPr>
        <p:spPr>
          <a:xfrm>
            <a:off x="6053788" y="5238708"/>
            <a:ext cx="1911079" cy="492438"/>
          </a:xfrm>
          <a:prstGeom prst="rect">
            <a:avLst/>
          </a:prstGeom>
        </p:spPr>
        <p:txBody>
          <a:bodyPr wrap="square" lIns="121917" tIns="60958" rIns="121917" bIns="60958">
            <a:spAutoFit/>
          </a:bodyPr>
          <a:lstStyle/>
          <a:p>
            <a:pPr algn="ctr"/>
            <a:r>
              <a:rPr lang="id-ID" sz="1200" b="1" dirty="0" smtClean="0">
                <a:solidFill>
                  <a:srgbClr val="FFFF00"/>
                </a:solidFill>
              </a:rPr>
              <a:t>MENINGKATNYA TABUNGAN MASYARAKAT</a:t>
            </a:r>
            <a:endParaRPr lang="id-ID" sz="1200" b="1" dirty="0">
              <a:solidFill>
                <a:srgbClr val="FFFF00"/>
              </a:solidFill>
            </a:endParaRPr>
          </a:p>
        </p:txBody>
      </p:sp>
      <p:pic>
        <p:nvPicPr>
          <p:cNvPr id="66" name="Picture 2" descr="Hasil gambar untuk BOX 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8104042" y="4985481"/>
            <a:ext cx="2326355"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67" name="Rectangle 66"/>
          <p:cNvSpPr/>
          <p:nvPr/>
        </p:nvSpPr>
        <p:spPr>
          <a:xfrm>
            <a:off x="8311679" y="5238708"/>
            <a:ext cx="1911079" cy="492438"/>
          </a:xfrm>
          <a:prstGeom prst="rect">
            <a:avLst/>
          </a:prstGeom>
        </p:spPr>
        <p:txBody>
          <a:bodyPr wrap="square" lIns="121917" tIns="60958" rIns="121917" bIns="60958">
            <a:spAutoFit/>
          </a:bodyPr>
          <a:lstStyle/>
          <a:p>
            <a:pPr algn="ctr"/>
            <a:r>
              <a:rPr lang="id-ID" sz="1200" b="1" dirty="0" smtClean="0">
                <a:solidFill>
                  <a:srgbClr val="FFFF00"/>
                </a:solidFill>
              </a:rPr>
              <a:t>BEBAN APBD YANG BERKURANG</a:t>
            </a:r>
            <a:endParaRPr lang="id-ID" sz="1200" b="1" dirty="0">
              <a:solidFill>
                <a:srgbClr val="FFFF00"/>
              </a:solidFill>
            </a:endParaRPr>
          </a:p>
        </p:txBody>
      </p:sp>
      <p:pic>
        <p:nvPicPr>
          <p:cNvPr id="1030" name="Picture 6" descr="Hasil gambar untuk TRANSPARENT plus sign 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78335" y="1737551"/>
            <a:ext cx="965580" cy="965580"/>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4" descr="Hasil gambar untuk transparent ARROW images "/>
          <p:cNvPicPr>
            <a:picLocks noChangeAspect="1" noChangeArrowheads="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rot="16200000">
            <a:off x="2157487" y="4452063"/>
            <a:ext cx="994967" cy="741310"/>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4" descr="Hasil gambar untuk transparent ARROW images "/>
          <p:cNvPicPr>
            <a:picLocks noChangeAspect="1" noChangeArrowheads="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rot="16200000">
            <a:off x="4307355" y="4445714"/>
            <a:ext cx="994967" cy="741310"/>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4" descr="Hasil gambar untuk transparent ARROW images "/>
          <p:cNvPicPr>
            <a:picLocks noChangeAspect="1" noChangeArrowheads="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rot="16200000">
            <a:off x="6528752" y="4424799"/>
            <a:ext cx="994967" cy="741310"/>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4" descr="Hasil gambar untuk transparent ARROW images "/>
          <p:cNvPicPr>
            <a:picLocks noChangeAspect="1" noChangeArrowheads="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rot="16200000">
            <a:off x="8739466" y="4379486"/>
            <a:ext cx="994967" cy="741310"/>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4" descr="Hasil gambar untuk transparent ARROW images "/>
          <p:cNvPicPr>
            <a:picLocks noChangeAspect="1" noChangeArrowheads="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rot="16200000">
            <a:off x="4459216" y="2858992"/>
            <a:ext cx="994967" cy="741310"/>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4" descr="Hasil gambar untuk transparent ARROW images "/>
          <p:cNvPicPr>
            <a:picLocks noChangeAspect="1" noChangeArrowheads="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rot="16200000">
            <a:off x="6523411" y="2809792"/>
            <a:ext cx="994967" cy="7413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4720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10000" fill="remove"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2000"/>
                                        <p:tgtEl>
                                          <p:spTgt spid="22"/>
                                        </p:tgtEl>
                                      </p:cBhvr>
                                    </p:animEffect>
                                  </p:childTnLst>
                                </p:cTn>
                              </p:par>
                              <p:par>
                                <p:cTn id="8" presetID="22" presetClass="entr" presetSubtype="1" repeatCount="10000" fill="remove"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2000"/>
                                        <p:tgtEl>
                                          <p:spTgt spid="24"/>
                                        </p:tgtEl>
                                      </p:cBhvr>
                                    </p:animEffect>
                                  </p:childTnLst>
                                </p:cTn>
                              </p:par>
                              <p:par>
                                <p:cTn id="11" presetID="22" presetClass="entr" presetSubtype="1" repeatCount="10000" fill="remove"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2000"/>
                                        <p:tgtEl>
                                          <p:spTgt spid="25"/>
                                        </p:tgtEl>
                                      </p:cBhvr>
                                    </p:animEffect>
                                  </p:childTnLst>
                                </p:cTn>
                              </p:par>
                              <p:par>
                                <p:cTn id="14" presetID="22" presetClass="entr" presetSubtype="1" repeatCount="10000" fill="remove"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up)">
                                      <p:cBhvr>
                                        <p:cTn id="16" dur="2000"/>
                                        <p:tgtEl>
                                          <p:spTgt spid="26"/>
                                        </p:tgtEl>
                                      </p:cBhvr>
                                    </p:animEffect>
                                  </p:childTnLst>
                                </p:cTn>
                              </p:par>
                              <p:par>
                                <p:cTn id="17" presetID="22" presetClass="entr" presetSubtype="1" repeatCount="10000" fill="remove"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2000"/>
                                        <p:tgtEl>
                                          <p:spTgt spid="27"/>
                                        </p:tgtEl>
                                      </p:cBhvr>
                                    </p:animEffect>
                                  </p:childTnLst>
                                </p:cTn>
                              </p:par>
                              <p:par>
                                <p:cTn id="20" presetID="22" presetClass="entr" presetSubtype="1" repeatCount="10000" fill="remove"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up)">
                                      <p:cBhvr>
                                        <p:cTn id="2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9" descr="Image result for CONSUMER BASIS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11" descr="Image result for CONSUMER BASIS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13" descr="Image result for CONSUMER BASIS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55575"/>
            <a:ext cx="1537149" cy="146447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p:cNvSpPr/>
          <p:nvPr/>
        </p:nvSpPr>
        <p:spPr>
          <a:xfrm>
            <a:off x="604422" y="293479"/>
            <a:ext cx="10635078" cy="830997"/>
          </a:xfrm>
          <a:prstGeom prst="rect">
            <a:avLst/>
          </a:prstGeom>
        </p:spPr>
        <p:txBody>
          <a:bodyPr wrap="square">
            <a:spAutoFit/>
          </a:bodyPr>
          <a:lstStyle/>
          <a:p>
            <a:r>
              <a:rPr lang="en-US" sz="2800" b="1" dirty="0" smtClean="0">
                <a:solidFill>
                  <a:srgbClr val="C00000"/>
                </a:solidFill>
              </a:rPr>
              <a:t>PENGUATAN KELEMBAGAAN KOORDINASI PENGENDALIAN INFLASI</a:t>
            </a:r>
          </a:p>
          <a:p>
            <a:r>
              <a:rPr lang="en-US" sz="2000" b="1" i="1" dirty="0" smtClean="0"/>
              <a:t>BEBERAPA HASIL AUDIENSI DENGAN GUBERNUR JAWA TENGAH</a:t>
            </a:r>
            <a:endParaRPr lang="id-ID" sz="2800" b="1" i="1" dirty="0"/>
          </a:p>
        </p:txBody>
      </p:sp>
      <p:sp>
        <p:nvSpPr>
          <p:cNvPr id="2" name="Slide Number Placeholder 1"/>
          <p:cNvSpPr>
            <a:spLocks noGrp="1"/>
          </p:cNvSpPr>
          <p:nvPr>
            <p:ph type="sldNum" sz="quarter" idx="12"/>
          </p:nvPr>
        </p:nvSpPr>
        <p:spPr/>
        <p:txBody>
          <a:bodyPr/>
          <a:lstStyle/>
          <a:p>
            <a:fld id="{38C5940F-52BA-4018-B13B-B36621709A35}" type="slidenum">
              <a:rPr lang="id-ID" smtClean="0"/>
              <a:pPr/>
              <a:t>60</a:t>
            </a:fld>
            <a:endParaRPr lang="id-ID"/>
          </a:p>
        </p:txBody>
      </p:sp>
      <p:sp>
        <p:nvSpPr>
          <p:cNvPr id="11" name="Rectangle 10"/>
          <p:cNvSpPr/>
          <p:nvPr/>
        </p:nvSpPr>
        <p:spPr>
          <a:xfrm>
            <a:off x="245923" y="1368586"/>
            <a:ext cx="11412677" cy="4862870"/>
          </a:xfrm>
          <a:prstGeom prst="rect">
            <a:avLst/>
          </a:prstGeom>
        </p:spPr>
        <p:txBody>
          <a:bodyPr wrap="square">
            <a:spAutoFit/>
          </a:bodyPr>
          <a:lstStyle/>
          <a:p>
            <a:pPr>
              <a:spcAft>
                <a:spcPts val="600"/>
              </a:spcAft>
            </a:pPr>
            <a:r>
              <a:rPr lang="en-US" sz="2000" dirty="0" err="1" smtClean="0">
                <a:solidFill>
                  <a:srgbClr val="002060"/>
                </a:solidFill>
              </a:rPr>
              <a:t>Dalam</a:t>
            </a:r>
            <a:r>
              <a:rPr lang="en-US" sz="2000" dirty="0" smtClean="0">
                <a:solidFill>
                  <a:srgbClr val="002060"/>
                </a:solidFill>
              </a:rPr>
              <a:t> </a:t>
            </a:r>
            <a:r>
              <a:rPr lang="en-US" sz="2000" dirty="0" err="1" smtClean="0">
                <a:solidFill>
                  <a:srgbClr val="002060"/>
                </a:solidFill>
              </a:rPr>
              <a:t>rangka</a:t>
            </a:r>
            <a:r>
              <a:rPr lang="en-US" sz="2000" dirty="0" smtClean="0">
                <a:solidFill>
                  <a:srgbClr val="002060"/>
                </a:solidFill>
              </a:rPr>
              <a:t> </a:t>
            </a:r>
            <a:r>
              <a:rPr lang="en-US" sz="2000" dirty="0" err="1" smtClean="0">
                <a:solidFill>
                  <a:srgbClr val="002060"/>
                </a:solidFill>
              </a:rPr>
              <a:t>memperoleh</a:t>
            </a:r>
            <a:r>
              <a:rPr lang="en-US" sz="2000" dirty="0" smtClean="0">
                <a:solidFill>
                  <a:srgbClr val="002060"/>
                </a:solidFill>
              </a:rPr>
              <a:t> </a:t>
            </a:r>
            <a:r>
              <a:rPr lang="en-US" sz="2000" dirty="0" err="1" smtClean="0">
                <a:solidFill>
                  <a:srgbClr val="002060"/>
                </a:solidFill>
              </a:rPr>
              <a:t>masukan</a:t>
            </a:r>
            <a:r>
              <a:rPr lang="en-US" sz="2000" dirty="0" smtClean="0">
                <a:solidFill>
                  <a:srgbClr val="002060"/>
                </a:solidFill>
              </a:rPr>
              <a:t> </a:t>
            </a:r>
            <a:r>
              <a:rPr lang="en-US" sz="2000" dirty="0" err="1" smtClean="0">
                <a:solidFill>
                  <a:srgbClr val="002060"/>
                </a:solidFill>
              </a:rPr>
              <a:t>terkait</a:t>
            </a:r>
            <a:r>
              <a:rPr lang="en-US" sz="2000" dirty="0" smtClean="0">
                <a:solidFill>
                  <a:srgbClr val="002060"/>
                </a:solidFill>
              </a:rPr>
              <a:t> </a:t>
            </a:r>
            <a:r>
              <a:rPr lang="en-US" sz="2000" dirty="0" err="1" smtClean="0">
                <a:solidFill>
                  <a:srgbClr val="002060"/>
                </a:solidFill>
              </a:rPr>
              <a:t>pengembangan</a:t>
            </a:r>
            <a:r>
              <a:rPr lang="en-US" sz="2000" dirty="0" smtClean="0">
                <a:solidFill>
                  <a:srgbClr val="002060"/>
                </a:solidFill>
              </a:rPr>
              <a:t> </a:t>
            </a:r>
            <a:r>
              <a:rPr lang="en-US" sz="2000" dirty="0" err="1" smtClean="0">
                <a:solidFill>
                  <a:srgbClr val="002060"/>
                </a:solidFill>
              </a:rPr>
              <a:t>kegiatan</a:t>
            </a:r>
            <a:r>
              <a:rPr lang="en-US" sz="2000" dirty="0" smtClean="0">
                <a:solidFill>
                  <a:srgbClr val="002060"/>
                </a:solidFill>
              </a:rPr>
              <a:t> TPID </a:t>
            </a:r>
            <a:r>
              <a:rPr lang="en-US" sz="2000" dirty="0" err="1" smtClean="0">
                <a:solidFill>
                  <a:srgbClr val="002060"/>
                </a:solidFill>
              </a:rPr>
              <a:t>serta</a:t>
            </a:r>
            <a:r>
              <a:rPr lang="en-US" sz="2000" dirty="0" smtClean="0">
                <a:solidFill>
                  <a:srgbClr val="002060"/>
                </a:solidFill>
              </a:rPr>
              <a:t> </a:t>
            </a:r>
            <a:r>
              <a:rPr lang="en-US" sz="2000" dirty="0" err="1" smtClean="0">
                <a:solidFill>
                  <a:srgbClr val="002060"/>
                </a:solidFill>
              </a:rPr>
              <a:t>penguatan</a:t>
            </a:r>
            <a:r>
              <a:rPr lang="en-US" sz="2000" dirty="0" smtClean="0">
                <a:solidFill>
                  <a:srgbClr val="002060"/>
                </a:solidFill>
              </a:rPr>
              <a:t> </a:t>
            </a:r>
            <a:r>
              <a:rPr lang="en-US" sz="2000" dirty="0" err="1" smtClean="0">
                <a:solidFill>
                  <a:srgbClr val="002060"/>
                </a:solidFill>
              </a:rPr>
              <a:t>kelembagaan</a:t>
            </a:r>
            <a:r>
              <a:rPr lang="en-US" sz="2000" dirty="0" smtClean="0">
                <a:solidFill>
                  <a:srgbClr val="002060"/>
                </a:solidFill>
              </a:rPr>
              <a:t> </a:t>
            </a:r>
            <a:r>
              <a:rPr lang="en-US" sz="2000" dirty="0" err="1" smtClean="0">
                <a:solidFill>
                  <a:srgbClr val="002060"/>
                </a:solidFill>
              </a:rPr>
              <a:t>dan</a:t>
            </a:r>
            <a:r>
              <a:rPr lang="en-US" sz="2000" dirty="0" smtClean="0">
                <a:solidFill>
                  <a:srgbClr val="002060"/>
                </a:solidFill>
              </a:rPr>
              <a:t> </a:t>
            </a:r>
            <a:r>
              <a:rPr lang="en-US" sz="2000" dirty="0" err="1" smtClean="0">
                <a:solidFill>
                  <a:srgbClr val="002060"/>
                </a:solidFill>
              </a:rPr>
              <a:t>pengendalian</a:t>
            </a:r>
            <a:r>
              <a:rPr lang="en-US" sz="2000" dirty="0" smtClean="0">
                <a:solidFill>
                  <a:srgbClr val="002060"/>
                </a:solidFill>
              </a:rPr>
              <a:t> </a:t>
            </a:r>
            <a:r>
              <a:rPr lang="en-US" sz="2000" dirty="0" err="1" smtClean="0">
                <a:solidFill>
                  <a:srgbClr val="002060"/>
                </a:solidFill>
              </a:rPr>
              <a:t>inflasi</a:t>
            </a:r>
            <a:r>
              <a:rPr lang="en-US" sz="2000" dirty="0" smtClean="0">
                <a:solidFill>
                  <a:srgbClr val="002060"/>
                </a:solidFill>
              </a:rPr>
              <a:t> </a:t>
            </a:r>
            <a:r>
              <a:rPr lang="en-US" sz="2000" dirty="0" err="1" smtClean="0">
                <a:solidFill>
                  <a:srgbClr val="002060"/>
                </a:solidFill>
              </a:rPr>
              <a:t>kedepan</a:t>
            </a:r>
            <a:r>
              <a:rPr lang="en-US" sz="2000" dirty="0" smtClean="0">
                <a:solidFill>
                  <a:srgbClr val="002060"/>
                </a:solidFill>
              </a:rPr>
              <a:t>, </a:t>
            </a:r>
            <a:r>
              <a:rPr lang="en-US" sz="2000" dirty="0" err="1" smtClean="0">
                <a:solidFill>
                  <a:srgbClr val="002060"/>
                </a:solidFill>
              </a:rPr>
              <a:t>dilakukan</a:t>
            </a:r>
            <a:r>
              <a:rPr lang="en-US" sz="2000" dirty="0" smtClean="0">
                <a:solidFill>
                  <a:srgbClr val="002060"/>
                </a:solidFill>
              </a:rPr>
              <a:t> </a:t>
            </a:r>
            <a:r>
              <a:rPr lang="en-US" sz="2000" dirty="0" err="1" smtClean="0">
                <a:solidFill>
                  <a:srgbClr val="002060"/>
                </a:solidFill>
              </a:rPr>
              <a:t>audiensi</a:t>
            </a:r>
            <a:r>
              <a:rPr lang="en-US" sz="2000" dirty="0" smtClean="0">
                <a:solidFill>
                  <a:srgbClr val="002060"/>
                </a:solidFill>
              </a:rPr>
              <a:t> </a:t>
            </a:r>
            <a:r>
              <a:rPr lang="en-US" sz="2000" dirty="0" err="1" smtClean="0">
                <a:solidFill>
                  <a:srgbClr val="002060"/>
                </a:solidFill>
              </a:rPr>
              <a:t>dengan</a:t>
            </a:r>
            <a:r>
              <a:rPr lang="en-US" sz="2000" dirty="0" smtClean="0">
                <a:solidFill>
                  <a:srgbClr val="002060"/>
                </a:solidFill>
              </a:rPr>
              <a:t> </a:t>
            </a:r>
            <a:r>
              <a:rPr lang="en-US" sz="2000" dirty="0" err="1" smtClean="0">
                <a:solidFill>
                  <a:srgbClr val="002060"/>
                </a:solidFill>
              </a:rPr>
              <a:t>Gubernur</a:t>
            </a:r>
            <a:r>
              <a:rPr lang="en-US" sz="2000" dirty="0" smtClean="0">
                <a:solidFill>
                  <a:srgbClr val="002060"/>
                </a:solidFill>
              </a:rPr>
              <a:t> </a:t>
            </a:r>
            <a:r>
              <a:rPr lang="en-US" sz="2000" dirty="0" err="1" smtClean="0">
                <a:solidFill>
                  <a:srgbClr val="002060"/>
                </a:solidFill>
              </a:rPr>
              <a:t>Jawa</a:t>
            </a:r>
            <a:r>
              <a:rPr lang="en-US" sz="2000" dirty="0" smtClean="0">
                <a:solidFill>
                  <a:srgbClr val="002060"/>
                </a:solidFill>
              </a:rPr>
              <a:t> Tengah </a:t>
            </a:r>
            <a:r>
              <a:rPr lang="en-US" sz="2000" dirty="0" err="1" smtClean="0">
                <a:solidFill>
                  <a:srgbClr val="002060"/>
                </a:solidFill>
              </a:rPr>
              <a:t>pada</a:t>
            </a:r>
            <a:r>
              <a:rPr lang="en-US" sz="2000" dirty="0" smtClean="0">
                <a:solidFill>
                  <a:srgbClr val="002060"/>
                </a:solidFill>
              </a:rPr>
              <a:t> 11 </a:t>
            </a:r>
            <a:r>
              <a:rPr lang="en-US" sz="2000" dirty="0" err="1" smtClean="0">
                <a:solidFill>
                  <a:srgbClr val="002060"/>
                </a:solidFill>
              </a:rPr>
              <a:t>Oktober</a:t>
            </a:r>
            <a:r>
              <a:rPr lang="en-US" sz="2000" dirty="0" smtClean="0">
                <a:solidFill>
                  <a:srgbClr val="002060"/>
                </a:solidFill>
              </a:rPr>
              <a:t> 2016 </a:t>
            </a:r>
            <a:r>
              <a:rPr lang="en-US" sz="2000" dirty="0" err="1" smtClean="0">
                <a:solidFill>
                  <a:srgbClr val="002060"/>
                </a:solidFill>
              </a:rPr>
              <a:t>dengan</a:t>
            </a:r>
            <a:r>
              <a:rPr lang="en-US" sz="2000" dirty="0" smtClean="0">
                <a:solidFill>
                  <a:srgbClr val="002060"/>
                </a:solidFill>
              </a:rPr>
              <a:t> </a:t>
            </a:r>
            <a:r>
              <a:rPr lang="en-US" sz="2000" dirty="0" err="1" smtClean="0">
                <a:solidFill>
                  <a:srgbClr val="002060"/>
                </a:solidFill>
              </a:rPr>
              <a:t>beberapa</a:t>
            </a:r>
            <a:r>
              <a:rPr lang="en-US" sz="2000" dirty="0" smtClean="0">
                <a:solidFill>
                  <a:srgbClr val="002060"/>
                </a:solidFill>
              </a:rPr>
              <a:t> </a:t>
            </a:r>
            <a:r>
              <a:rPr lang="en-US" sz="2000" dirty="0" err="1" smtClean="0">
                <a:solidFill>
                  <a:srgbClr val="002060"/>
                </a:solidFill>
              </a:rPr>
              <a:t>hasil</a:t>
            </a:r>
            <a:r>
              <a:rPr lang="en-US" sz="2000" dirty="0" smtClean="0">
                <a:solidFill>
                  <a:srgbClr val="002060"/>
                </a:solidFill>
              </a:rPr>
              <a:t> </a:t>
            </a:r>
            <a:r>
              <a:rPr lang="en-US" sz="2000" dirty="0" err="1" smtClean="0">
                <a:solidFill>
                  <a:srgbClr val="002060"/>
                </a:solidFill>
              </a:rPr>
              <a:t>sebagai</a:t>
            </a:r>
            <a:r>
              <a:rPr lang="en-US" sz="2000" dirty="0" smtClean="0">
                <a:solidFill>
                  <a:srgbClr val="002060"/>
                </a:solidFill>
              </a:rPr>
              <a:t> </a:t>
            </a:r>
            <a:r>
              <a:rPr lang="en-US" sz="2000" dirty="0" err="1" smtClean="0">
                <a:solidFill>
                  <a:srgbClr val="002060"/>
                </a:solidFill>
              </a:rPr>
              <a:t>berikut</a:t>
            </a:r>
            <a:r>
              <a:rPr lang="en-US" sz="2000" dirty="0" smtClean="0">
                <a:solidFill>
                  <a:srgbClr val="002060"/>
                </a:solidFill>
              </a:rPr>
              <a:t>:</a:t>
            </a:r>
          </a:p>
          <a:p>
            <a:pPr marL="342900" indent="-342900">
              <a:spcAft>
                <a:spcPts val="600"/>
              </a:spcAft>
              <a:buAutoNum type="arabicPeriod"/>
            </a:pPr>
            <a:r>
              <a:rPr lang="en-US" sz="2000" dirty="0" err="1" smtClean="0">
                <a:solidFill>
                  <a:srgbClr val="002060"/>
                </a:solidFill>
              </a:rPr>
              <a:t>Kerjasama</a:t>
            </a:r>
            <a:r>
              <a:rPr lang="en-US" sz="2000" dirty="0" smtClean="0">
                <a:solidFill>
                  <a:srgbClr val="002060"/>
                </a:solidFill>
              </a:rPr>
              <a:t> </a:t>
            </a:r>
            <a:r>
              <a:rPr lang="en-US" sz="2000" dirty="0" err="1" smtClean="0">
                <a:solidFill>
                  <a:srgbClr val="002060"/>
                </a:solidFill>
              </a:rPr>
              <a:t>dengan</a:t>
            </a:r>
            <a:r>
              <a:rPr lang="en-US" sz="2000" dirty="0" smtClean="0">
                <a:solidFill>
                  <a:srgbClr val="002060"/>
                </a:solidFill>
              </a:rPr>
              <a:t> </a:t>
            </a:r>
            <a:r>
              <a:rPr lang="en-US" sz="2000" dirty="0" err="1" smtClean="0">
                <a:solidFill>
                  <a:srgbClr val="002060"/>
                </a:solidFill>
              </a:rPr>
              <a:t>Kepolisian</a:t>
            </a:r>
            <a:r>
              <a:rPr lang="en-US" sz="2000" dirty="0" smtClean="0">
                <a:solidFill>
                  <a:srgbClr val="002060"/>
                </a:solidFill>
              </a:rPr>
              <a:t>, KPPU, </a:t>
            </a:r>
            <a:r>
              <a:rPr lang="en-US" sz="2000" dirty="0" err="1" smtClean="0">
                <a:solidFill>
                  <a:srgbClr val="002060"/>
                </a:solidFill>
              </a:rPr>
              <a:t>dan</a:t>
            </a:r>
            <a:r>
              <a:rPr lang="en-US" sz="2000" dirty="0" smtClean="0">
                <a:solidFill>
                  <a:srgbClr val="002060"/>
                </a:solidFill>
              </a:rPr>
              <a:t> </a:t>
            </a:r>
            <a:r>
              <a:rPr lang="en-US" sz="2000" dirty="0" err="1" smtClean="0">
                <a:solidFill>
                  <a:srgbClr val="002060"/>
                </a:solidFill>
              </a:rPr>
              <a:t>aparat</a:t>
            </a:r>
            <a:r>
              <a:rPr lang="en-US" sz="2000" dirty="0" smtClean="0">
                <a:solidFill>
                  <a:srgbClr val="002060"/>
                </a:solidFill>
              </a:rPr>
              <a:t> </a:t>
            </a:r>
            <a:r>
              <a:rPr lang="en-US" sz="2000" dirty="0" err="1" smtClean="0">
                <a:solidFill>
                  <a:srgbClr val="002060"/>
                </a:solidFill>
              </a:rPr>
              <a:t>penegak</a:t>
            </a:r>
            <a:r>
              <a:rPr lang="en-US" sz="2000" dirty="0" smtClean="0">
                <a:solidFill>
                  <a:srgbClr val="002060"/>
                </a:solidFill>
              </a:rPr>
              <a:t> </a:t>
            </a:r>
            <a:r>
              <a:rPr lang="en-US" sz="2000" dirty="0" err="1" smtClean="0">
                <a:solidFill>
                  <a:srgbClr val="002060"/>
                </a:solidFill>
              </a:rPr>
              <a:t>hukum</a:t>
            </a:r>
            <a:r>
              <a:rPr lang="en-US" sz="2000" dirty="0" smtClean="0">
                <a:solidFill>
                  <a:srgbClr val="002060"/>
                </a:solidFill>
              </a:rPr>
              <a:t> </a:t>
            </a:r>
            <a:r>
              <a:rPr lang="en-US" sz="2000" dirty="0" err="1" smtClean="0">
                <a:solidFill>
                  <a:srgbClr val="002060"/>
                </a:solidFill>
              </a:rPr>
              <a:t>strategis</a:t>
            </a:r>
            <a:r>
              <a:rPr lang="en-US" sz="2000" dirty="0" smtClean="0">
                <a:solidFill>
                  <a:srgbClr val="002060"/>
                </a:solidFill>
              </a:rPr>
              <a:t> </a:t>
            </a:r>
            <a:r>
              <a:rPr lang="en-US" sz="2000" dirty="0" err="1" smtClean="0">
                <a:solidFill>
                  <a:srgbClr val="002060"/>
                </a:solidFill>
              </a:rPr>
              <a:t>untuk</a:t>
            </a:r>
            <a:r>
              <a:rPr lang="en-US" sz="2000" dirty="0" smtClean="0">
                <a:solidFill>
                  <a:srgbClr val="002060"/>
                </a:solidFill>
              </a:rPr>
              <a:t> </a:t>
            </a:r>
            <a:r>
              <a:rPr lang="en-US" sz="2000" dirty="0" err="1" smtClean="0">
                <a:solidFill>
                  <a:srgbClr val="002060"/>
                </a:solidFill>
              </a:rPr>
              <a:t>diakomodasi</a:t>
            </a:r>
            <a:r>
              <a:rPr lang="en-US" sz="2000" dirty="0" smtClean="0">
                <a:solidFill>
                  <a:srgbClr val="002060"/>
                </a:solidFill>
              </a:rPr>
              <a:t> </a:t>
            </a:r>
            <a:r>
              <a:rPr lang="en-US" sz="2000" dirty="0" err="1" smtClean="0">
                <a:solidFill>
                  <a:srgbClr val="002060"/>
                </a:solidFill>
              </a:rPr>
              <a:t>dalam</a:t>
            </a:r>
            <a:r>
              <a:rPr lang="en-US" sz="2000" dirty="0" smtClean="0">
                <a:solidFill>
                  <a:srgbClr val="002060"/>
                </a:solidFill>
              </a:rPr>
              <a:t> </a:t>
            </a:r>
            <a:r>
              <a:rPr lang="en-US" sz="2000" dirty="0" err="1" smtClean="0">
                <a:solidFill>
                  <a:srgbClr val="002060"/>
                </a:solidFill>
              </a:rPr>
              <a:t>dasar</a:t>
            </a:r>
            <a:r>
              <a:rPr lang="en-US" sz="2000" dirty="0" smtClean="0">
                <a:solidFill>
                  <a:srgbClr val="002060"/>
                </a:solidFill>
              </a:rPr>
              <a:t> </a:t>
            </a:r>
            <a:r>
              <a:rPr lang="en-US" sz="2000" dirty="0" err="1" smtClean="0">
                <a:solidFill>
                  <a:srgbClr val="002060"/>
                </a:solidFill>
              </a:rPr>
              <a:t>hukum</a:t>
            </a:r>
            <a:r>
              <a:rPr lang="en-US" sz="2000" dirty="0" smtClean="0">
                <a:solidFill>
                  <a:srgbClr val="002060"/>
                </a:solidFill>
              </a:rPr>
              <a:t> </a:t>
            </a:r>
            <a:r>
              <a:rPr lang="en-US" sz="2000" dirty="0" err="1" smtClean="0">
                <a:solidFill>
                  <a:srgbClr val="002060"/>
                </a:solidFill>
              </a:rPr>
              <a:t>penggabungan</a:t>
            </a:r>
            <a:r>
              <a:rPr lang="en-US" sz="2000" dirty="0" smtClean="0">
                <a:solidFill>
                  <a:srgbClr val="002060"/>
                </a:solidFill>
              </a:rPr>
              <a:t> TPI </a:t>
            </a:r>
            <a:r>
              <a:rPr lang="en-US" sz="2000" dirty="0" err="1" smtClean="0">
                <a:solidFill>
                  <a:srgbClr val="002060"/>
                </a:solidFill>
              </a:rPr>
              <a:t>dan</a:t>
            </a:r>
            <a:r>
              <a:rPr lang="en-US" sz="2000" dirty="0" smtClean="0">
                <a:solidFill>
                  <a:srgbClr val="002060"/>
                </a:solidFill>
              </a:rPr>
              <a:t> </a:t>
            </a:r>
            <a:r>
              <a:rPr lang="en-US" sz="2000" dirty="0" err="1" smtClean="0">
                <a:solidFill>
                  <a:srgbClr val="002060"/>
                </a:solidFill>
              </a:rPr>
              <a:t>Pokjanas</a:t>
            </a:r>
            <a:r>
              <a:rPr lang="en-US" sz="2000" dirty="0" smtClean="0">
                <a:solidFill>
                  <a:srgbClr val="002060"/>
                </a:solidFill>
              </a:rPr>
              <a:t> TPID</a:t>
            </a:r>
          </a:p>
          <a:p>
            <a:pPr marL="342900" indent="-342900">
              <a:spcAft>
                <a:spcPts val="600"/>
              </a:spcAft>
              <a:buAutoNum type="arabicPeriod"/>
            </a:pPr>
            <a:r>
              <a:rPr lang="en-US" sz="2000" dirty="0" err="1" smtClean="0">
                <a:solidFill>
                  <a:srgbClr val="002060"/>
                </a:solidFill>
              </a:rPr>
              <a:t>Jika</a:t>
            </a:r>
            <a:r>
              <a:rPr lang="en-US" sz="2000" dirty="0" smtClean="0">
                <a:solidFill>
                  <a:srgbClr val="002060"/>
                </a:solidFill>
              </a:rPr>
              <a:t> </a:t>
            </a:r>
            <a:r>
              <a:rPr lang="en-US" sz="2000" dirty="0" err="1" smtClean="0">
                <a:solidFill>
                  <a:srgbClr val="002060"/>
                </a:solidFill>
              </a:rPr>
              <a:t>memungkinkan</a:t>
            </a:r>
            <a:r>
              <a:rPr lang="en-US" sz="2000" dirty="0" smtClean="0">
                <a:solidFill>
                  <a:srgbClr val="002060"/>
                </a:solidFill>
              </a:rPr>
              <a:t>, </a:t>
            </a:r>
            <a:r>
              <a:rPr lang="en-US" sz="2000" dirty="0" err="1" smtClean="0">
                <a:solidFill>
                  <a:srgbClr val="002060"/>
                </a:solidFill>
              </a:rPr>
              <a:t>perlu</a:t>
            </a:r>
            <a:r>
              <a:rPr lang="en-US" sz="2000" dirty="0" smtClean="0">
                <a:solidFill>
                  <a:srgbClr val="002060"/>
                </a:solidFill>
              </a:rPr>
              <a:t> </a:t>
            </a:r>
            <a:r>
              <a:rPr lang="en-US" sz="2000" dirty="0" err="1" smtClean="0">
                <a:solidFill>
                  <a:srgbClr val="002060"/>
                </a:solidFill>
              </a:rPr>
              <a:t>ada</a:t>
            </a:r>
            <a:r>
              <a:rPr lang="en-US" sz="2000" dirty="0" smtClean="0">
                <a:solidFill>
                  <a:srgbClr val="002060"/>
                </a:solidFill>
              </a:rPr>
              <a:t> </a:t>
            </a:r>
            <a:r>
              <a:rPr lang="en-US" sz="2000" dirty="0" err="1" smtClean="0">
                <a:solidFill>
                  <a:srgbClr val="002060"/>
                </a:solidFill>
              </a:rPr>
              <a:t>disinsentif</a:t>
            </a:r>
            <a:r>
              <a:rPr lang="en-US" sz="2000" dirty="0" smtClean="0">
                <a:solidFill>
                  <a:srgbClr val="002060"/>
                </a:solidFill>
              </a:rPr>
              <a:t> </a:t>
            </a:r>
            <a:r>
              <a:rPr lang="en-US" sz="2000" dirty="0" err="1" smtClean="0">
                <a:solidFill>
                  <a:srgbClr val="002060"/>
                </a:solidFill>
              </a:rPr>
              <a:t>bagi</a:t>
            </a:r>
            <a:r>
              <a:rPr lang="en-US" sz="2000" dirty="0" smtClean="0">
                <a:solidFill>
                  <a:srgbClr val="002060"/>
                </a:solidFill>
              </a:rPr>
              <a:t> </a:t>
            </a:r>
            <a:r>
              <a:rPr lang="en-US" sz="2000" dirty="0" err="1" smtClean="0">
                <a:solidFill>
                  <a:srgbClr val="002060"/>
                </a:solidFill>
              </a:rPr>
              <a:t>kepala</a:t>
            </a:r>
            <a:r>
              <a:rPr lang="en-US" sz="2000" dirty="0" smtClean="0">
                <a:solidFill>
                  <a:srgbClr val="002060"/>
                </a:solidFill>
              </a:rPr>
              <a:t> </a:t>
            </a:r>
            <a:r>
              <a:rPr lang="en-US" sz="2000" dirty="0" err="1" smtClean="0">
                <a:solidFill>
                  <a:srgbClr val="002060"/>
                </a:solidFill>
              </a:rPr>
              <a:t>daerah</a:t>
            </a:r>
            <a:r>
              <a:rPr lang="en-US" sz="2000" dirty="0" smtClean="0">
                <a:solidFill>
                  <a:srgbClr val="002060"/>
                </a:solidFill>
              </a:rPr>
              <a:t> yang </a:t>
            </a:r>
            <a:r>
              <a:rPr lang="en-US" sz="2000" dirty="0" err="1" smtClean="0">
                <a:solidFill>
                  <a:srgbClr val="002060"/>
                </a:solidFill>
              </a:rPr>
              <a:t>tidak</a:t>
            </a:r>
            <a:r>
              <a:rPr lang="en-US" sz="2000" dirty="0" smtClean="0">
                <a:solidFill>
                  <a:srgbClr val="002060"/>
                </a:solidFill>
              </a:rPr>
              <a:t> </a:t>
            </a:r>
            <a:r>
              <a:rPr lang="en-US" sz="2000" dirty="0" err="1" smtClean="0">
                <a:solidFill>
                  <a:srgbClr val="002060"/>
                </a:solidFill>
              </a:rPr>
              <a:t>memperhatikan</a:t>
            </a:r>
            <a:r>
              <a:rPr lang="en-US" sz="2000" dirty="0" smtClean="0">
                <a:solidFill>
                  <a:srgbClr val="002060"/>
                </a:solidFill>
              </a:rPr>
              <a:t> </a:t>
            </a:r>
            <a:r>
              <a:rPr lang="en-US" sz="2000" dirty="0" err="1" smtClean="0">
                <a:solidFill>
                  <a:srgbClr val="002060"/>
                </a:solidFill>
              </a:rPr>
              <a:t>masalah</a:t>
            </a:r>
            <a:r>
              <a:rPr lang="en-US" sz="2000" dirty="0" smtClean="0">
                <a:solidFill>
                  <a:srgbClr val="002060"/>
                </a:solidFill>
              </a:rPr>
              <a:t> </a:t>
            </a:r>
            <a:r>
              <a:rPr lang="en-US" sz="2000" dirty="0" err="1" smtClean="0">
                <a:solidFill>
                  <a:srgbClr val="002060"/>
                </a:solidFill>
              </a:rPr>
              <a:t>pengendalian</a:t>
            </a:r>
            <a:r>
              <a:rPr lang="en-US" sz="2000" dirty="0" smtClean="0">
                <a:solidFill>
                  <a:srgbClr val="002060"/>
                </a:solidFill>
              </a:rPr>
              <a:t> </a:t>
            </a:r>
            <a:r>
              <a:rPr lang="en-US" sz="2000" dirty="0" err="1" smtClean="0">
                <a:solidFill>
                  <a:srgbClr val="002060"/>
                </a:solidFill>
              </a:rPr>
              <a:t>inflasi</a:t>
            </a:r>
            <a:endParaRPr lang="en-US" sz="2000" dirty="0" smtClean="0">
              <a:solidFill>
                <a:srgbClr val="002060"/>
              </a:solidFill>
            </a:endParaRPr>
          </a:p>
          <a:p>
            <a:pPr marL="342900" indent="-342900">
              <a:spcAft>
                <a:spcPts val="600"/>
              </a:spcAft>
              <a:buAutoNum type="arabicPeriod"/>
            </a:pPr>
            <a:r>
              <a:rPr lang="en-US" sz="2000" dirty="0" err="1" smtClean="0">
                <a:solidFill>
                  <a:srgbClr val="002060"/>
                </a:solidFill>
              </a:rPr>
              <a:t>Tugas</a:t>
            </a:r>
            <a:r>
              <a:rPr lang="en-US" sz="2000" dirty="0" smtClean="0">
                <a:solidFill>
                  <a:srgbClr val="002060"/>
                </a:solidFill>
              </a:rPr>
              <a:t> Tim </a:t>
            </a:r>
            <a:r>
              <a:rPr lang="en-US" sz="2000" dirty="0" err="1" smtClean="0">
                <a:solidFill>
                  <a:srgbClr val="002060"/>
                </a:solidFill>
              </a:rPr>
              <a:t>Pengendalian</a:t>
            </a:r>
            <a:r>
              <a:rPr lang="en-US" sz="2000" dirty="0" smtClean="0">
                <a:solidFill>
                  <a:srgbClr val="002060"/>
                </a:solidFill>
              </a:rPr>
              <a:t> </a:t>
            </a:r>
            <a:r>
              <a:rPr lang="en-US" sz="2000" dirty="0" err="1" smtClean="0">
                <a:solidFill>
                  <a:srgbClr val="002060"/>
                </a:solidFill>
              </a:rPr>
              <a:t>Inflasi</a:t>
            </a:r>
            <a:r>
              <a:rPr lang="en-US" sz="2000" dirty="0" smtClean="0">
                <a:solidFill>
                  <a:srgbClr val="002060"/>
                </a:solidFill>
              </a:rPr>
              <a:t> </a:t>
            </a:r>
            <a:r>
              <a:rPr lang="en-US" sz="2000" dirty="0" err="1" smtClean="0">
                <a:solidFill>
                  <a:srgbClr val="002060"/>
                </a:solidFill>
              </a:rPr>
              <a:t>Nasional</a:t>
            </a:r>
            <a:r>
              <a:rPr lang="en-US" sz="2000" dirty="0" smtClean="0">
                <a:solidFill>
                  <a:srgbClr val="002060"/>
                </a:solidFill>
              </a:rPr>
              <a:t> (TPIN) </a:t>
            </a:r>
            <a:r>
              <a:rPr lang="en-US" sz="2000" dirty="0" err="1" smtClean="0">
                <a:solidFill>
                  <a:srgbClr val="002060"/>
                </a:solidFill>
              </a:rPr>
              <a:t>diarahkan</a:t>
            </a:r>
            <a:r>
              <a:rPr lang="en-US" sz="2000" dirty="0" smtClean="0">
                <a:solidFill>
                  <a:srgbClr val="002060"/>
                </a:solidFill>
              </a:rPr>
              <a:t> </a:t>
            </a:r>
            <a:r>
              <a:rPr lang="en-US" sz="2000" dirty="0" err="1" smtClean="0">
                <a:solidFill>
                  <a:srgbClr val="002060"/>
                </a:solidFill>
              </a:rPr>
              <a:t>untuk</a:t>
            </a:r>
            <a:r>
              <a:rPr lang="en-US" sz="2000" dirty="0" smtClean="0">
                <a:solidFill>
                  <a:srgbClr val="002060"/>
                </a:solidFill>
              </a:rPr>
              <a:t> </a:t>
            </a:r>
            <a:r>
              <a:rPr lang="en-US" sz="2000" dirty="0" err="1" smtClean="0">
                <a:solidFill>
                  <a:srgbClr val="002060"/>
                </a:solidFill>
              </a:rPr>
              <a:t>menghilangkan</a:t>
            </a:r>
            <a:r>
              <a:rPr lang="en-US" sz="2000" dirty="0" smtClean="0">
                <a:solidFill>
                  <a:srgbClr val="002060"/>
                </a:solidFill>
              </a:rPr>
              <a:t> </a:t>
            </a:r>
            <a:r>
              <a:rPr lang="en-US" sz="2000" dirty="0" err="1" smtClean="0">
                <a:solidFill>
                  <a:srgbClr val="002060"/>
                </a:solidFill>
              </a:rPr>
              <a:t>asimetri</a:t>
            </a:r>
            <a:r>
              <a:rPr lang="en-US" sz="2000" dirty="0" smtClean="0">
                <a:solidFill>
                  <a:srgbClr val="002060"/>
                </a:solidFill>
              </a:rPr>
              <a:t> </a:t>
            </a:r>
            <a:r>
              <a:rPr lang="en-US" sz="2000" dirty="0" err="1" smtClean="0">
                <a:solidFill>
                  <a:srgbClr val="002060"/>
                </a:solidFill>
              </a:rPr>
              <a:t>informasi</a:t>
            </a:r>
            <a:r>
              <a:rPr lang="en-US" sz="2000" dirty="0" smtClean="0">
                <a:solidFill>
                  <a:srgbClr val="002060"/>
                </a:solidFill>
              </a:rPr>
              <a:t> </a:t>
            </a:r>
            <a:r>
              <a:rPr lang="en-US" sz="2000" dirty="0" err="1" smtClean="0">
                <a:solidFill>
                  <a:srgbClr val="002060"/>
                </a:solidFill>
              </a:rPr>
              <a:t>dalam</a:t>
            </a:r>
            <a:r>
              <a:rPr lang="en-US" sz="2000" dirty="0" smtClean="0">
                <a:solidFill>
                  <a:srgbClr val="002060"/>
                </a:solidFill>
              </a:rPr>
              <a:t> </a:t>
            </a:r>
            <a:r>
              <a:rPr lang="en-US" sz="2000" dirty="0" err="1" smtClean="0">
                <a:solidFill>
                  <a:srgbClr val="002060"/>
                </a:solidFill>
              </a:rPr>
              <a:t>rangka</a:t>
            </a:r>
            <a:r>
              <a:rPr lang="en-US" sz="2000" dirty="0" smtClean="0">
                <a:solidFill>
                  <a:srgbClr val="002060"/>
                </a:solidFill>
              </a:rPr>
              <a:t> </a:t>
            </a:r>
            <a:r>
              <a:rPr lang="en-US" sz="2000" dirty="0" err="1" smtClean="0">
                <a:solidFill>
                  <a:srgbClr val="002060"/>
                </a:solidFill>
              </a:rPr>
              <a:t>pengendalian</a:t>
            </a:r>
            <a:r>
              <a:rPr lang="en-US" sz="2000" dirty="0" smtClean="0">
                <a:solidFill>
                  <a:srgbClr val="002060"/>
                </a:solidFill>
              </a:rPr>
              <a:t> </a:t>
            </a:r>
            <a:r>
              <a:rPr lang="en-US" sz="2000" dirty="0" err="1" smtClean="0">
                <a:solidFill>
                  <a:srgbClr val="002060"/>
                </a:solidFill>
              </a:rPr>
              <a:t>inflasi</a:t>
            </a:r>
            <a:r>
              <a:rPr lang="en-US" sz="2000" dirty="0" smtClean="0">
                <a:solidFill>
                  <a:srgbClr val="002060"/>
                </a:solidFill>
              </a:rPr>
              <a:t> (</a:t>
            </a:r>
            <a:r>
              <a:rPr lang="en-US" sz="2000" dirty="0" err="1" smtClean="0">
                <a:solidFill>
                  <a:srgbClr val="002060"/>
                </a:solidFill>
              </a:rPr>
              <a:t>harga</a:t>
            </a:r>
            <a:r>
              <a:rPr lang="en-US" sz="2000" dirty="0" smtClean="0">
                <a:solidFill>
                  <a:srgbClr val="002060"/>
                </a:solidFill>
              </a:rPr>
              <a:t>, </a:t>
            </a:r>
            <a:r>
              <a:rPr lang="en-US" sz="2000" dirty="0" err="1" smtClean="0">
                <a:solidFill>
                  <a:srgbClr val="002060"/>
                </a:solidFill>
              </a:rPr>
              <a:t>stok</a:t>
            </a:r>
            <a:r>
              <a:rPr lang="en-US" sz="2000" dirty="0" smtClean="0">
                <a:solidFill>
                  <a:srgbClr val="002060"/>
                </a:solidFill>
              </a:rPr>
              <a:t>, </a:t>
            </a:r>
            <a:r>
              <a:rPr lang="en-US" sz="2000" dirty="0" err="1" smtClean="0">
                <a:solidFill>
                  <a:srgbClr val="002060"/>
                </a:solidFill>
              </a:rPr>
              <a:t>peta</a:t>
            </a:r>
            <a:r>
              <a:rPr lang="en-US" sz="2000" dirty="0" smtClean="0">
                <a:solidFill>
                  <a:srgbClr val="002060"/>
                </a:solidFill>
              </a:rPr>
              <a:t> </a:t>
            </a:r>
            <a:r>
              <a:rPr lang="en-US" sz="2000" dirty="0" err="1" smtClean="0">
                <a:solidFill>
                  <a:srgbClr val="002060"/>
                </a:solidFill>
              </a:rPr>
              <a:t>panen</a:t>
            </a:r>
            <a:r>
              <a:rPr lang="en-US" sz="2000" dirty="0" smtClean="0">
                <a:solidFill>
                  <a:srgbClr val="002060"/>
                </a:solidFill>
              </a:rPr>
              <a:t>, </a:t>
            </a:r>
            <a:r>
              <a:rPr lang="en-US" sz="2000" dirty="0" err="1" smtClean="0">
                <a:solidFill>
                  <a:srgbClr val="002060"/>
                </a:solidFill>
              </a:rPr>
              <a:t>daerah</a:t>
            </a:r>
            <a:r>
              <a:rPr lang="en-US" sz="2000" dirty="0" smtClean="0">
                <a:solidFill>
                  <a:srgbClr val="002060"/>
                </a:solidFill>
              </a:rPr>
              <a:t> surplus, </a:t>
            </a:r>
            <a:r>
              <a:rPr lang="en-US" sz="2000" dirty="0" err="1" smtClean="0">
                <a:solidFill>
                  <a:srgbClr val="002060"/>
                </a:solidFill>
              </a:rPr>
              <a:t>daerah</a:t>
            </a:r>
            <a:r>
              <a:rPr lang="en-US" sz="2000" dirty="0" smtClean="0">
                <a:solidFill>
                  <a:srgbClr val="002060"/>
                </a:solidFill>
              </a:rPr>
              <a:t> minus)</a:t>
            </a:r>
          </a:p>
          <a:p>
            <a:pPr marL="342900" indent="-342900">
              <a:spcAft>
                <a:spcPts val="600"/>
              </a:spcAft>
              <a:buAutoNum type="arabicPeriod"/>
            </a:pPr>
            <a:r>
              <a:rPr lang="en-US" sz="2000" dirty="0" err="1" smtClean="0">
                <a:solidFill>
                  <a:srgbClr val="002060"/>
                </a:solidFill>
              </a:rPr>
              <a:t>Peningkatan</a:t>
            </a:r>
            <a:r>
              <a:rPr lang="en-US" sz="2000" dirty="0" smtClean="0">
                <a:solidFill>
                  <a:srgbClr val="002060"/>
                </a:solidFill>
              </a:rPr>
              <a:t> </a:t>
            </a:r>
            <a:r>
              <a:rPr lang="en-US" sz="2000" dirty="0" err="1" smtClean="0">
                <a:solidFill>
                  <a:srgbClr val="002060"/>
                </a:solidFill>
              </a:rPr>
              <a:t>kerjasama</a:t>
            </a:r>
            <a:r>
              <a:rPr lang="en-US" sz="2000" dirty="0" smtClean="0">
                <a:solidFill>
                  <a:srgbClr val="002060"/>
                </a:solidFill>
              </a:rPr>
              <a:t> </a:t>
            </a:r>
            <a:r>
              <a:rPr lang="en-US" sz="2000" dirty="0" err="1" smtClean="0">
                <a:solidFill>
                  <a:srgbClr val="002060"/>
                </a:solidFill>
              </a:rPr>
              <a:t>dengan</a:t>
            </a:r>
            <a:r>
              <a:rPr lang="en-US" sz="2000" dirty="0" smtClean="0">
                <a:solidFill>
                  <a:srgbClr val="002060"/>
                </a:solidFill>
              </a:rPr>
              <a:t> BUMN </a:t>
            </a:r>
            <a:r>
              <a:rPr lang="en-US" sz="2000" dirty="0" err="1" smtClean="0">
                <a:solidFill>
                  <a:srgbClr val="002060"/>
                </a:solidFill>
              </a:rPr>
              <a:t>di</a:t>
            </a:r>
            <a:r>
              <a:rPr lang="en-US" sz="2000" dirty="0" smtClean="0">
                <a:solidFill>
                  <a:srgbClr val="002060"/>
                </a:solidFill>
              </a:rPr>
              <a:t> </a:t>
            </a:r>
            <a:r>
              <a:rPr lang="en-US" sz="2000" dirty="0" err="1" smtClean="0">
                <a:solidFill>
                  <a:srgbClr val="002060"/>
                </a:solidFill>
              </a:rPr>
              <a:t>luar</a:t>
            </a:r>
            <a:r>
              <a:rPr lang="en-US" sz="2000" dirty="0" smtClean="0">
                <a:solidFill>
                  <a:srgbClr val="002060"/>
                </a:solidFill>
              </a:rPr>
              <a:t> </a:t>
            </a:r>
            <a:r>
              <a:rPr lang="en-US" sz="2000" dirty="0" err="1" smtClean="0">
                <a:solidFill>
                  <a:srgbClr val="002060"/>
                </a:solidFill>
              </a:rPr>
              <a:t>Bulog</a:t>
            </a:r>
            <a:endParaRPr lang="en-US" sz="2000" dirty="0" smtClean="0">
              <a:solidFill>
                <a:srgbClr val="002060"/>
              </a:solidFill>
            </a:endParaRPr>
          </a:p>
          <a:p>
            <a:pPr marL="342900" indent="-342900">
              <a:spcAft>
                <a:spcPts val="600"/>
              </a:spcAft>
              <a:buAutoNum type="arabicPeriod"/>
            </a:pPr>
            <a:r>
              <a:rPr lang="en-US" sz="2000" dirty="0" smtClean="0">
                <a:solidFill>
                  <a:srgbClr val="002060"/>
                </a:solidFill>
              </a:rPr>
              <a:t>TPIN </a:t>
            </a:r>
            <a:r>
              <a:rPr lang="en-US" sz="2000" dirty="0" err="1" smtClean="0">
                <a:solidFill>
                  <a:srgbClr val="002060"/>
                </a:solidFill>
              </a:rPr>
              <a:t>dapat</a:t>
            </a:r>
            <a:r>
              <a:rPr lang="en-US" sz="2000" dirty="0" smtClean="0">
                <a:solidFill>
                  <a:srgbClr val="002060"/>
                </a:solidFill>
              </a:rPr>
              <a:t> </a:t>
            </a:r>
            <a:r>
              <a:rPr lang="en-US" sz="2000" dirty="0" err="1" smtClean="0">
                <a:solidFill>
                  <a:srgbClr val="002060"/>
                </a:solidFill>
              </a:rPr>
              <a:t>mendorong</a:t>
            </a:r>
            <a:r>
              <a:rPr lang="en-US" sz="2000" dirty="0" smtClean="0">
                <a:solidFill>
                  <a:srgbClr val="002060"/>
                </a:solidFill>
              </a:rPr>
              <a:t> </a:t>
            </a:r>
            <a:r>
              <a:rPr lang="en-US" sz="2000" dirty="0" err="1" smtClean="0">
                <a:solidFill>
                  <a:srgbClr val="002060"/>
                </a:solidFill>
              </a:rPr>
              <a:t>terbentuknya</a:t>
            </a:r>
            <a:r>
              <a:rPr lang="en-US" sz="2000" dirty="0" smtClean="0">
                <a:solidFill>
                  <a:srgbClr val="002060"/>
                </a:solidFill>
              </a:rPr>
              <a:t> </a:t>
            </a:r>
            <a:r>
              <a:rPr lang="en-US" sz="2000" dirty="0" err="1" smtClean="0">
                <a:solidFill>
                  <a:srgbClr val="002060"/>
                </a:solidFill>
              </a:rPr>
              <a:t>pusat-pusat</a:t>
            </a:r>
            <a:r>
              <a:rPr lang="en-US" sz="2000" dirty="0" smtClean="0">
                <a:solidFill>
                  <a:srgbClr val="002060"/>
                </a:solidFill>
              </a:rPr>
              <a:t> </a:t>
            </a:r>
            <a:r>
              <a:rPr lang="en-US" sz="2000" dirty="0" err="1" smtClean="0">
                <a:solidFill>
                  <a:srgbClr val="002060"/>
                </a:solidFill>
              </a:rPr>
              <a:t>pangan</a:t>
            </a:r>
            <a:r>
              <a:rPr lang="en-US" sz="2000" dirty="0" smtClean="0">
                <a:solidFill>
                  <a:srgbClr val="002060"/>
                </a:solidFill>
              </a:rPr>
              <a:t> </a:t>
            </a:r>
            <a:r>
              <a:rPr lang="en-US" sz="2000" dirty="0" err="1" smtClean="0">
                <a:solidFill>
                  <a:srgbClr val="002060"/>
                </a:solidFill>
              </a:rPr>
              <a:t>sesuai</a:t>
            </a:r>
            <a:r>
              <a:rPr lang="en-US" sz="2000" dirty="0" smtClean="0">
                <a:solidFill>
                  <a:srgbClr val="002060"/>
                </a:solidFill>
              </a:rPr>
              <a:t> </a:t>
            </a:r>
            <a:r>
              <a:rPr lang="en-US" sz="2000" dirty="0" err="1" smtClean="0">
                <a:solidFill>
                  <a:srgbClr val="002060"/>
                </a:solidFill>
              </a:rPr>
              <a:t>produksi</a:t>
            </a:r>
            <a:r>
              <a:rPr lang="en-US" sz="2000" dirty="0" smtClean="0">
                <a:solidFill>
                  <a:srgbClr val="002060"/>
                </a:solidFill>
              </a:rPr>
              <a:t> </a:t>
            </a:r>
            <a:r>
              <a:rPr lang="en-US" sz="2000" dirty="0" err="1" smtClean="0">
                <a:solidFill>
                  <a:srgbClr val="002060"/>
                </a:solidFill>
              </a:rPr>
              <a:t>pangan</a:t>
            </a:r>
            <a:r>
              <a:rPr lang="en-US" sz="2000" dirty="0" smtClean="0">
                <a:solidFill>
                  <a:srgbClr val="002060"/>
                </a:solidFill>
              </a:rPr>
              <a:t> </a:t>
            </a:r>
            <a:r>
              <a:rPr lang="en-US" sz="2000" dirty="0" err="1" smtClean="0">
                <a:solidFill>
                  <a:srgbClr val="002060"/>
                </a:solidFill>
              </a:rPr>
              <a:t>di</a:t>
            </a:r>
            <a:r>
              <a:rPr lang="en-US" sz="2000" dirty="0" smtClean="0">
                <a:solidFill>
                  <a:srgbClr val="002060"/>
                </a:solidFill>
              </a:rPr>
              <a:t> </a:t>
            </a:r>
            <a:r>
              <a:rPr lang="en-US" sz="2000" dirty="0" err="1" smtClean="0">
                <a:solidFill>
                  <a:srgbClr val="002060"/>
                </a:solidFill>
              </a:rPr>
              <a:t>daerah</a:t>
            </a:r>
            <a:r>
              <a:rPr lang="en-US" sz="2000" dirty="0" smtClean="0">
                <a:solidFill>
                  <a:srgbClr val="002060"/>
                </a:solidFill>
              </a:rPr>
              <a:t> </a:t>
            </a:r>
            <a:r>
              <a:rPr lang="en-US" sz="2000" dirty="0" err="1" smtClean="0">
                <a:solidFill>
                  <a:srgbClr val="002060"/>
                </a:solidFill>
              </a:rPr>
              <a:t>masing-masing</a:t>
            </a:r>
            <a:r>
              <a:rPr lang="en-US" sz="2000" dirty="0" smtClean="0">
                <a:solidFill>
                  <a:srgbClr val="002060"/>
                </a:solidFill>
              </a:rPr>
              <a:t> (</a:t>
            </a:r>
            <a:r>
              <a:rPr lang="en-US" sz="2000" dirty="0" err="1" smtClean="0">
                <a:solidFill>
                  <a:srgbClr val="002060"/>
                </a:solidFill>
              </a:rPr>
              <a:t>bawang</a:t>
            </a:r>
            <a:r>
              <a:rPr lang="en-US" sz="2000" dirty="0" smtClean="0">
                <a:solidFill>
                  <a:srgbClr val="002060"/>
                </a:solidFill>
              </a:rPr>
              <a:t> </a:t>
            </a:r>
            <a:r>
              <a:rPr lang="en-US" sz="2000" dirty="0" err="1" smtClean="0">
                <a:solidFill>
                  <a:srgbClr val="002060"/>
                </a:solidFill>
              </a:rPr>
              <a:t>di</a:t>
            </a:r>
            <a:r>
              <a:rPr lang="en-US" sz="2000" dirty="0" smtClean="0">
                <a:solidFill>
                  <a:srgbClr val="002060"/>
                </a:solidFill>
              </a:rPr>
              <a:t> </a:t>
            </a:r>
            <a:r>
              <a:rPr lang="en-US" sz="2000" dirty="0" err="1" smtClean="0">
                <a:solidFill>
                  <a:srgbClr val="002060"/>
                </a:solidFill>
              </a:rPr>
              <a:t>Jawa</a:t>
            </a:r>
            <a:r>
              <a:rPr lang="en-US" sz="2000" dirty="0" smtClean="0">
                <a:solidFill>
                  <a:srgbClr val="002060"/>
                </a:solidFill>
              </a:rPr>
              <a:t> Tengah, </a:t>
            </a:r>
            <a:r>
              <a:rPr lang="en-US" sz="2000" dirty="0" err="1" smtClean="0">
                <a:solidFill>
                  <a:srgbClr val="002060"/>
                </a:solidFill>
              </a:rPr>
              <a:t>sapi</a:t>
            </a:r>
            <a:r>
              <a:rPr lang="en-US" sz="2000" dirty="0" smtClean="0">
                <a:solidFill>
                  <a:srgbClr val="002060"/>
                </a:solidFill>
              </a:rPr>
              <a:t> </a:t>
            </a:r>
            <a:r>
              <a:rPr lang="en-US" sz="2000" dirty="0" err="1" smtClean="0">
                <a:solidFill>
                  <a:srgbClr val="002060"/>
                </a:solidFill>
              </a:rPr>
              <a:t>di</a:t>
            </a:r>
            <a:r>
              <a:rPr lang="en-US" sz="2000" dirty="0" smtClean="0">
                <a:solidFill>
                  <a:srgbClr val="002060"/>
                </a:solidFill>
              </a:rPr>
              <a:t> NTT </a:t>
            </a:r>
            <a:r>
              <a:rPr lang="en-US" sz="2000" dirty="0" err="1" smtClean="0">
                <a:solidFill>
                  <a:srgbClr val="002060"/>
                </a:solidFill>
              </a:rPr>
              <a:t>dan</a:t>
            </a:r>
            <a:r>
              <a:rPr lang="en-US" sz="2000" dirty="0" smtClean="0">
                <a:solidFill>
                  <a:srgbClr val="002060"/>
                </a:solidFill>
              </a:rPr>
              <a:t> NTB, </a:t>
            </a:r>
            <a:r>
              <a:rPr lang="en-US" sz="2000" dirty="0" err="1" smtClean="0">
                <a:solidFill>
                  <a:srgbClr val="002060"/>
                </a:solidFill>
              </a:rPr>
              <a:t>cabai</a:t>
            </a:r>
            <a:r>
              <a:rPr lang="en-US" sz="2000" dirty="0" smtClean="0">
                <a:solidFill>
                  <a:srgbClr val="002060"/>
                </a:solidFill>
              </a:rPr>
              <a:t> </a:t>
            </a:r>
            <a:r>
              <a:rPr lang="en-US" sz="2000" dirty="0" err="1" smtClean="0">
                <a:solidFill>
                  <a:srgbClr val="002060"/>
                </a:solidFill>
              </a:rPr>
              <a:t>di</a:t>
            </a:r>
            <a:r>
              <a:rPr lang="en-US" sz="2000" dirty="0" smtClean="0">
                <a:solidFill>
                  <a:srgbClr val="002060"/>
                </a:solidFill>
              </a:rPr>
              <a:t> Sumatera Utara)</a:t>
            </a:r>
          </a:p>
          <a:p>
            <a:pPr marL="342900" indent="-342900">
              <a:spcAft>
                <a:spcPts val="600"/>
              </a:spcAft>
              <a:buAutoNum type="arabicPeriod"/>
            </a:pPr>
            <a:r>
              <a:rPr lang="en-US" sz="2000" dirty="0" smtClean="0">
                <a:solidFill>
                  <a:srgbClr val="002060"/>
                </a:solidFill>
              </a:rPr>
              <a:t>TPIN </a:t>
            </a:r>
            <a:r>
              <a:rPr lang="en-US" sz="2000" dirty="0" err="1" smtClean="0">
                <a:solidFill>
                  <a:srgbClr val="002060"/>
                </a:solidFill>
              </a:rPr>
              <a:t>mendorong</a:t>
            </a:r>
            <a:r>
              <a:rPr lang="en-US" sz="2000" dirty="0" smtClean="0">
                <a:solidFill>
                  <a:srgbClr val="002060"/>
                </a:solidFill>
              </a:rPr>
              <a:t> </a:t>
            </a:r>
            <a:r>
              <a:rPr lang="en-US" sz="2000" dirty="0" err="1" smtClean="0">
                <a:solidFill>
                  <a:srgbClr val="002060"/>
                </a:solidFill>
              </a:rPr>
              <a:t>penggunaan</a:t>
            </a:r>
            <a:r>
              <a:rPr lang="en-US" sz="2000" dirty="0" smtClean="0">
                <a:solidFill>
                  <a:srgbClr val="002060"/>
                </a:solidFill>
              </a:rPr>
              <a:t> </a:t>
            </a:r>
            <a:r>
              <a:rPr lang="en-US" sz="2000" dirty="0" err="1" smtClean="0">
                <a:solidFill>
                  <a:srgbClr val="002060"/>
                </a:solidFill>
              </a:rPr>
              <a:t>teknologi</a:t>
            </a:r>
            <a:r>
              <a:rPr lang="en-US" sz="2000" dirty="0" smtClean="0">
                <a:solidFill>
                  <a:srgbClr val="002060"/>
                </a:solidFill>
              </a:rPr>
              <a:t> </a:t>
            </a:r>
            <a:r>
              <a:rPr lang="en-US" sz="2000" dirty="0" err="1" smtClean="0">
                <a:solidFill>
                  <a:srgbClr val="002060"/>
                </a:solidFill>
              </a:rPr>
              <a:t>informasi</a:t>
            </a:r>
            <a:r>
              <a:rPr lang="en-US" sz="2000" dirty="0" smtClean="0">
                <a:solidFill>
                  <a:srgbClr val="002060"/>
                </a:solidFill>
              </a:rPr>
              <a:t> (</a:t>
            </a:r>
            <a:r>
              <a:rPr lang="en-US" sz="2000" dirty="0" err="1" smtClean="0">
                <a:solidFill>
                  <a:srgbClr val="002060"/>
                </a:solidFill>
              </a:rPr>
              <a:t>mengadopsi</a:t>
            </a:r>
            <a:r>
              <a:rPr lang="en-US" sz="2000" dirty="0" smtClean="0">
                <a:solidFill>
                  <a:srgbClr val="002060"/>
                </a:solidFill>
              </a:rPr>
              <a:t> </a:t>
            </a:r>
            <a:r>
              <a:rPr lang="en-US" sz="2000" dirty="0" err="1" smtClean="0">
                <a:solidFill>
                  <a:srgbClr val="002060"/>
                </a:solidFill>
              </a:rPr>
              <a:t>SiHati</a:t>
            </a:r>
            <a:r>
              <a:rPr lang="en-US" sz="2000" dirty="0" smtClean="0">
                <a:solidFill>
                  <a:srgbClr val="002060"/>
                </a:solidFill>
              </a:rPr>
              <a:t> </a:t>
            </a:r>
            <a:r>
              <a:rPr lang="en-US" sz="2000" dirty="0" err="1" smtClean="0">
                <a:solidFill>
                  <a:srgbClr val="002060"/>
                </a:solidFill>
              </a:rPr>
              <a:t>dengan</a:t>
            </a:r>
            <a:r>
              <a:rPr lang="en-US" sz="2000" dirty="0" smtClean="0">
                <a:solidFill>
                  <a:srgbClr val="002060"/>
                </a:solidFill>
              </a:rPr>
              <a:t> </a:t>
            </a:r>
            <a:r>
              <a:rPr lang="en-US" sz="2000" dirty="0" err="1" smtClean="0">
                <a:solidFill>
                  <a:srgbClr val="002060"/>
                </a:solidFill>
              </a:rPr>
              <a:t>fitur</a:t>
            </a:r>
            <a:r>
              <a:rPr lang="en-US" sz="2000" dirty="0" smtClean="0">
                <a:solidFill>
                  <a:srgbClr val="002060"/>
                </a:solidFill>
              </a:rPr>
              <a:t> </a:t>
            </a:r>
            <a:r>
              <a:rPr lang="en-US" sz="2000" dirty="0" err="1" smtClean="0">
                <a:solidFill>
                  <a:srgbClr val="002060"/>
                </a:solidFill>
              </a:rPr>
              <a:t>chatroomnya</a:t>
            </a:r>
            <a:r>
              <a:rPr lang="en-US" sz="2000" dirty="0" smtClean="0">
                <a:solidFill>
                  <a:srgbClr val="002060"/>
                </a:solidFill>
              </a:rPr>
              <a:t> </a:t>
            </a:r>
            <a:r>
              <a:rPr lang="en-US" sz="2000" dirty="0" err="1" smtClean="0">
                <a:solidFill>
                  <a:srgbClr val="002060"/>
                </a:solidFill>
              </a:rPr>
              <a:t>secara</a:t>
            </a:r>
            <a:r>
              <a:rPr lang="en-US" sz="2000" dirty="0" smtClean="0">
                <a:solidFill>
                  <a:srgbClr val="002060"/>
                </a:solidFill>
              </a:rPr>
              <a:t> </a:t>
            </a:r>
            <a:r>
              <a:rPr lang="en-US" sz="2000" dirty="0" err="1" smtClean="0">
                <a:solidFill>
                  <a:srgbClr val="002060"/>
                </a:solidFill>
              </a:rPr>
              <a:t>nasional</a:t>
            </a:r>
            <a:r>
              <a:rPr lang="en-US" sz="2000" dirty="0" smtClean="0">
                <a:solidFill>
                  <a:srgbClr val="002060"/>
                </a:solidFill>
              </a:rPr>
              <a:t>)</a:t>
            </a:r>
            <a:endParaRPr lang="id-ID" sz="2000" dirty="0">
              <a:solidFill>
                <a:srgbClr val="002060"/>
              </a:solidFill>
            </a:endParaRPr>
          </a:p>
        </p:txBody>
      </p:sp>
    </p:spTree>
    <p:extLst>
      <p:ext uri="{BB962C8B-B14F-4D97-AF65-F5344CB8AC3E}">
        <p14:creationId xmlns:p14="http://schemas.microsoft.com/office/powerpoint/2010/main" xmlns="" val="6619314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7195486" y="3871557"/>
            <a:ext cx="3989295" cy="5238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80000"/>
              </a:lnSpc>
            </a:pPr>
            <a:r>
              <a:rPr lang="id-ID" sz="4400" b="1" dirty="0">
                <a:solidFill>
                  <a:prstClr val="black"/>
                </a:solidFill>
                <a:latin typeface="Agency FB" panose="020B0503020202020204" pitchFamily="34" charset="0"/>
              </a:rPr>
              <a:t>TERIMA </a:t>
            </a:r>
            <a:r>
              <a:rPr lang="id-ID" sz="4400" b="1" dirty="0">
                <a:solidFill>
                  <a:srgbClr val="C00000"/>
                </a:solidFill>
                <a:latin typeface="Agency FB" panose="020B0503020202020204" pitchFamily="34" charset="0"/>
              </a:rPr>
              <a:t>KASIH</a:t>
            </a:r>
            <a:endParaRPr lang="en-US" sz="4400" b="1" dirty="0">
              <a:solidFill>
                <a:srgbClr val="C00000"/>
              </a:solidFill>
              <a:latin typeface="Agency FB" panose="020B0503020202020204" pitchFamily="34" charset="0"/>
            </a:endParaRPr>
          </a:p>
        </p:txBody>
      </p:sp>
      <p:sp>
        <p:nvSpPr>
          <p:cNvPr id="12" name="Rectangle 11"/>
          <p:cNvSpPr/>
          <p:nvPr/>
        </p:nvSpPr>
        <p:spPr>
          <a:xfrm>
            <a:off x="8569777" y="4291914"/>
            <a:ext cx="2634054" cy="355482"/>
          </a:xfrm>
          <a:prstGeom prst="rect">
            <a:avLst/>
          </a:prstGeom>
        </p:spPr>
        <p:txBody>
          <a:bodyPr wrap="none">
            <a:spAutoFit/>
          </a:bodyPr>
          <a:lstStyle/>
          <a:p>
            <a:pPr algn="r" defTabSz="1219170">
              <a:lnSpc>
                <a:spcPct val="90000"/>
              </a:lnSpc>
              <a:spcBef>
                <a:spcPct val="0"/>
              </a:spcBef>
              <a:defRPr/>
            </a:pPr>
            <a:r>
              <a:rPr lang="id-ID" b="1" dirty="0">
                <a:solidFill>
                  <a:prstClr val="black"/>
                </a:solidFill>
                <a:latin typeface="Agency FB" panose="020B0503020202020204" pitchFamily="34" charset="0"/>
              </a:rPr>
              <a:t>SEKRETARIAT POKJANAS TPID</a:t>
            </a:r>
            <a:endParaRPr lang="id-ID" sz="1600" b="1" dirty="0">
              <a:solidFill>
                <a:prstClr val="black"/>
              </a:solidFill>
              <a:latin typeface="Agency FB" panose="020B0503020202020204" pitchFamily="34" charset="0"/>
            </a:endParaRPr>
          </a:p>
        </p:txBody>
      </p:sp>
      <p:pic>
        <p:nvPicPr>
          <p:cNvPr id="13" name="Picture 2" descr="http://www.clker.com/cliparts/2/e/0/7/12422395911228769102Copyright_thin.svg.med.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V="1">
            <a:off x="9766688" y="4591319"/>
            <a:ext cx="199135" cy="199135"/>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ctangle 13"/>
          <p:cNvSpPr/>
          <p:nvPr/>
        </p:nvSpPr>
        <p:spPr>
          <a:xfrm>
            <a:off x="9938927" y="4543815"/>
            <a:ext cx="1245854" cy="313932"/>
          </a:xfrm>
          <a:prstGeom prst="rect">
            <a:avLst/>
          </a:prstGeom>
        </p:spPr>
        <p:txBody>
          <a:bodyPr wrap="none">
            <a:spAutoFit/>
          </a:bodyPr>
          <a:lstStyle/>
          <a:p>
            <a:pPr algn="ctr" defTabSz="1219170">
              <a:lnSpc>
                <a:spcPct val="90000"/>
              </a:lnSpc>
              <a:spcBef>
                <a:spcPct val="0"/>
              </a:spcBef>
              <a:defRPr/>
            </a:pPr>
            <a:r>
              <a:rPr lang="id-ID" sz="1600" dirty="0">
                <a:solidFill>
                  <a:prstClr val="black"/>
                </a:solidFill>
                <a:latin typeface="Agency FB" panose="020B0503020202020204" pitchFamily="34" charset="0"/>
              </a:rPr>
              <a:t>COPYRIGHT 2016</a:t>
            </a:r>
            <a:endParaRPr lang="id-ID" sz="1400" dirty="0">
              <a:solidFill>
                <a:prstClr val="black"/>
              </a:solidFill>
              <a:latin typeface="Agency FB" panose="020B0503020202020204" pitchFamily="34" charset="0"/>
            </a:endParaRPr>
          </a:p>
        </p:txBody>
      </p:sp>
      <p:sp>
        <p:nvSpPr>
          <p:cNvPr id="2" name="Slide Number Placeholder 1"/>
          <p:cNvSpPr>
            <a:spLocks noGrp="1"/>
          </p:cNvSpPr>
          <p:nvPr>
            <p:ph type="sldNum" sz="quarter" idx="12"/>
          </p:nvPr>
        </p:nvSpPr>
        <p:spPr/>
        <p:txBody>
          <a:bodyPr/>
          <a:lstStyle/>
          <a:p>
            <a:fld id="{38C5940F-52BA-4018-B13B-B36621709A35}" type="slidenum">
              <a:rPr lang="id-ID" smtClean="0"/>
              <a:pPr/>
              <a:t>61</a:t>
            </a:fld>
            <a:endParaRPr lang="id-ID"/>
          </a:p>
        </p:txBody>
      </p:sp>
    </p:spTree>
    <p:extLst>
      <p:ext uri="{BB962C8B-B14F-4D97-AF65-F5344CB8AC3E}">
        <p14:creationId xmlns:p14="http://schemas.microsoft.com/office/powerpoint/2010/main" xmlns="" val="39492775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7195486" y="3871557"/>
            <a:ext cx="3989295" cy="5238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80000"/>
              </a:lnSpc>
            </a:pPr>
            <a:r>
              <a:rPr lang="en-US" sz="5400" b="1" dirty="0" smtClean="0">
                <a:solidFill>
                  <a:prstClr val="black"/>
                </a:solidFill>
                <a:latin typeface="Agency FB" panose="020B0503020202020204" pitchFamily="34" charset="0"/>
              </a:rPr>
              <a:t>L</a:t>
            </a:r>
            <a:r>
              <a:rPr lang="en-US" sz="4400" b="1" dirty="0" smtClean="0">
                <a:solidFill>
                  <a:prstClr val="black"/>
                </a:solidFill>
                <a:latin typeface="Agency FB" panose="020B0503020202020204" pitchFamily="34" charset="0"/>
              </a:rPr>
              <a:t>AMPIRAN</a:t>
            </a:r>
            <a:endParaRPr lang="en-US" sz="4400" b="1" dirty="0">
              <a:solidFill>
                <a:srgbClr val="C00000"/>
              </a:solidFill>
              <a:latin typeface="Agency FB" panose="020B0503020202020204" pitchFamily="34" charset="0"/>
            </a:endParaRPr>
          </a:p>
        </p:txBody>
      </p:sp>
      <p:sp>
        <p:nvSpPr>
          <p:cNvPr id="2" name="Slide Number Placeholder 1"/>
          <p:cNvSpPr>
            <a:spLocks noGrp="1"/>
          </p:cNvSpPr>
          <p:nvPr>
            <p:ph type="sldNum" sz="quarter" idx="12"/>
          </p:nvPr>
        </p:nvSpPr>
        <p:spPr/>
        <p:txBody>
          <a:bodyPr/>
          <a:lstStyle/>
          <a:p>
            <a:fld id="{38C5940F-52BA-4018-B13B-B36621709A35}" type="slidenum">
              <a:rPr lang="id-ID" smtClean="0"/>
              <a:pPr/>
              <a:t>62</a:t>
            </a:fld>
            <a:endParaRPr lang="id-ID"/>
          </a:p>
        </p:txBody>
      </p:sp>
    </p:spTree>
    <p:extLst>
      <p:ext uri="{BB962C8B-B14F-4D97-AF65-F5344CB8AC3E}">
        <p14:creationId xmlns:p14="http://schemas.microsoft.com/office/powerpoint/2010/main" xmlns="" val="38900203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79584" y="4242815"/>
            <a:ext cx="10026171" cy="923330"/>
          </a:xfrm>
          <a:prstGeom prst="rect">
            <a:avLst/>
          </a:prstGeom>
        </p:spPr>
        <p:txBody>
          <a:bodyPr wrap="square">
            <a:spAutoFit/>
          </a:bodyPr>
          <a:lstStyle/>
          <a:p>
            <a:r>
              <a:rPr lang="id-ID" sz="5400" b="1" dirty="0">
                <a:solidFill>
                  <a:srgbClr val="C00000"/>
                </a:solidFill>
              </a:rPr>
              <a:t>K</a:t>
            </a:r>
            <a:r>
              <a:rPr lang="id-ID" sz="4400" b="1" dirty="0">
                <a:solidFill>
                  <a:srgbClr val="C00000"/>
                </a:solidFill>
              </a:rPr>
              <a:t>EBIJAKAN ANGGARAN</a:t>
            </a: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0388" y="3749099"/>
            <a:ext cx="2005591" cy="1910762"/>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38C5940F-52BA-4018-B13B-B36621709A35}" type="slidenum">
              <a:rPr lang="id-ID" smtClean="0"/>
              <a:pPr/>
              <a:t>63</a:t>
            </a:fld>
            <a:endParaRPr lang="id-ID"/>
          </a:p>
        </p:txBody>
      </p:sp>
    </p:spTree>
    <p:extLst>
      <p:ext uri="{BB962C8B-B14F-4D97-AF65-F5344CB8AC3E}">
        <p14:creationId xmlns:p14="http://schemas.microsoft.com/office/powerpoint/2010/main" xmlns="" val="966207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8C5940F-52BA-4018-B13B-B36621709A35}" type="slidenum">
              <a:rPr lang="id-ID" smtClean="0">
                <a:solidFill>
                  <a:schemeClr val="tx1"/>
                </a:solidFill>
              </a:rPr>
              <a:pPr/>
              <a:t>64</a:t>
            </a:fld>
            <a:endParaRPr lang="id-ID" dirty="0">
              <a:solidFill>
                <a:schemeClr val="tx1"/>
              </a:solidFill>
            </a:endParaRP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31205" y="-144463"/>
            <a:ext cx="1560795" cy="1486997"/>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Rectangle 22"/>
          <p:cNvSpPr/>
          <p:nvPr/>
        </p:nvSpPr>
        <p:spPr>
          <a:xfrm>
            <a:off x="1818166" y="160338"/>
            <a:ext cx="10026171" cy="584775"/>
          </a:xfrm>
          <a:prstGeom prst="rect">
            <a:avLst/>
          </a:prstGeom>
        </p:spPr>
        <p:txBody>
          <a:bodyPr wrap="square">
            <a:spAutoFit/>
          </a:bodyPr>
          <a:lstStyle/>
          <a:p>
            <a:pPr algn="r"/>
            <a:r>
              <a:rPr lang="id-ID" sz="3200" b="1" dirty="0">
                <a:solidFill>
                  <a:srgbClr val="C00000"/>
                </a:solidFill>
              </a:rPr>
              <a:t>KONDISI FISKAL</a:t>
            </a:r>
            <a:endParaRPr lang="id-ID" sz="2800" b="1" dirty="0">
              <a:solidFill>
                <a:srgbClr val="C00000"/>
              </a:solidFill>
            </a:endParaRPr>
          </a:p>
        </p:txBody>
      </p:sp>
      <p:sp>
        <p:nvSpPr>
          <p:cNvPr id="8" name="Rectangle 7"/>
          <p:cNvSpPr/>
          <p:nvPr/>
        </p:nvSpPr>
        <p:spPr>
          <a:xfrm>
            <a:off x="6026226" y="4089063"/>
            <a:ext cx="5818111" cy="2267287"/>
          </a:xfrm>
          <a:prstGeom prst="rect">
            <a:avLst/>
          </a:prstGeom>
        </p:spPr>
        <p:txBody>
          <a:bodyPr wrap="square">
            <a:spAutoFit/>
          </a:bodyPr>
          <a:lstStyle/>
          <a:p>
            <a:pPr>
              <a:spcBef>
                <a:spcPts val="200"/>
              </a:spcBef>
              <a:spcAft>
                <a:spcPts val="200"/>
              </a:spcAft>
            </a:pPr>
            <a:r>
              <a:rPr lang="id-ID" sz="2000" b="1" dirty="0">
                <a:solidFill>
                  <a:srgbClr val="FF0000"/>
                </a:solidFill>
                <a:latin typeface="Maiandra GD" panose="020E0502030308020204" pitchFamily="34" charset="0"/>
                <a:cs typeface="Times New Roman" pitchFamily="18" charset="0"/>
              </a:rPr>
              <a:t>BEBERAPA RESPON KEBIJAKAN TERKAIT</a:t>
            </a:r>
            <a:endParaRPr lang="id-ID" sz="2000" dirty="0">
              <a:solidFill>
                <a:srgbClr val="FF0000"/>
              </a:solidFill>
              <a:latin typeface="Maiandra GD" panose="020E0502030308020204" pitchFamily="34" charset="0"/>
            </a:endParaRPr>
          </a:p>
          <a:p>
            <a:pPr marL="342900" indent="-342900">
              <a:spcBef>
                <a:spcPts val="200"/>
              </a:spcBef>
              <a:spcAft>
                <a:spcPts val="200"/>
              </a:spcAft>
              <a:buFont typeface="+mj-lt"/>
              <a:buAutoNum type="arabicPeriod"/>
            </a:pPr>
            <a:r>
              <a:rPr lang="en-US" b="1" dirty="0">
                <a:solidFill>
                  <a:srgbClr val="000000"/>
                </a:solidFill>
                <a:latin typeface="Maiandra GD" panose="020E0502030308020204" pitchFamily="34" charset="0"/>
                <a:cs typeface="Times New Roman" pitchFamily="18" charset="0"/>
              </a:rPr>
              <a:t>O</a:t>
            </a:r>
            <a:r>
              <a:rPr lang="id-ID" b="1">
                <a:solidFill>
                  <a:srgbClr val="000000"/>
                </a:solidFill>
                <a:latin typeface="Maiandra GD" panose="020E0502030308020204" pitchFamily="34" charset="0"/>
                <a:cs typeface="Times New Roman" pitchFamily="18" charset="0"/>
              </a:rPr>
              <a:t>ptimalisasi </a:t>
            </a:r>
            <a:r>
              <a:rPr lang="id-ID" b="1" dirty="0">
                <a:solidFill>
                  <a:srgbClr val="000000"/>
                </a:solidFill>
                <a:latin typeface="Maiandra GD" panose="020E0502030308020204" pitchFamily="34" charset="0"/>
                <a:cs typeface="Times New Roman" pitchFamily="18" charset="0"/>
              </a:rPr>
              <a:t>penerimaan pajak : ekstensifikasi, intensifikasi.  tax amnesty </a:t>
            </a:r>
          </a:p>
          <a:p>
            <a:pPr marL="342900" indent="-342900">
              <a:spcBef>
                <a:spcPts val="200"/>
              </a:spcBef>
              <a:spcAft>
                <a:spcPts val="200"/>
              </a:spcAft>
              <a:buFont typeface="+mj-lt"/>
              <a:buAutoNum type="arabicPeriod"/>
            </a:pPr>
            <a:r>
              <a:rPr lang="en-US" b="1" dirty="0">
                <a:solidFill>
                  <a:srgbClr val="000000"/>
                </a:solidFill>
                <a:latin typeface="Maiandra GD" panose="020E0502030308020204" pitchFamily="34" charset="0"/>
                <a:cs typeface="Times New Roman" pitchFamily="18" charset="0"/>
              </a:rPr>
              <a:t>P</a:t>
            </a:r>
            <a:r>
              <a:rPr lang="id-ID" b="1">
                <a:solidFill>
                  <a:srgbClr val="000000"/>
                </a:solidFill>
                <a:latin typeface="Maiandra GD" panose="020E0502030308020204" pitchFamily="34" charset="0"/>
                <a:cs typeface="Times New Roman" pitchFamily="18" charset="0"/>
              </a:rPr>
              <a:t>enundaan </a:t>
            </a:r>
            <a:r>
              <a:rPr lang="id-ID" b="1" dirty="0">
                <a:solidFill>
                  <a:srgbClr val="000000"/>
                </a:solidFill>
                <a:latin typeface="Maiandra GD" panose="020E0502030308020204" pitchFamily="34" charset="0"/>
                <a:cs typeface="Times New Roman" pitchFamily="18" charset="0"/>
              </a:rPr>
              <a:t>penyaluran transfer daerah</a:t>
            </a:r>
          </a:p>
          <a:p>
            <a:pPr marL="342900" indent="-342900">
              <a:spcBef>
                <a:spcPts val="200"/>
              </a:spcBef>
              <a:spcAft>
                <a:spcPts val="200"/>
              </a:spcAft>
              <a:buFont typeface="+mj-lt"/>
              <a:buAutoNum type="arabicPeriod"/>
            </a:pPr>
            <a:r>
              <a:rPr lang="en-US" b="1" dirty="0">
                <a:solidFill>
                  <a:srgbClr val="000000"/>
                </a:solidFill>
                <a:latin typeface="Maiandra GD" panose="020E0502030308020204" pitchFamily="34" charset="0"/>
                <a:cs typeface="Times New Roman" pitchFamily="18" charset="0"/>
              </a:rPr>
              <a:t>P</a:t>
            </a:r>
            <a:r>
              <a:rPr lang="id-ID" b="1">
                <a:solidFill>
                  <a:srgbClr val="000000"/>
                </a:solidFill>
                <a:latin typeface="Maiandra GD" panose="020E0502030308020204" pitchFamily="34" charset="0"/>
                <a:cs typeface="Times New Roman" pitchFamily="18" charset="0"/>
              </a:rPr>
              <a:t>emotongan </a:t>
            </a:r>
            <a:r>
              <a:rPr lang="id-ID" b="1" dirty="0">
                <a:solidFill>
                  <a:srgbClr val="000000"/>
                </a:solidFill>
                <a:latin typeface="Maiandra GD" panose="020E0502030308020204" pitchFamily="34" charset="0"/>
                <a:cs typeface="Times New Roman" pitchFamily="18" charset="0"/>
              </a:rPr>
              <a:t>anggaran k/l</a:t>
            </a:r>
          </a:p>
          <a:p>
            <a:pPr marL="342900" indent="-342900">
              <a:spcBef>
                <a:spcPts val="200"/>
              </a:spcBef>
              <a:spcAft>
                <a:spcPts val="200"/>
              </a:spcAft>
              <a:buFont typeface="+mj-lt"/>
              <a:buAutoNum type="arabicPeriod"/>
            </a:pPr>
            <a:r>
              <a:rPr lang="en-US" b="1" dirty="0">
                <a:solidFill>
                  <a:srgbClr val="000000"/>
                </a:solidFill>
                <a:latin typeface="Maiandra GD" panose="020E0502030308020204" pitchFamily="34" charset="0"/>
                <a:cs typeface="Times New Roman" pitchFamily="18" charset="0"/>
              </a:rPr>
              <a:t>T</a:t>
            </a:r>
            <a:r>
              <a:rPr lang="id-ID" b="1">
                <a:solidFill>
                  <a:srgbClr val="000000"/>
                </a:solidFill>
                <a:latin typeface="Maiandra GD" panose="020E0502030308020204" pitchFamily="34" charset="0"/>
                <a:cs typeface="Times New Roman" pitchFamily="18" charset="0"/>
              </a:rPr>
              <a:t>ambahan </a:t>
            </a:r>
            <a:r>
              <a:rPr lang="id-ID" b="1" dirty="0">
                <a:solidFill>
                  <a:srgbClr val="000000"/>
                </a:solidFill>
                <a:latin typeface="Maiandra GD" panose="020E0502030308020204" pitchFamily="34" charset="0"/>
                <a:cs typeface="Times New Roman" pitchFamily="18" charset="0"/>
              </a:rPr>
              <a:t>pembiayaan APBN dari dalam negeri untuk mengantisipasi pelebaran defisit fiskal</a:t>
            </a:r>
            <a:endParaRPr lang="id-ID" b="1" dirty="0">
              <a:latin typeface="Maiandra GD" panose="020E0502030308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xmlns="" val="3708172910"/>
              </p:ext>
            </p:extLst>
          </p:nvPr>
        </p:nvGraphicFramePr>
        <p:xfrm>
          <a:off x="460376" y="328617"/>
          <a:ext cx="5183188" cy="6362443"/>
        </p:xfrm>
        <a:graphic>
          <a:graphicData uri="http://schemas.openxmlformats.org/drawingml/2006/table">
            <a:tbl>
              <a:tblPr>
                <a:tableStyleId>{5C22544A-7EE6-4342-B048-85BDC9FD1C3A}</a:tableStyleId>
              </a:tblPr>
              <a:tblGrid>
                <a:gridCol w="2443888">
                  <a:extLst>
                    <a:ext uri="{9D8B030D-6E8A-4147-A177-3AD203B41FA5}">
                      <a16:colId xmlns:a16="http://schemas.microsoft.com/office/drawing/2014/main" xmlns="" val="20000"/>
                    </a:ext>
                  </a:extLst>
                </a:gridCol>
                <a:gridCol w="778821">
                  <a:extLst>
                    <a:ext uri="{9D8B030D-6E8A-4147-A177-3AD203B41FA5}">
                      <a16:colId xmlns:a16="http://schemas.microsoft.com/office/drawing/2014/main" xmlns="" val="20001"/>
                    </a:ext>
                  </a:extLst>
                </a:gridCol>
                <a:gridCol w="1060807">
                  <a:extLst>
                    <a:ext uri="{9D8B030D-6E8A-4147-A177-3AD203B41FA5}">
                      <a16:colId xmlns:a16="http://schemas.microsoft.com/office/drawing/2014/main" xmlns="" val="20002"/>
                    </a:ext>
                  </a:extLst>
                </a:gridCol>
                <a:gridCol w="899672">
                  <a:extLst>
                    <a:ext uri="{9D8B030D-6E8A-4147-A177-3AD203B41FA5}">
                      <a16:colId xmlns:a16="http://schemas.microsoft.com/office/drawing/2014/main" xmlns="" val="20003"/>
                    </a:ext>
                  </a:extLst>
                </a:gridCol>
              </a:tblGrid>
              <a:tr h="376960">
                <a:tc>
                  <a:txBody>
                    <a:bodyPr/>
                    <a:lstStyle/>
                    <a:p>
                      <a:pPr algn="ctr" fontAlgn="b"/>
                      <a:r>
                        <a:rPr lang="id-ID" sz="1050" b="1" i="0" u="none" strike="noStrike" dirty="0">
                          <a:solidFill>
                            <a:srgbClr val="000000"/>
                          </a:solidFill>
                          <a:effectLst/>
                          <a:latin typeface="Arial Narrow" pitchFamily="34" charset="0"/>
                        </a:rPr>
                        <a:t>Uraian</a:t>
                      </a:r>
                    </a:p>
                  </a:txBody>
                  <a:tcPr marL="4405" marR="4405" marT="4405" marB="0" anchor="ctr">
                    <a:solidFill>
                      <a:schemeClr val="accent1">
                        <a:lumMod val="75000"/>
                      </a:schemeClr>
                    </a:solidFill>
                  </a:tcPr>
                </a:tc>
                <a:tc>
                  <a:txBody>
                    <a:bodyPr/>
                    <a:lstStyle/>
                    <a:p>
                      <a:pPr algn="ctr" fontAlgn="b"/>
                      <a:r>
                        <a:rPr lang="id-ID" sz="1050" b="1" i="0" u="none" strike="noStrike" dirty="0">
                          <a:solidFill>
                            <a:srgbClr val="000000"/>
                          </a:solidFill>
                          <a:effectLst/>
                          <a:latin typeface="Arial Narrow" pitchFamily="34" charset="0"/>
                        </a:rPr>
                        <a:t>APBNP</a:t>
                      </a:r>
                    </a:p>
                  </a:txBody>
                  <a:tcPr marL="4405" marR="4405" marT="4405" marB="0" anchor="ctr">
                    <a:solidFill>
                      <a:schemeClr val="accent1">
                        <a:lumMod val="75000"/>
                      </a:schemeClr>
                    </a:solidFill>
                  </a:tcPr>
                </a:tc>
                <a:tc>
                  <a:txBody>
                    <a:bodyPr/>
                    <a:lstStyle/>
                    <a:p>
                      <a:pPr algn="ctr" fontAlgn="b"/>
                      <a:r>
                        <a:rPr lang="id-ID" sz="1050" b="1" i="0" u="none" strike="noStrike" dirty="0">
                          <a:solidFill>
                            <a:srgbClr val="000000"/>
                          </a:solidFill>
                          <a:effectLst/>
                          <a:latin typeface="Arial Narrow" pitchFamily="34" charset="0"/>
                        </a:rPr>
                        <a:t>Realisasi</a:t>
                      </a:r>
                    </a:p>
                  </a:txBody>
                  <a:tcPr marL="4405" marR="4405" marT="4405" marB="0" anchor="ctr">
                    <a:solidFill>
                      <a:schemeClr val="accent1">
                        <a:lumMod val="75000"/>
                      </a:schemeClr>
                    </a:solidFill>
                  </a:tcPr>
                </a:tc>
                <a:tc>
                  <a:txBody>
                    <a:bodyPr/>
                    <a:lstStyle/>
                    <a:p>
                      <a:pPr algn="ctr" fontAlgn="b"/>
                      <a:r>
                        <a:rPr lang="id-ID" sz="1050" b="1" i="0" u="none" strike="noStrike" dirty="0">
                          <a:solidFill>
                            <a:srgbClr val="000000"/>
                          </a:solidFill>
                          <a:effectLst/>
                          <a:latin typeface="Arial Narrow" pitchFamily="34" charset="0"/>
                        </a:rPr>
                        <a:t>% thd </a:t>
                      </a:r>
                    </a:p>
                    <a:p>
                      <a:pPr algn="ctr" fontAlgn="b"/>
                      <a:r>
                        <a:rPr lang="id-ID" sz="1050" b="1" i="0" u="none" strike="noStrike" dirty="0">
                          <a:solidFill>
                            <a:srgbClr val="000000"/>
                          </a:solidFill>
                          <a:effectLst/>
                          <a:latin typeface="Arial Narrow" pitchFamily="34" charset="0"/>
                        </a:rPr>
                        <a:t>APBNP</a:t>
                      </a:r>
                    </a:p>
                  </a:txBody>
                  <a:tcPr marL="4405" marR="4405" marT="4405" marB="0" anchor="ctr">
                    <a:solidFill>
                      <a:schemeClr val="accent1">
                        <a:lumMod val="75000"/>
                      </a:schemeClr>
                    </a:solidFill>
                  </a:tcPr>
                </a:tc>
                <a:extLst>
                  <a:ext uri="{0D108BD9-81ED-4DB2-BD59-A6C34878D82A}">
                    <a16:rowId xmlns:a16="http://schemas.microsoft.com/office/drawing/2014/main" xmlns="" val="10000"/>
                  </a:ext>
                </a:extLst>
              </a:tr>
              <a:tr h="207139">
                <a:tc>
                  <a:txBody>
                    <a:bodyPr/>
                    <a:lstStyle/>
                    <a:p>
                      <a:pPr algn="l" fontAlgn="b"/>
                      <a:r>
                        <a:rPr lang="id-ID" sz="1200" u="none" strike="noStrike" dirty="0">
                          <a:effectLst/>
                          <a:latin typeface="Arial Narrow" pitchFamily="34" charset="0"/>
                        </a:rPr>
                        <a:t> A. Pendapatan dan Hibah </a:t>
                      </a:r>
                      <a:endParaRPr lang="id-ID" sz="1200" b="0" i="0" u="none" strike="noStrike" dirty="0">
                        <a:solidFill>
                          <a:srgbClr val="000000"/>
                        </a:solidFill>
                        <a:effectLst/>
                        <a:latin typeface="Arial Narrow" pitchFamily="34" charset="0"/>
                      </a:endParaRPr>
                    </a:p>
                  </a:txBody>
                  <a:tcPr marL="4405" marR="4405" marT="4405" marB="0" anchor="b">
                    <a:solidFill>
                      <a:schemeClr val="accent1">
                        <a:lumMod val="60000"/>
                        <a:lumOff val="40000"/>
                      </a:schemeClr>
                    </a:solidFill>
                  </a:tcPr>
                </a:tc>
                <a:tc>
                  <a:txBody>
                    <a:bodyPr/>
                    <a:lstStyle/>
                    <a:p>
                      <a:pPr algn="r" fontAlgn="b"/>
                      <a:r>
                        <a:rPr lang="id-ID" sz="1200" u="none" strike="noStrike" dirty="0">
                          <a:effectLst/>
                          <a:latin typeface="Arial Narrow" pitchFamily="34" charset="0"/>
                        </a:rPr>
                        <a:t> 1.786.225,0 </a:t>
                      </a:r>
                      <a:endParaRPr lang="id-ID" sz="1200" b="0" i="0" u="none" strike="noStrike" dirty="0">
                        <a:solidFill>
                          <a:srgbClr val="000000"/>
                        </a:solidFill>
                        <a:effectLst/>
                        <a:latin typeface="Arial Narrow" pitchFamily="34" charset="0"/>
                      </a:endParaRPr>
                    </a:p>
                  </a:txBody>
                  <a:tcPr marL="4405" marR="4405" marT="4405" marB="0" anchor="b">
                    <a:solidFill>
                      <a:schemeClr val="accent1">
                        <a:lumMod val="60000"/>
                        <a:lumOff val="40000"/>
                      </a:schemeClr>
                    </a:solidFill>
                  </a:tcPr>
                </a:tc>
                <a:tc>
                  <a:txBody>
                    <a:bodyPr/>
                    <a:lstStyle/>
                    <a:p>
                      <a:pPr algn="r" fontAlgn="b"/>
                      <a:r>
                        <a:rPr lang="id-ID" sz="1200" u="none" strike="noStrike" dirty="0">
                          <a:effectLst/>
                          <a:latin typeface="Arial Narrow" pitchFamily="34" charset="0"/>
                        </a:rPr>
                        <a:t>           870.196,1 </a:t>
                      </a:r>
                      <a:endParaRPr lang="id-ID" sz="1200" b="0" i="0" u="none" strike="noStrike" dirty="0">
                        <a:solidFill>
                          <a:srgbClr val="000000"/>
                        </a:solidFill>
                        <a:effectLst/>
                        <a:latin typeface="Arial Narrow" pitchFamily="34" charset="0"/>
                      </a:endParaRPr>
                    </a:p>
                  </a:txBody>
                  <a:tcPr marL="4405" marR="4405" marT="4405" marB="0" anchor="b">
                    <a:solidFill>
                      <a:schemeClr val="accent1">
                        <a:lumMod val="60000"/>
                        <a:lumOff val="40000"/>
                      </a:schemeClr>
                    </a:solidFill>
                  </a:tcPr>
                </a:tc>
                <a:tc>
                  <a:txBody>
                    <a:bodyPr/>
                    <a:lstStyle/>
                    <a:p>
                      <a:pPr algn="r" fontAlgn="b"/>
                      <a:r>
                        <a:rPr lang="id-ID" sz="1200" u="none" strike="noStrike" dirty="0">
                          <a:effectLst/>
                          <a:latin typeface="Arial Narrow" pitchFamily="34" charset="0"/>
                        </a:rPr>
                        <a:t>49%</a:t>
                      </a:r>
                      <a:endParaRPr lang="id-ID" sz="1200" b="0" i="0" u="none" strike="noStrike" dirty="0">
                        <a:solidFill>
                          <a:srgbClr val="000000"/>
                        </a:solidFill>
                        <a:effectLst/>
                        <a:latin typeface="Arial Narrow" pitchFamily="34" charset="0"/>
                      </a:endParaRPr>
                    </a:p>
                  </a:txBody>
                  <a:tcPr marL="4405" marR="4405" marT="4405" marB="0" anchor="b">
                    <a:solidFill>
                      <a:schemeClr val="accent1">
                        <a:lumMod val="60000"/>
                        <a:lumOff val="40000"/>
                      </a:schemeClr>
                    </a:solidFill>
                  </a:tcPr>
                </a:tc>
                <a:extLst>
                  <a:ext uri="{0D108BD9-81ED-4DB2-BD59-A6C34878D82A}">
                    <a16:rowId xmlns:a16="http://schemas.microsoft.com/office/drawing/2014/main" xmlns="" val="10001"/>
                  </a:ext>
                </a:extLst>
              </a:tr>
              <a:tr h="207139">
                <a:tc>
                  <a:txBody>
                    <a:bodyPr/>
                    <a:lstStyle/>
                    <a:p>
                      <a:pPr algn="l" fontAlgn="b"/>
                      <a:r>
                        <a:rPr lang="id-ID" sz="1200" u="none" strike="noStrike" dirty="0">
                          <a:effectLst/>
                          <a:latin typeface="Arial Narrow" pitchFamily="34" charset="0"/>
                        </a:rPr>
                        <a:t>     I. Penerimaan Dalam Negeri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dirty="0">
                          <a:effectLst/>
                          <a:latin typeface="Arial Narrow" pitchFamily="34" charset="0"/>
                        </a:rPr>
                        <a:t> 1.784.249,8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869.044,3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49%</a:t>
                      </a:r>
                      <a:endParaRPr lang="id-ID" sz="1200" b="0" i="0" u="none" strike="noStrike">
                        <a:solidFill>
                          <a:srgbClr val="000000"/>
                        </a:solidFill>
                        <a:effectLst/>
                        <a:latin typeface="Arial Narrow" pitchFamily="34" charset="0"/>
                      </a:endParaRPr>
                    </a:p>
                  </a:txBody>
                  <a:tcPr marL="4405" marR="4405" marT="4405" marB="0" anchor="b"/>
                </a:tc>
                <a:extLst>
                  <a:ext uri="{0D108BD9-81ED-4DB2-BD59-A6C34878D82A}">
                    <a16:rowId xmlns:a16="http://schemas.microsoft.com/office/drawing/2014/main" xmlns="" val="10002"/>
                  </a:ext>
                </a:extLst>
              </a:tr>
              <a:tr h="207139">
                <a:tc>
                  <a:txBody>
                    <a:bodyPr/>
                    <a:lstStyle/>
                    <a:p>
                      <a:pPr algn="l" fontAlgn="b"/>
                      <a:r>
                        <a:rPr lang="id-ID" sz="1200" u="none" strike="noStrike" dirty="0">
                          <a:effectLst/>
                          <a:latin typeface="Arial Narrow" pitchFamily="34" charset="0"/>
                        </a:rPr>
                        <a:t>        1. Penerimaan Perpajakan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1.539.166,2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709.463,7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46%</a:t>
                      </a:r>
                      <a:endParaRPr lang="id-ID" sz="1200" b="0" i="0" u="none" strike="noStrike">
                        <a:solidFill>
                          <a:srgbClr val="000000"/>
                        </a:solidFill>
                        <a:effectLst/>
                        <a:latin typeface="Arial Narrow" pitchFamily="34" charset="0"/>
                      </a:endParaRPr>
                    </a:p>
                  </a:txBody>
                  <a:tcPr marL="4405" marR="4405" marT="4405" marB="0" anchor="b"/>
                </a:tc>
                <a:extLst>
                  <a:ext uri="{0D108BD9-81ED-4DB2-BD59-A6C34878D82A}">
                    <a16:rowId xmlns:a16="http://schemas.microsoft.com/office/drawing/2014/main" xmlns="" val="10003"/>
                  </a:ext>
                </a:extLst>
              </a:tr>
              <a:tr h="207139">
                <a:tc>
                  <a:txBody>
                    <a:bodyPr/>
                    <a:lstStyle/>
                    <a:p>
                      <a:pPr algn="l" fontAlgn="b"/>
                      <a:r>
                        <a:rPr lang="id-ID" sz="1200" u="none" strike="noStrike" dirty="0">
                          <a:effectLst/>
                          <a:latin typeface="Arial Narrow" pitchFamily="34" charset="0"/>
                        </a:rPr>
                        <a:t>        2. Penerimaan Bukan Pajak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dirty="0">
                          <a:effectLst/>
                          <a:latin typeface="Arial Narrow" pitchFamily="34" charset="0"/>
                        </a:rPr>
                        <a:t> 245.083,6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dirty="0">
                          <a:effectLst/>
                          <a:latin typeface="Arial Narrow" pitchFamily="34" charset="0"/>
                        </a:rPr>
                        <a:t>           159.580,6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65%</a:t>
                      </a:r>
                      <a:endParaRPr lang="id-ID" sz="1200" b="0" i="0" u="none" strike="noStrike">
                        <a:solidFill>
                          <a:srgbClr val="000000"/>
                        </a:solidFill>
                        <a:effectLst/>
                        <a:latin typeface="Arial Narrow" pitchFamily="34" charset="0"/>
                      </a:endParaRPr>
                    </a:p>
                  </a:txBody>
                  <a:tcPr marL="4405" marR="4405" marT="4405" marB="0" anchor="b"/>
                </a:tc>
                <a:extLst>
                  <a:ext uri="{0D108BD9-81ED-4DB2-BD59-A6C34878D82A}">
                    <a16:rowId xmlns:a16="http://schemas.microsoft.com/office/drawing/2014/main" xmlns="" val="10004"/>
                  </a:ext>
                </a:extLst>
              </a:tr>
              <a:tr h="237349">
                <a:tc>
                  <a:txBody>
                    <a:bodyPr/>
                    <a:lstStyle/>
                    <a:p>
                      <a:pPr algn="l" fontAlgn="b"/>
                      <a:r>
                        <a:rPr lang="id-ID" sz="1200" u="none" strike="noStrike" dirty="0">
                          <a:effectLst/>
                          <a:latin typeface="Arial Narrow" pitchFamily="34" charset="0"/>
                        </a:rPr>
                        <a:t>     II. Hibah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1.975,2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dirty="0">
                          <a:effectLst/>
                          <a:latin typeface="Arial Narrow" pitchFamily="34" charset="0"/>
                        </a:rPr>
                        <a:t>                1.151,8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58%</a:t>
                      </a:r>
                      <a:endParaRPr lang="id-ID" sz="1200" b="0" i="0" u="none" strike="noStrike">
                        <a:solidFill>
                          <a:srgbClr val="000000"/>
                        </a:solidFill>
                        <a:effectLst/>
                        <a:latin typeface="Arial Narrow" pitchFamily="34" charset="0"/>
                      </a:endParaRPr>
                    </a:p>
                  </a:txBody>
                  <a:tcPr marL="4405" marR="4405" marT="4405" marB="0" anchor="b"/>
                </a:tc>
                <a:extLst>
                  <a:ext uri="{0D108BD9-81ED-4DB2-BD59-A6C34878D82A}">
                    <a16:rowId xmlns:a16="http://schemas.microsoft.com/office/drawing/2014/main" xmlns="" val="10005"/>
                  </a:ext>
                </a:extLst>
              </a:tr>
              <a:tr h="207139">
                <a:tc>
                  <a:txBody>
                    <a:bodyPr/>
                    <a:lstStyle/>
                    <a:p>
                      <a:pPr algn="l" fontAlgn="b"/>
                      <a:r>
                        <a:rPr lang="id-ID" sz="1200" u="none" strike="noStrike" dirty="0">
                          <a:effectLst/>
                          <a:latin typeface="Arial Narrow" pitchFamily="34" charset="0"/>
                        </a:rPr>
                        <a:t> B. Belanja Negara </a:t>
                      </a:r>
                      <a:endParaRPr lang="id-ID" sz="1200" b="0" i="0" u="none" strike="noStrike" dirty="0">
                        <a:solidFill>
                          <a:srgbClr val="000000"/>
                        </a:solidFill>
                        <a:effectLst/>
                        <a:latin typeface="Arial Narrow" pitchFamily="34" charset="0"/>
                      </a:endParaRPr>
                    </a:p>
                  </a:txBody>
                  <a:tcPr marL="4405" marR="4405" marT="4405" marB="0" anchor="b">
                    <a:solidFill>
                      <a:schemeClr val="accent1">
                        <a:lumMod val="60000"/>
                        <a:lumOff val="40000"/>
                      </a:schemeClr>
                    </a:solidFill>
                  </a:tcPr>
                </a:tc>
                <a:tc>
                  <a:txBody>
                    <a:bodyPr/>
                    <a:lstStyle/>
                    <a:p>
                      <a:pPr algn="r" fontAlgn="b"/>
                      <a:r>
                        <a:rPr lang="id-ID" sz="1200" u="none" strike="noStrike" dirty="0">
                          <a:effectLst/>
                          <a:latin typeface="Arial Narrow" pitchFamily="34" charset="0"/>
                        </a:rPr>
                        <a:t> 2.082.949,0 </a:t>
                      </a:r>
                      <a:endParaRPr lang="id-ID" sz="1200" b="0" i="0" u="none" strike="noStrike" dirty="0">
                        <a:solidFill>
                          <a:srgbClr val="000000"/>
                        </a:solidFill>
                        <a:effectLst/>
                        <a:latin typeface="Arial Narrow" pitchFamily="34" charset="0"/>
                      </a:endParaRPr>
                    </a:p>
                  </a:txBody>
                  <a:tcPr marL="4405" marR="4405" marT="4405" marB="0" anchor="b">
                    <a:solidFill>
                      <a:schemeClr val="accent1">
                        <a:lumMod val="60000"/>
                        <a:lumOff val="40000"/>
                      </a:schemeClr>
                    </a:solidFill>
                  </a:tcPr>
                </a:tc>
                <a:tc>
                  <a:txBody>
                    <a:bodyPr/>
                    <a:lstStyle/>
                    <a:p>
                      <a:pPr algn="r" fontAlgn="b"/>
                      <a:r>
                        <a:rPr lang="id-ID" sz="1200" u="none" strike="noStrike" dirty="0">
                          <a:effectLst/>
                          <a:latin typeface="Arial Narrow" pitchFamily="34" charset="0"/>
                        </a:rPr>
                        <a:t>        1.134.005,9 </a:t>
                      </a:r>
                      <a:endParaRPr lang="id-ID" sz="1200" b="0" i="0" u="none" strike="noStrike" dirty="0">
                        <a:solidFill>
                          <a:srgbClr val="000000"/>
                        </a:solidFill>
                        <a:effectLst/>
                        <a:latin typeface="Arial Narrow" pitchFamily="34" charset="0"/>
                      </a:endParaRPr>
                    </a:p>
                  </a:txBody>
                  <a:tcPr marL="4405" marR="4405" marT="4405" marB="0" anchor="b">
                    <a:solidFill>
                      <a:schemeClr val="accent1">
                        <a:lumMod val="60000"/>
                        <a:lumOff val="40000"/>
                      </a:schemeClr>
                    </a:solidFill>
                  </a:tcPr>
                </a:tc>
                <a:tc>
                  <a:txBody>
                    <a:bodyPr/>
                    <a:lstStyle/>
                    <a:p>
                      <a:pPr algn="r" fontAlgn="b"/>
                      <a:r>
                        <a:rPr lang="id-ID" sz="1200" u="none" strike="noStrike" dirty="0">
                          <a:effectLst/>
                          <a:latin typeface="Arial Narrow" pitchFamily="34" charset="0"/>
                        </a:rPr>
                        <a:t>54%</a:t>
                      </a:r>
                      <a:endParaRPr lang="id-ID" sz="1200" b="0" i="0" u="none" strike="noStrike" dirty="0">
                        <a:solidFill>
                          <a:srgbClr val="000000"/>
                        </a:solidFill>
                        <a:effectLst/>
                        <a:latin typeface="Arial Narrow" pitchFamily="34" charset="0"/>
                      </a:endParaRPr>
                    </a:p>
                  </a:txBody>
                  <a:tcPr marL="4405" marR="4405" marT="4405" marB="0" anchor="b">
                    <a:solidFill>
                      <a:schemeClr val="accent1">
                        <a:lumMod val="60000"/>
                        <a:lumOff val="40000"/>
                      </a:schemeClr>
                    </a:solidFill>
                  </a:tcPr>
                </a:tc>
                <a:extLst>
                  <a:ext uri="{0D108BD9-81ED-4DB2-BD59-A6C34878D82A}">
                    <a16:rowId xmlns:a16="http://schemas.microsoft.com/office/drawing/2014/main" xmlns="" val="10006"/>
                  </a:ext>
                </a:extLst>
              </a:tr>
              <a:tr h="207139">
                <a:tc>
                  <a:txBody>
                    <a:bodyPr/>
                    <a:lstStyle/>
                    <a:p>
                      <a:pPr algn="l" fontAlgn="b"/>
                      <a:r>
                        <a:rPr lang="id-ID" sz="1200" u="none" strike="noStrike" dirty="0">
                          <a:effectLst/>
                          <a:latin typeface="Arial Narrow" pitchFamily="34" charset="0"/>
                        </a:rPr>
                        <a:t>      I. Belanja Pemerintah Pusat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1.306.696,0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dirty="0">
                          <a:effectLst/>
                          <a:latin typeface="Arial Narrow" pitchFamily="34" charset="0"/>
                        </a:rPr>
                        <a:t>           643.975,6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dirty="0">
                          <a:effectLst/>
                          <a:latin typeface="Arial Narrow" pitchFamily="34" charset="0"/>
                        </a:rPr>
                        <a:t>49%</a:t>
                      </a:r>
                      <a:endParaRPr lang="id-ID" sz="1200" b="0" i="0" u="none" strike="noStrike" dirty="0">
                        <a:solidFill>
                          <a:srgbClr val="000000"/>
                        </a:solidFill>
                        <a:effectLst/>
                        <a:latin typeface="Arial Narrow" pitchFamily="34" charset="0"/>
                      </a:endParaRPr>
                    </a:p>
                  </a:txBody>
                  <a:tcPr marL="4405" marR="4405" marT="4405" marB="0" anchor="b"/>
                </a:tc>
                <a:extLst>
                  <a:ext uri="{0D108BD9-81ED-4DB2-BD59-A6C34878D82A}">
                    <a16:rowId xmlns:a16="http://schemas.microsoft.com/office/drawing/2014/main" xmlns="" val="10007"/>
                  </a:ext>
                </a:extLst>
              </a:tr>
              <a:tr h="207139">
                <a:tc>
                  <a:txBody>
                    <a:bodyPr/>
                    <a:lstStyle/>
                    <a:p>
                      <a:pPr algn="l" fontAlgn="b"/>
                      <a:r>
                        <a:rPr lang="id-ID" sz="1200" u="none" strike="noStrike" dirty="0">
                          <a:effectLst/>
                          <a:latin typeface="Arial Narrow" pitchFamily="34" charset="0"/>
                        </a:rPr>
                        <a:t>         1. Belanja Pegawai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342.447,4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dirty="0">
                          <a:effectLst/>
                          <a:latin typeface="Arial Narrow" pitchFamily="34" charset="0"/>
                        </a:rPr>
                        <a:t>           212.710,6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62%</a:t>
                      </a:r>
                      <a:endParaRPr lang="id-ID" sz="1200" b="0" i="0" u="none" strike="noStrike">
                        <a:solidFill>
                          <a:srgbClr val="000000"/>
                        </a:solidFill>
                        <a:effectLst/>
                        <a:latin typeface="Arial Narrow" pitchFamily="34" charset="0"/>
                      </a:endParaRPr>
                    </a:p>
                  </a:txBody>
                  <a:tcPr marL="4405" marR="4405" marT="4405" marB="0" anchor="b"/>
                </a:tc>
                <a:extLst>
                  <a:ext uri="{0D108BD9-81ED-4DB2-BD59-A6C34878D82A}">
                    <a16:rowId xmlns:a16="http://schemas.microsoft.com/office/drawing/2014/main" xmlns="" val="10008"/>
                  </a:ext>
                </a:extLst>
              </a:tr>
              <a:tr h="207139">
                <a:tc>
                  <a:txBody>
                    <a:bodyPr/>
                    <a:lstStyle/>
                    <a:p>
                      <a:pPr algn="l" fontAlgn="b"/>
                      <a:r>
                        <a:rPr lang="id-ID" sz="1200" u="none" strike="noStrike" dirty="0">
                          <a:effectLst/>
                          <a:latin typeface="Arial Narrow" pitchFamily="34" charset="0"/>
                        </a:rPr>
                        <a:t>         2. Belanja Barang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304.241,8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dirty="0">
                          <a:effectLst/>
                          <a:latin typeface="Arial Narrow" pitchFamily="34" charset="0"/>
                        </a:rPr>
                        <a:t>           131.798,2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43%</a:t>
                      </a:r>
                      <a:endParaRPr lang="id-ID" sz="1200" b="0" i="0" u="none" strike="noStrike">
                        <a:solidFill>
                          <a:srgbClr val="000000"/>
                        </a:solidFill>
                        <a:effectLst/>
                        <a:latin typeface="Arial Narrow" pitchFamily="34" charset="0"/>
                      </a:endParaRPr>
                    </a:p>
                  </a:txBody>
                  <a:tcPr marL="4405" marR="4405" marT="4405" marB="0" anchor="b"/>
                </a:tc>
                <a:extLst>
                  <a:ext uri="{0D108BD9-81ED-4DB2-BD59-A6C34878D82A}">
                    <a16:rowId xmlns:a16="http://schemas.microsoft.com/office/drawing/2014/main" xmlns="" val="10009"/>
                  </a:ext>
                </a:extLst>
              </a:tr>
              <a:tr h="237349">
                <a:tc>
                  <a:txBody>
                    <a:bodyPr/>
                    <a:lstStyle/>
                    <a:p>
                      <a:pPr algn="l" fontAlgn="b"/>
                      <a:r>
                        <a:rPr lang="id-ID" sz="1200" u="none" strike="noStrike" dirty="0">
                          <a:effectLst/>
                          <a:latin typeface="Arial Narrow" pitchFamily="34" charset="0"/>
                        </a:rPr>
                        <a:t>         3. Belanja Modal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206.567,4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dirty="0">
                          <a:effectLst/>
                          <a:latin typeface="Arial Narrow" pitchFamily="34" charset="0"/>
                        </a:rPr>
                        <a:t>              67.815,6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33%</a:t>
                      </a:r>
                      <a:endParaRPr lang="id-ID" sz="1200" b="0" i="0" u="none" strike="noStrike">
                        <a:solidFill>
                          <a:srgbClr val="000000"/>
                        </a:solidFill>
                        <a:effectLst/>
                        <a:latin typeface="Arial Narrow" pitchFamily="34" charset="0"/>
                      </a:endParaRPr>
                    </a:p>
                  </a:txBody>
                  <a:tcPr marL="4405" marR="4405" marT="4405" marB="0" anchor="b"/>
                </a:tc>
                <a:extLst>
                  <a:ext uri="{0D108BD9-81ED-4DB2-BD59-A6C34878D82A}">
                    <a16:rowId xmlns:a16="http://schemas.microsoft.com/office/drawing/2014/main" xmlns="" val="10010"/>
                  </a:ext>
                </a:extLst>
              </a:tr>
              <a:tr h="207139">
                <a:tc>
                  <a:txBody>
                    <a:bodyPr/>
                    <a:lstStyle/>
                    <a:p>
                      <a:pPr algn="l" fontAlgn="b"/>
                      <a:r>
                        <a:rPr lang="id-ID" sz="1200" u="none" strike="noStrike" dirty="0">
                          <a:effectLst/>
                          <a:latin typeface="Arial Narrow" pitchFamily="34" charset="0"/>
                        </a:rPr>
                        <a:t>         4. Pembayaran Kewajiban Utang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191.218,3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dirty="0">
                          <a:effectLst/>
                          <a:latin typeface="Arial Narrow" pitchFamily="34" charset="0"/>
                        </a:rPr>
                        <a:t>           115.993,4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61%</a:t>
                      </a:r>
                      <a:endParaRPr lang="id-ID" sz="1200" b="0" i="0" u="none" strike="noStrike">
                        <a:solidFill>
                          <a:srgbClr val="000000"/>
                        </a:solidFill>
                        <a:effectLst/>
                        <a:latin typeface="Arial Narrow" pitchFamily="34" charset="0"/>
                      </a:endParaRPr>
                    </a:p>
                  </a:txBody>
                  <a:tcPr marL="4405" marR="4405" marT="4405" marB="0" anchor="b"/>
                </a:tc>
                <a:extLst>
                  <a:ext uri="{0D108BD9-81ED-4DB2-BD59-A6C34878D82A}">
                    <a16:rowId xmlns:a16="http://schemas.microsoft.com/office/drawing/2014/main" xmlns="" val="10011"/>
                  </a:ext>
                </a:extLst>
              </a:tr>
              <a:tr h="237349">
                <a:tc>
                  <a:txBody>
                    <a:bodyPr/>
                    <a:lstStyle/>
                    <a:p>
                      <a:pPr algn="l" fontAlgn="b"/>
                      <a:r>
                        <a:rPr lang="id-ID" sz="1200" u="none" strike="noStrike" dirty="0">
                          <a:effectLst/>
                          <a:latin typeface="Arial Narrow" pitchFamily="34" charset="0"/>
                        </a:rPr>
                        <a:t>         5. Subsidi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177.754,5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dirty="0">
                          <a:effectLst/>
                          <a:latin typeface="Arial Narrow" pitchFamily="34" charset="0"/>
                        </a:rPr>
                        <a:t>              83.417,8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47%</a:t>
                      </a:r>
                      <a:endParaRPr lang="id-ID" sz="1200" b="0" i="0" u="none" strike="noStrike">
                        <a:solidFill>
                          <a:srgbClr val="000000"/>
                        </a:solidFill>
                        <a:effectLst/>
                        <a:latin typeface="Arial Narrow" pitchFamily="34" charset="0"/>
                      </a:endParaRPr>
                    </a:p>
                  </a:txBody>
                  <a:tcPr marL="4405" marR="4405" marT="4405" marB="0" anchor="b"/>
                </a:tc>
                <a:extLst>
                  <a:ext uri="{0D108BD9-81ED-4DB2-BD59-A6C34878D82A}">
                    <a16:rowId xmlns:a16="http://schemas.microsoft.com/office/drawing/2014/main" xmlns="" val="10012"/>
                  </a:ext>
                </a:extLst>
              </a:tr>
              <a:tr h="237349">
                <a:tc>
                  <a:txBody>
                    <a:bodyPr/>
                    <a:lstStyle/>
                    <a:p>
                      <a:pPr algn="l" fontAlgn="b"/>
                      <a:r>
                        <a:rPr lang="id-ID" sz="1200" u="none" strike="noStrike" dirty="0">
                          <a:effectLst/>
                          <a:latin typeface="Arial Narrow" pitchFamily="34" charset="0"/>
                        </a:rPr>
                        <a:t>              a. Subsidi Energi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94.355,1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dirty="0">
                          <a:effectLst/>
                          <a:latin typeface="Arial Narrow" pitchFamily="34" charset="0"/>
                        </a:rPr>
                        <a:t>              57.531,4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61%</a:t>
                      </a:r>
                      <a:endParaRPr lang="id-ID" sz="1200" b="0" i="0" u="none" strike="noStrike">
                        <a:solidFill>
                          <a:srgbClr val="000000"/>
                        </a:solidFill>
                        <a:effectLst/>
                        <a:latin typeface="Arial Narrow" pitchFamily="34" charset="0"/>
                      </a:endParaRPr>
                    </a:p>
                  </a:txBody>
                  <a:tcPr marL="4405" marR="4405" marT="4405" marB="0" anchor="b"/>
                </a:tc>
                <a:extLst>
                  <a:ext uri="{0D108BD9-81ED-4DB2-BD59-A6C34878D82A}">
                    <a16:rowId xmlns:a16="http://schemas.microsoft.com/office/drawing/2014/main" xmlns="" val="10013"/>
                  </a:ext>
                </a:extLst>
              </a:tr>
              <a:tr h="237349">
                <a:tc>
                  <a:txBody>
                    <a:bodyPr/>
                    <a:lstStyle/>
                    <a:p>
                      <a:pPr algn="l" fontAlgn="b"/>
                      <a:r>
                        <a:rPr lang="id-ID" sz="1200" u="none" strike="noStrike" dirty="0">
                          <a:effectLst/>
                          <a:latin typeface="Arial Narrow" pitchFamily="34" charset="0"/>
                        </a:rPr>
                        <a:t>              b. Subsidi Non Energi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83.399,4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dirty="0">
                          <a:effectLst/>
                          <a:latin typeface="Arial Narrow" pitchFamily="34" charset="0"/>
                        </a:rPr>
                        <a:t>              25.886,4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dirty="0">
                          <a:effectLst/>
                          <a:latin typeface="Arial Narrow" pitchFamily="34" charset="0"/>
                        </a:rPr>
                        <a:t>31%</a:t>
                      </a:r>
                      <a:endParaRPr lang="id-ID" sz="1200" b="0" i="0" u="none" strike="noStrike" dirty="0">
                        <a:solidFill>
                          <a:srgbClr val="000000"/>
                        </a:solidFill>
                        <a:effectLst/>
                        <a:latin typeface="Arial Narrow" pitchFamily="34" charset="0"/>
                      </a:endParaRPr>
                    </a:p>
                  </a:txBody>
                  <a:tcPr marL="4405" marR="4405" marT="4405" marB="0" anchor="b"/>
                </a:tc>
                <a:extLst>
                  <a:ext uri="{0D108BD9-81ED-4DB2-BD59-A6C34878D82A}">
                    <a16:rowId xmlns:a16="http://schemas.microsoft.com/office/drawing/2014/main" xmlns="" val="10014"/>
                  </a:ext>
                </a:extLst>
              </a:tr>
              <a:tr h="237349">
                <a:tc>
                  <a:txBody>
                    <a:bodyPr/>
                    <a:lstStyle/>
                    <a:p>
                      <a:pPr algn="l" fontAlgn="b"/>
                      <a:r>
                        <a:rPr lang="id-ID" sz="1200" u="none" strike="noStrike" dirty="0">
                          <a:effectLst/>
                          <a:latin typeface="Arial Narrow" pitchFamily="34" charset="0"/>
                        </a:rPr>
                        <a:t>         6. Belanja Hibah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8.537,3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493,6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dirty="0">
                          <a:effectLst/>
                          <a:latin typeface="Arial Narrow" pitchFamily="34" charset="0"/>
                        </a:rPr>
                        <a:t>6%</a:t>
                      </a:r>
                      <a:endParaRPr lang="id-ID" sz="1200" b="0" i="0" u="none" strike="noStrike" dirty="0">
                        <a:solidFill>
                          <a:srgbClr val="000000"/>
                        </a:solidFill>
                        <a:effectLst/>
                        <a:latin typeface="Arial Narrow" pitchFamily="34" charset="0"/>
                      </a:endParaRPr>
                    </a:p>
                  </a:txBody>
                  <a:tcPr marL="4405" marR="4405" marT="4405" marB="0" anchor="b"/>
                </a:tc>
                <a:extLst>
                  <a:ext uri="{0D108BD9-81ED-4DB2-BD59-A6C34878D82A}">
                    <a16:rowId xmlns:a16="http://schemas.microsoft.com/office/drawing/2014/main" xmlns="" val="10015"/>
                  </a:ext>
                </a:extLst>
              </a:tr>
              <a:tr h="237349">
                <a:tc>
                  <a:txBody>
                    <a:bodyPr/>
                    <a:lstStyle/>
                    <a:p>
                      <a:pPr algn="l" fontAlgn="b"/>
                      <a:r>
                        <a:rPr lang="id-ID" sz="1200" u="none" strike="noStrike" dirty="0">
                          <a:effectLst/>
                          <a:latin typeface="Arial Narrow" pitchFamily="34" charset="0"/>
                        </a:rPr>
                        <a:t>         7. Bantuan Sosial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53.403,8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28.336,1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53%</a:t>
                      </a:r>
                      <a:endParaRPr lang="id-ID" sz="1200" b="0" i="0" u="none" strike="noStrike">
                        <a:solidFill>
                          <a:srgbClr val="000000"/>
                        </a:solidFill>
                        <a:effectLst/>
                        <a:latin typeface="Arial Narrow" pitchFamily="34" charset="0"/>
                      </a:endParaRPr>
                    </a:p>
                  </a:txBody>
                  <a:tcPr marL="4405" marR="4405" marT="4405" marB="0" anchor="b"/>
                </a:tc>
                <a:extLst>
                  <a:ext uri="{0D108BD9-81ED-4DB2-BD59-A6C34878D82A}">
                    <a16:rowId xmlns:a16="http://schemas.microsoft.com/office/drawing/2014/main" xmlns="" val="10016"/>
                  </a:ext>
                </a:extLst>
              </a:tr>
              <a:tr h="237349">
                <a:tc>
                  <a:txBody>
                    <a:bodyPr/>
                    <a:lstStyle/>
                    <a:p>
                      <a:pPr algn="l" fontAlgn="b"/>
                      <a:r>
                        <a:rPr lang="id-ID" sz="1200" u="none" strike="noStrike" dirty="0">
                          <a:effectLst/>
                          <a:latin typeface="Arial Narrow" pitchFamily="34" charset="0"/>
                        </a:rPr>
                        <a:t>         8. Belanja Lainnya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22.525,5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3.410,3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dirty="0">
                          <a:effectLst/>
                          <a:latin typeface="Arial Narrow" pitchFamily="34" charset="0"/>
                        </a:rPr>
                        <a:t>15%</a:t>
                      </a:r>
                      <a:endParaRPr lang="id-ID" sz="1200" b="0" i="0" u="none" strike="noStrike" dirty="0">
                        <a:solidFill>
                          <a:srgbClr val="000000"/>
                        </a:solidFill>
                        <a:effectLst/>
                        <a:latin typeface="Arial Narrow" pitchFamily="34" charset="0"/>
                      </a:endParaRPr>
                    </a:p>
                  </a:txBody>
                  <a:tcPr marL="4405" marR="4405" marT="4405" marB="0" anchor="b"/>
                </a:tc>
                <a:extLst>
                  <a:ext uri="{0D108BD9-81ED-4DB2-BD59-A6C34878D82A}">
                    <a16:rowId xmlns:a16="http://schemas.microsoft.com/office/drawing/2014/main" xmlns="" val="10017"/>
                  </a:ext>
                </a:extLst>
              </a:tr>
              <a:tr h="207139">
                <a:tc>
                  <a:txBody>
                    <a:bodyPr/>
                    <a:lstStyle/>
                    <a:p>
                      <a:pPr algn="l" fontAlgn="b"/>
                      <a:r>
                        <a:rPr lang="id-ID" sz="1200" u="none" strike="noStrike" dirty="0">
                          <a:effectLst/>
                          <a:latin typeface="Arial Narrow" pitchFamily="34" charset="0"/>
                        </a:rPr>
                        <a:t>     II. Transfer ke Daerah dan Dana Desa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776.253,0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490.030,3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dirty="0">
                          <a:effectLst/>
                          <a:latin typeface="Arial Narrow" pitchFamily="34" charset="0"/>
                        </a:rPr>
                        <a:t>63%</a:t>
                      </a:r>
                      <a:endParaRPr lang="id-ID" sz="1200" b="0" i="0" u="none" strike="noStrike" dirty="0">
                        <a:solidFill>
                          <a:srgbClr val="000000"/>
                        </a:solidFill>
                        <a:effectLst/>
                        <a:latin typeface="Arial Narrow" pitchFamily="34" charset="0"/>
                      </a:endParaRPr>
                    </a:p>
                  </a:txBody>
                  <a:tcPr marL="4405" marR="4405" marT="4405" marB="0" anchor="b"/>
                </a:tc>
                <a:extLst>
                  <a:ext uri="{0D108BD9-81ED-4DB2-BD59-A6C34878D82A}">
                    <a16:rowId xmlns:a16="http://schemas.microsoft.com/office/drawing/2014/main" xmlns="" val="10018"/>
                  </a:ext>
                </a:extLst>
              </a:tr>
              <a:tr h="207139">
                <a:tc>
                  <a:txBody>
                    <a:bodyPr/>
                    <a:lstStyle/>
                    <a:p>
                      <a:pPr algn="l" fontAlgn="b"/>
                      <a:r>
                        <a:rPr lang="id-ID" sz="1200" u="none" strike="noStrike" dirty="0">
                          <a:effectLst/>
                          <a:latin typeface="Arial Narrow" pitchFamily="34" charset="0"/>
                        </a:rPr>
                        <a:t>         1. Transfer ke Daerah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729.270,9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459.623,9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dirty="0">
                          <a:effectLst/>
                          <a:latin typeface="Arial Narrow" pitchFamily="34" charset="0"/>
                        </a:rPr>
                        <a:t>63%</a:t>
                      </a:r>
                      <a:endParaRPr lang="id-ID" sz="1200" b="0" i="0" u="none" strike="noStrike" dirty="0">
                        <a:solidFill>
                          <a:srgbClr val="000000"/>
                        </a:solidFill>
                        <a:effectLst/>
                        <a:latin typeface="Arial Narrow" pitchFamily="34" charset="0"/>
                      </a:endParaRPr>
                    </a:p>
                  </a:txBody>
                  <a:tcPr marL="4405" marR="4405" marT="4405" marB="0" anchor="b"/>
                </a:tc>
                <a:extLst>
                  <a:ext uri="{0D108BD9-81ED-4DB2-BD59-A6C34878D82A}">
                    <a16:rowId xmlns:a16="http://schemas.microsoft.com/office/drawing/2014/main" xmlns="" val="10019"/>
                  </a:ext>
                </a:extLst>
              </a:tr>
              <a:tr h="237349">
                <a:tc>
                  <a:txBody>
                    <a:bodyPr/>
                    <a:lstStyle/>
                    <a:p>
                      <a:pPr algn="l" fontAlgn="b"/>
                      <a:r>
                        <a:rPr lang="id-ID" sz="1200" u="none" strike="noStrike" dirty="0">
                          <a:effectLst/>
                          <a:latin typeface="Arial Narrow" pitchFamily="34" charset="0"/>
                        </a:rPr>
                        <a:t>         2. Dana Desa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46.982,1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30.406,4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dirty="0">
                          <a:effectLst/>
                          <a:latin typeface="Arial Narrow" pitchFamily="34" charset="0"/>
                        </a:rPr>
                        <a:t>65%</a:t>
                      </a:r>
                      <a:endParaRPr lang="id-ID" sz="1200" b="0" i="0" u="none" strike="noStrike" dirty="0">
                        <a:solidFill>
                          <a:srgbClr val="000000"/>
                        </a:solidFill>
                        <a:effectLst/>
                        <a:latin typeface="Arial Narrow" pitchFamily="34" charset="0"/>
                      </a:endParaRPr>
                    </a:p>
                  </a:txBody>
                  <a:tcPr marL="4405" marR="4405" marT="4405" marB="0" anchor="b"/>
                </a:tc>
                <a:extLst>
                  <a:ext uri="{0D108BD9-81ED-4DB2-BD59-A6C34878D82A}">
                    <a16:rowId xmlns:a16="http://schemas.microsoft.com/office/drawing/2014/main" xmlns="" val="10020"/>
                  </a:ext>
                </a:extLst>
              </a:tr>
              <a:tr h="237349">
                <a:tc>
                  <a:txBody>
                    <a:bodyPr/>
                    <a:lstStyle/>
                    <a:p>
                      <a:pPr algn="l" fontAlgn="b"/>
                      <a:r>
                        <a:rPr lang="id-ID" sz="1200" u="none" strike="noStrike" dirty="0">
                          <a:effectLst/>
                          <a:latin typeface="Arial Narrow" pitchFamily="34" charset="0"/>
                        </a:rPr>
                        <a:t> C. Keseimbangan Primer </a:t>
                      </a:r>
                      <a:endParaRPr lang="id-ID" sz="1200" b="0" i="0" u="none" strike="noStrike" dirty="0">
                        <a:solidFill>
                          <a:srgbClr val="000000"/>
                        </a:solidFill>
                        <a:effectLst/>
                        <a:latin typeface="Arial Narrow" pitchFamily="34" charset="0"/>
                      </a:endParaRPr>
                    </a:p>
                  </a:txBody>
                  <a:tcPr marL="4405" marR="4405" marT="4405" marB="0" anchor="b">
                    <a:solidFill>
                      <a:schemeClr val="accent1">
                        <a:lumMod val="60000"/>
                        <a:lumOff val="40000"/>
                      </a:schemeClr>
                    </a:solidFill>
                  </a:tcPr>
                </a:tc>
                <a:tc>
                  <a:txBody>
                    <a:bodyPr/>
                    <a:lstStyle/>
                    <a:p>
                      <a:pPr algn="r" fontAlgn="b"/>
                      <a:r>
                        <a:rPr lang="id-ID" sz="1200" u="none" strike="noStrike">
                          <a:effectLst/>
                          <a:latin typeface="Arial Narrow" pitchFamily="34" charset="0"/>
                        </a:rPr>
                        <a:t> (105.505,7) </a:t>
                      </a:r>
                      <a:endParaRPr lang="id-ID" sz="1200" b="0" i="0" u="none" strike="noStrike">
                        <a:solidFill>
                          <a:srgbClr val="000000"/>
                        </a:solidFill>
                        <a:effectLst/>
                        <a:latin typeface="Arial Narrow" pitchFamily="34" charset="0"/>
                      </a:endParaRPr>
                    </a:p>
                  </a:txBody>
                  <a:tcPr marL="4405" marR="4405" marT="4405" marB="0" anchor="b">
                    <a:solidFill>
                      <a:schemeClr val="accent1">
                        <a:lumMod val="60000"/>
                        <a:lumOff val="40000"/>
                      </a:schemeClr>
                    </a:solidFill>
                  </a:tcPr>
                </a:tc>
                <a:tc>
                  <a:txBody>
                    <a:bodyPr/>
                    <a:lstStyle/>
                    <a:p>
                      <a:pPr algn="r" fontAlgn="b"/>
                      <a:r>
                        <a:rPr lang="id-ID" sz="1200" u="none" strike="noStrike">
                          <a:effectLst/>
                          <a:latin typeface="Arial Narrow" pitchFamily="34" charset="0"/>
                        </a:rPr>
                        <a:t>         (147.816,4)</a:t>
                      </a:r>
                      <a:endParaRPr lang="id-ID" sz="1200" b="0" i="0" u="none" strike="noStrike">
                        <a:solidFill>
                          <a:srgbClr val="000000"/>
                        </a:solidFill>
                        <a:effectLst/>
                        <a:latin typeface="Arial Narrow" pitchFamily="34" charset="0"/>
                      </a:endParaRPr>
                    </a:p>
                  </a:txBody>
                  <a:tcPr marL="4405" marR="4405" marT="4405" marB="0" anchor="b">
                    <a:solidFill>
                      <a:schemeClr val="accent1">
                        <a:lumMod val="60000"/>
                        <a:lumOff val="40000"/>
                      </a:schemeClr>
                    </a:solidFill>
                  </a:tcPr>
                </a:tc>
                <a:tc>
                  <a:txBody>
                    <a:bodyPr/>
                    <a:lstStyle/>
                    <a:p>
                      <a:pPr algn="r" fontAlgn="b"/>
                      <a:r>
                        <a:rPr lang="id-ID" sz="1200" u="none" strike="noStrike" dirty="0">
                          <a:effectLst/>
                          <a:latin typeface="Arial Narrow" pitchFamily="34" charset="0"/>
                        </a:rPr>
                        <a:t>140%</a:t>
                      </a:r>
                      <a:endParaRPr lang="id-ID" sz="1200" b="0" i="0" u="none" strike="noStrike" dirty="0">
                        <a:solidFill>
                          <a:srgbClr val="000000"/>
                        </a:solidFill>
                        <a:effectLst/>
                        <a:latin typeface="Arial Narrow" pitchFamily="34" charset="0"/>
                      </a:endParaRPr>
                    </a:p>
                  </a:txBody>
                  <a:tcPr marL="4405" marR="4405" marT="4405" marB="0" anchor="b">
                    <a:solidFill>
                      <a:schemeClr val="accent1">
                        <a:lumMod val="60000"/>
                        <a:lumOff val="40000"/>
                      </a:schemeClr>
                    </a:solidFill>
                  </a:tcPr>
                </a:tc>
                <a:extLst>
                  <a:ext uri="{0D108BD9-81ED-4DB2-BD59-A6C34878D82A}">
                    <a16:rowId xmlns:a16="http://schemas.microsoft.com/office/drawing/2014/main" xmlns="" val="10021"/>
                  </a:ext>
                </a:extLst>
              </a:tr>
              <a:tr h="237349">
                <a:tc>
                  <a:txBody>
                    <a:bodyPr/>
                    <a:lstStyle/>
                    <a:p>
                      <a:pPr algn="l" fontAlgn="b"/>
                      <a:r>
                        <a:rPr lang="id-ID" sz="1200" u="none" strike="noStrike" dirty="0">
                          <a:effectLst/>
                          <a:latin typeface="Arial Narrow" pitchFamily="34" charset="0"/>
                        </a:rPr>
                        <a:t> D. Surplus/Defisit Anggaran </a:t>
                      </a:r>
                      <a:endParaRPr lang="id-ID" sz="1200" b="0" i="0" u="none" strike="noStrike" dirty="0">
                        <a:solidFill>
                          <a:srgbClr val="000000"/>
                        </a:solidFill>
                        <a:effectLst/>
                        <a:latin typeface="Arial Narrow" pitchFamily="34" charset="0"/>
                      </a:endParaRPr>
                    </a:p>
                  </a:txBody>
                  <a:tcPr marL="4405" marR="4405" marT="4405" marB="0" anchor="b">
                    <a:solidFill>
                      <a:schemeClr val="accent1">
                        <a:lumMod val="60000"/>
                        <a:lumOff val="40000"/>
                      </a:schemeClr>
                    </a:solidFill>
                  </a:tcPr>
                </a:tc>
                <a:tc>
                  <a:txBody>
                    <a:bodyPr/>
                    <a:lstStyle/>
                    <a:p>
                      <a:pPr algn="r" fontAlgn="b"/>
                      <a:r>
                        <a:rPr lang="id-ID" sz="1200" u="none" strike="noStrike" dirty="0">
                          <a:effectLst/>
                          <a:latin typeface="Arial Narrow" pitchFamily="34" charset="0"/>
                        </a:rPr>
                        <a:t> (296.724,0) </a:t>
                      </a:r>
                      <a:endParaRPr lang="id-ID" sz="1200" b="0" i="0" u="none" strike="noStrike" dirty="0">
                        <a:solidFill>
                          <a:srgbClr val="000000"/>
                        </a:solidFill>
                        <a:effectLst/>
                        <a:latin typeface="Arial Narrow" pitchFamily="34" charset="0"/>
                      </a:endParaRPr>
                    </a:p>
                  </a:txBody>
                  <a:tcPr marL="4405" marR="4405" marT="4405" marB="0" anchor="b">
                    <a:solidFill>
                      <a:schemeClr val="accent1">
                        <a:lumMod val="60000"/>
                        <a:lumOff val="40000"/>
                      </a:schemeClr>
                    </a:solidFill>
                  </a:tcPr>
                </a:tc>
                <a:tc>
                  <a:txBody>
                    <a:bodyPr/>
                    <a:lstStyle/>
                    <a:p>
                      <a:pPr algn="r" fontAlgn="b"/>
                      <a:r>
                        <a:rPr lang="id-ID" sz="1200" u="none" strike="noStrike" dirty="0">
                          <a:effectLst/>
                          <a:latin typeface="Arial Narrow" pitchFamily="34" charset="0"/>
                        </a:rPr>
                        <a:t>         (263.809,8)</a:t>
                      </a:r>
                      <a:endParaRPr lang="id-ID" sz="1200" b="0" i="0" u="none" strike="noStrike" dirty="0">
                        <a:solidFill>
                          <a:srgbClr val="000000"/>
                        </a:solidFill>
                        <a:effectLst/>
                        <a:latin typeface="Arial Narrow" pitchFamily="34" charset="0"/>
                      </a:endParaRPr>
                    </a:p>
                  </a:txBody>
                  <a:tcPr marL="4405" marR="4405" marT="4405" marB="0" anchor="b">
                    <a:solidFill>
                      <a:schemeClr val="accent1">
                        <a:lumMod val="60000"/>
                        <a:lumOff val="40000"/>
                      </a:schemeClr>
                    </a:solidFill>
                  </a:tcPr>
                </a:tc>
                <a:tc>
                  <a:txBody>
                    <a:bodyPr/>
                    <a:lstStyle/>
                    <a:p>
                      <a:pPr algn="r" fontAlgn="b"/>
                      <a:r>
                        <a:rPr lang="id-ID" sz="1200" u="none" strike="noStrike" dirty="0">
                          <a:effectLst/>
                          <a:latin typeface="Arial Narrow" pitchFamily="34" charset="0"/>
                        </a:rPr>
                        <a:t>89%</a:t>
                      </a:r>
                      <a:endParaRPr lang="id-ID" sz="1200" b="0" i="0" u="none" strike="noStrike" dirty="0">
                        <a:solidFill>
                          <a:srgbClr val="000000"/>
                        </a:solidFill>
                        <a:effectLst/>
                        <a:latin typeface="Arial Narrow" pitchFamily="34" charset="0"/>
                      </a:endParaRPr>
                    </a:p>
                  </a:txBody>
                  <a:tcPr marL="4405" marR="4405" marT="4405" marB="0" anchor="b">
                    <a:solidFill>
                      <a:schemeClr val="accent1">
                        <a:lumMod val="60000"/>
                        <a:lumOff val="40000"/>
                      </a:schemeClr>
                    </a:solidFill>
                  </a:tcPr>
                </a:tc>
                <a:extLst>
                  <a:ext uri="{0D108BD9-81ED-4DB2-BD59-A6C34878D82A}">
                    <a16:rowId xmlns:a16="http://schemas.microsoft.com/office/drawing/2014/main" xmlns="" val="10022"/>
                  </a:ext>
                </a:extLst>
              </a:tr>
              <a:tr h="207139">
                <a:tc>
                  <a:txBody>
                    <a:bodyPr/>
                    <a:lstStyle/>
                    <a:p>
                      <a:pPr algn="l" fontAlgn="b"/>
                      <a:r>
                        <a:rPr lang="id-ID" sz="1200" u="none" strike="noStrike" dirty="0">
                          <a:effectLst/>
                          <a:latin typeface="Arial Narrow" pitchFamily="34" charset="0"/>
                        </a:rPr>
                        <a:t> E. Pembiayaan </a:t>
                      </a:r>
                      <a:endParaRPr lang="id-ID" sz="1200" b="0" i="0" u="none" strike="noStrike" dirty="0">
                        <a:solidFill>
                          <a:srgbClr val="000000"/>
                        </a:solidFill>
                        <a:effectLst/>
                        <a:latin typeface="Arial Narrow" pitchFamily="34" charset="0"/>
                      </a:endParaRPr>
                    </a:p>
                  </a:txBody>
                  <a:tcPr marL="4405" marR="4405" marT="4405" marB="0" anchor="b">
                    <a:solidFill>
                      <a:schemeClr val="accent1">
                        <a:lumMod val="60000"/>
                        <a:lumOff val="40000"/>
                      </a:schemeClr>
                    </a:solidFill>
                  </a:tcPr>
                </a:tc>
                <a:tc>
                  <a:txBody>
                    <a:bodyPr/>
                    <a:lstStyle/>
                    <a:p>
                      <a:pPr algn="r" fontAlgn="b"/>
                      <a:r>
                        <a:rPr lang="id-ID" sz="1200" u="none" strike="noStrike">
                          <a:effectLst/>
                          <a:latin typeface="Arial Narrow" pitchFamily="34" charset="0"/>
                        </a:rPr>
                        <a:t> 296.723,9 </a:t>
                      </a:r>
                      <a:endParaRPr lang="id-ID" sz="1200" b="0" i="0" u="none" strike="noStrike">
                        <a:solidFill>
                          <a:srgbClr val="000000"/>
                        </a:solidFill>
                        <a:effectLst/>
                        <a:latin typeface="Arial Narrow" pitchFamily="34" charset="0"/>
                      </a:endParaRPr>
                    </a:p>
                  </a:txBody>
                  <a:tcPr marL="4405" marR="4405" marT="4405" marB="0" anchor="b">
                    <a:solidFill>
                      <a:schemeClr val="accent1">
                        <a:lumMod val="60000"/>
                        <a:lumOff val="40000"/>
                      </a:schemeClr>
                    </a:solidFill>
                  </a:tcPr>
                </a:tc>
                <a:tc>
                  <a:txBody>
                    <a:bodyPr/>
                    <a:lstStyle/>
                    <a:p>
                      <a:pPr algn="r" fontAlgn="b"/>
                      <a:r>
                        <a:rPr lang="id-ID" sz="1200" u="none" strike="noStrike">
                          <a:effectLst/>
                          <a:latin typeface="Arial Narrow" pitchFamily="34" charset="0"/>
                        </a:rPr>
                        <a:t>           336.479,0 </a:t>
                      </a:r>
                      <a:endParaRPr lang="id-ID" sz="1200" b="0" i="0" u="none" strike="noStrike">
                        <a:solidFill>
                          <a:srgbClr val="000000"/>
                        </a:solidFill>
                        <a:effectLst/>
                        <a:latin typeface="Arial Narrow" pitchFamily="34" charset="0"/>
                      </a:endParaRPr>
                    </a:p>
                  </a:txBody>
                  <a:tcPr marL="4405" marR="4405" marT="4405" marB="0" anchor="b">
                    <a:solidFill>
                      <a:schemeClr val="accent1">
                        <a:lumMod val="60000"/>
                        <a:lumOff val="40000"/>
                      </a:schemeClr>
                    </a:solidFill>
                  </a:tcPr>
                </a:tc>
                <a:tc>
                  <a:txBody>
                    <a:bodyPr/>
                    <a:lstStyle/>
                    <a:p>
                      <a:pPr algn="r" fontAlgn="b"/>
                      <a:r>
                        <a:rPr lang="id-ID" sz="1200" u="none" strike="noStrike" dirty="0">
                          <a:effectLst/>
                          <a:latin typeface="Arial Narrow" pitchFamily="34" charset="0"/>
                        </a:rPr>
                        <a:t>113%</a:t>
                      </a:r>
                      <a:endParaRPr lang="id-ID" sz="1200" b="0" i="0" u="none" strike="noStrike" dirty="0">
                        <a:solidFill>
                          <a:srgbClr val="000000"/>
                        </a:solidFill>
                        <a:effectLst/>
                        <a:latin typeface="Arial Narrow" pitchFamily="34" charset="0"/>
                      </a:endParaRPr>
                    </a:p>
                  </a:txBody>
                  <a:tcPr marL="4405" marR="4405" marT="4405" marB="0" anchor="b">
                    <a:solidFill>
                      <a:schemeClr val="accent1">
                        <a:lumMod val="60000"/>
                        <a:lumOff val="40000"/>
                      </a:schemeClr>
                    </a:solidFill>
                  </a:tcPr>
                </a:tc>
                <a:extLst>
                  <a:ext uri="{0D108BD9-81ED-4DB2-BD59-A6C34878D82A}">
                    <a16:rowId xmlns:a16="http://schemas.microsoft.com/office/drawing/2014/main" xmlns="" val="10023"/>
                  </a:ext>
                </a:extLst>
              </a:tr>
              <a:tr h="207139">
                <a:tc>
                  <a:txBody>
                    <a:bodyPr/>
                    <a:lstStyle/>
                    <a:p>
                      <a:pPr algn="l" fontAlgn="b"/>
                      <a:r>
                        <a:rPr lang="id-ID" sz="1200" u="none" strike="noStrike" dirty="0">
                          <a:effectLst/>
                          <a:latin typeface="Arial Narrow" pitchFamily="34" charset="0"/>
                        </a:rPr>
                        <a:t>      I. Pembiayaan Dalam Negeri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299.250,8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353.649,4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dirty="0">
                          <a:effectLst/>
                          <a:latin typeface="Arial Narrow" pitchFamily="34" charset="0"/>
                        </a:rPr>
                        <a:t>118%</a:t>
                      </a:r>
                      <a:endParaRPr lang="id-ID" sz="1200" b="0" i="0" u="none" strike="noStrike" dirty="0">
                        <a:solidFill>
                          <a:srgbClr val="000000"/>
                        </a:solidFill>
                        <a:effectLst/>
                        <a:latin typeface="Arial Narrow" pitchFamily="34" charset="0"/>
                      </a:endParaRPr>
                    </a:p>
                  </a:txBody>
                  <a:tcPr marL="4405" marR="4405" marT="4405" marB="0" anchor="b"/>
                </a:tc>
                <a:extLst>
                  <a:ext uri="{0D108BD9-81ED-4DB2-BD59-A6C34878D82A}">
                    <a16:rowId xmlns:a16="http://schemas.microsoft.com/office/drawing/2014/main" xmlns="" val="10024"/>
                  </a:ext>
                </a:extLst>
              </a:tr>
              <a:tr h="237349">
                <a:tc>
                  <a:txBody>
                    <a:bodyPr/>
                    <a:lstStyle/>
                    <a:p>
                      <a:pPr algn="l" fontAlgn="b"/>
                      <a:r>
                        <a:rPr lang="id-ID" sz="1200" u="none" strike="noStrike" dirty="0">
                          <a:effectLst/>
                          <a:latin typeface="Arial Narrow" pitchFamily="34" charset="0"/>
                        </a:rPr>
                        <a:t>         1. Perbankan Dalam Negeri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25.360,7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3.163,6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dirty="0">
                          <a:effectLst/>
                          <a:latin typeface="Arial Narrow" pitchFamily="34" charset="0"/>
                        </a:rPr>
                        <a:t>12%</a:t>
                      </a:r>
                      <a:endParaRPr lang="id-ID" sz="1200" b="0" i="0" u="none" strike="noStrike" dirty="0">
                        <a:solidFill>
                          <a:srgbClr val="000000"/>
                        </a:solidFill>
                        <a:effectLst/>
                        <a:latin typeface="Arial Narrow" pitchFamily="34" charset="0"/>
                      </a:endParaRPr>
                    </a:p>
                  </a:txBody>
                  <a:tcPr marL="4405" marR="4405" marT="4405" marB="0" anchor="b"/>
                </a:tc>
                <a:extLst>
                  <a:ext uri="{0D108BD9-81ED-4DB2-BD59-A6C34878D82A}">
                    <a16:rowId xmlns:a16="http://schemas.microsoft.com/office/drawing/2014/main" xmlns="" val="10025"/>
                  </a:ext>
                </a:extLst>
              </a:tr>
              <a:tr h="207139">
                <a:tc>
                  <a:txBody>
                    <a:bodyPr/>
                    <a:lstStyle/>
                    <a:p>
                      <a:pPr algn="l" fontAlgn="b"/>
                      <a:r>
                        <a:rPr lang="id-ID" sz="1200" u="none" strike="noStrike" dirty="0">
                          <a:effectLst/>
                          <a:latin typeface="Arial Narrow" pitchFamily="34" charset="0"/>
                        </a:rPr>
                        <a:t>         2. Non Perbankan Dalam Negeri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273.890,1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350.485,8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dirty="0">
                          <a:effectLst/>
                          <a:latin typeface="Arial Narrow" pitchFamily="34" charset="0"/>
                        </a:rPr>
                        <a:t>128%</a:t>
                      </a:r>
                      <a:endParaRPr lang="id-ID" sz="1200" b="0" i="0" u="none" strike="noStrike" dirty="0">
                        <a:solidFill>
                          <a:srgbClr val="000000"/>
                        </a:solidFill>
                        <a:effectLst/>
                        <a:latin typeface="Arial Narrow" pitchFamily="34" charset="0"/>
                      </a:endParaRPr>
                    </a:p>
                  </a:txBody>
                  <a:tcPr marL="4405" marR="4405" marT="4405" marB="0" anchor="b"/>
                </a:tc>
                <a:extLst>
                  <a:ext uri="{0D108BD9-81ED-4DB2-BD59-A6C34878D82A}">
                    <a16:rowId xmlns:a16="http://schemas.microsoft.com/office/drawing/2014/main" xmlns="" val="10026"/>
                  </a:ext>
                </a:extLst>
              </a:tr>
              <a:tr h="237349">
                <a:tc>
                  <a:txBody>
                    <a:bodyPr/>
                    <a:lstStyle/>
                    <a:p>
                      <a:pPr algn="l" fontAlgn="b"/>
                      <a:r>
                        <a:rPr lang="id-ID" sz="1200" u="none" strike="noStrike" dirty="0">
                          <a:effectLst/>
                          <a:latin typeface="Arial Narrow" pitchFamily="34" charset="0"/>
                        </a:rPr>
                        <a:t>     II. Pembiayaan Luar Negeri (neto) </a:t>
                      </a:r>
                      <a:endParaRPr lang="id-ID" sz="1200" b="0" i="0" u="none" strike="noStrike" dirty="0">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(2.526,9) </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a:effectLst/>
                          <a:latin typeface="Arial Narrow" pitchFamily="34" charset="0"/>
                        </a:rPr>
                        <a:t>           (17.170,3)</a:t>
                      </a:r>
                      <a:endParaRPr lang="id-ID" sz="1200" b="0" i="0" u="none" strike="noStrike">
                        <a:solidFill>
                          <a:srgbClr val="000000"/>
                        </a:solidFill>
                        <a:effectLst/>
                        <a:latin typeface="Arial Narrow" pitchFamily="34" charset="0"/>
                      </a:endParaRPr>
                    </a:p>
                  </a:txBody>
                  <a:tcPr marL="4405" marR="4405" marT="4405" marB="0" anchor="b"/>
                </a:tc>
                <a:tc>
                  <a:txBody>
                    <a:bodyPr/>
                    <a:lstStyle/>
                    <a:p>
                      <a:pPr algn="r" fontAlgn="b"/>
                      <a:r>
                        <a:rPr lang="id-ID" sz="1200" u="none" strike="noStrike" dirty="0">
                          <a:effectLst/>
                          <a:latin typeface="Arial Narrow" pitchFamily="34" charset="0"/>
                        </a:rPr>
                        <a:t>680%</a:t>
                      </a:r>
                      <a:endParaRPr lang="id-ID" sz="1200" b="0" i="0" u="none" strike="noStrike" dirty="0">
                        <a:solidFill>
                          <a:srgbClr val="000000"/>
                        </a:solidFill>
                        <a:effectLst/>
                        <a:latin typeface="Arial Narrow" pitchFamily="34" charset="0"/>
                      </a:endParaRPr>
                    </a:p>
                  </a:txBody>
                  <a:tcPr marL="4405" marR="4405" marT="4405" marB="0" anchor="b"/>
                </a:tc>
                <a:extLst>
                  <a:ext uri="{0D108BD9-81ED-4DB2-BD59-A6C34878D82A}">
                    <a16:rowId xmlns:a16="http://schemas.microsoft.com/office/drawing/2014/main" xmlns="" val="10027"/>
                  </a:ext>
                </a:extLst>
              </a:tr>
            </a:tbl>
          </a:graphicData>
        </a:graphic>
      </p:graphicFrame>
      <p:sp>
        <p:nvSpPr>
          <p:cNvPr id="10" name="TextBox 9"/>
          <p:cNvSpPr txBox="1"/>
          <p:nvPr/>
        </p:nvSpPr>
        <p:spPr>
          <a:xfrm>
            <a:off x="7121528" y="599035"/>
            <a:ext cx="5892800" cy="338554"/>
          </a:xfrm>
          <a:prstGeom prst="rect">
            <a:avLst/>
          </a:prstGeom>
          <a:noFill/>
        </p:spPr>
        <p:txBody>
          <a:bodyPr wrap="square" rtlCol="0">
            <a:spAutoFit/>
          </a:bodyPr>
          <a:lstStyle/>
          <a:p>
            <a:pPr algn="ctr"/>
            <a:r>
              <a:rPr lang="id-ID" sz="1600" b="1" dirty="0">
                <a:effectLst>
                  <a:glow rad="63500">
                    <a:schemeClr val="accent5">
                      <a:satMod val="175000"/>
                      <a:alpha val="40000"/>
                    </a:schemeClr>
                  </a:glow>
                </a:effectLst>
                <a:latin typeface="Agency FB" pitchFamily="34" charset="0"/>
              </a:rPr>
              <a:t>REALIASASI APBN-P 2016 PER 31 AGUSTUS 2016</a:t>
            </a:r>
          </a:p>
        </p:txBody>
      </p:sp>
      <p:graphicFrame>
        <p:nvGraphicFramePr>
          <p:cNvPr id="12" name="Chart 11"/>
          <p:cNvGraphicFramePr/>
          <p:nvPr>
            <p:extLst>
              <p:ext uri="{D42A27DB-BD31-4B8C-83A1-F6EECF244321}">
                <p14:modId xmlns:p14="http://schemas.microsoft.com/office/powerpoint/2010/main" xmlns="" val="139092282"/>
              </p:ext>
            </p:extLst>
          </p:nvPr>
        </p:nvGraphicFramePr>
        <p:xfrm>
          <a:off x="6026226" y="1191907"/>
          <a:ext cx="5681307" cy="27949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34318999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C5940F-52BA-4018-B13B-B36621709A35}" type="slidenum">
              <a:rPr lang="id-ID" smtClean="0">
                <a:solidFill>
                  <a:prstClr val="black">
                    <a:tint val="75000"/>
                  </a:prstClr>
                </a:solidFill>
              </a:rPr>
              <a:pPr/>
              <a:t>65</a:t>
            </a:fld>
            <a:endParaRPr lang="id-ID">
              <a:solidFill>
                <a:prstClr val="black">
                  <a:tint val="75000"/>
                </a:prstClr>
              </a:solidFill>
            </a:endParaRPr>
          </a:p>
        </p:txBody>
      </p:sp>
      <p:graphicFrame>
        <p:nvGraphicFramePr>
          <p:cNvPr id="16" name="Chart 15"/>
          <p:cNvGraphicFramePr>
            <a:graphicFrameLocks/>
          </p:cNvGraphicFramePr>
          <p:nvPr>
            <p:extLst>
              <p:ext uri="{D42A27DB-BD31-4B8C-83A1-F6EECF244321}">
                <p14:modId xmlns:p14="http://schemas.microsoft.com/office/powerpoint/2010/main" xmlns="" val="3762246472"/>
              </p:ext>
            </p:extLst>
          </p:nvPr>
        </p:nvGraphicFramePr>
        <p:xfrm>
          <a:off x="593060" y="873772"/>
          <a:ext cx="5261832" cy="2940147"/>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3"/>
          <p:cNvSpPr txBox="1"/>
          <p:nvPr/>
        </p:nvSpPr>
        <p:spPr>
          <a:xfrm>
            <a:off x="426996" y="565689"/>
            <a:ext cx="1844308" cy="254324"/>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id-ID" sz="1800" b="1" dirty="0">
                <a:solidFill>
                  <a:srgbClr val="0070C0"/>
                </a:solidFill>
              </a:rPr>
              <a:t>SUBSIDI PANGAN</a:t>
            </a:r>
          </a:p>
        </p:txBody>
      </p:sp>
      <p:sp>
        <p:nvSpPr>
          <p:cNvPr id="18" name="TextBox 11"/>
          <p:cNvSpPr txBox="1"/>
          <p:nvPr/>
        </p:nvSpPr>
        <p:spPr>
          <a:xfrm>
            <a:off x="1214448" y="1101245"/>
            <a:ext cx="824052" cy="213632"/>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id-ID" sz="900" dirty="0">
                <a:solidFill>
                  <a:prstClr val="black"/>
                </a:solidFill>
              </a:rPr>
              <a:t>Rp Miliar</a:t>
            </a:r>
          </a:p>
        </p:txBody>
      </p:sp>
      <p:graphicFrame>
        <p:nvGraphicFramePr>
          <p:cNvPr id="22" name="Chart 21"/>
          <p:cNvGraphicFramePr>
            <a:graphicFrameLocks/>
          </p:cNvGraphicFramePr>
          <p:nvPr>
            <p:extLst>
              <p:ext uri="{D42A27DB-BD31-4B8C-83A1-F6EECF244321}">
                <p14:modId xmlns:p14="http://schemas.microsoft.com/office/powerpoint/2010/main" xmlns="" val="1738796895"/>
              </p:ext>
            </p:extLst>
          </p:nvPr>
        </p:nvGraphicFramePr>
        <p:xfrm>
          <a:off x="567636" y="4072618"/>
          <a:ext cx="5287255" cy="2648857"/>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6"/>
          <p:cNvSpPr txBox="1"/>
          <p:nvPr/>
        </p:nvSpPr>
        <p:spPr>
          <a:xfrm>
            <a:off x="246847" y="3814247"/>
            <a:ext cx="1877779" cy="238125"/>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id-ID" sz="1800" b="1" dirty="0">
                <a:solidFill>
                  <a:srgbClr val="0070C0"/>
                </a:solidFill>
              </a:rPr>
              <a:t>SUBSIDI PUPUK</a:t>
            </a:r>
          </a:p>
        </p:txBody>
      </p:sp>
      <p:sp>
        <p:nvSpPr>
          <p:cNvPr id="24" name="TextBox 23"/>
          <p:cNvSpPr txBox="1"/>
          <p:nvPr/>
        </p:nvSpPr>
        <p:spPr>
          <a:xfrm>
            <a:off x="1155430" y="4230654"/>
            <a:ext cx="839008" cy="200025"/>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id-ID" sz="900" dirty="0">
                <a:solidFill>
                  <a:prstClr val="black"/>
                </a:solidFill>
              </a:rPr>
              <a:t>Rp Miliar</a:t>
            </a:r>
          </a:p>
        </p:txBody>
      </p:sp>
      <p:graphicFrame>
        <p:nvGraphicFramePr>
          <p:cNvPr id="25" name="Chart 24"/>
          <p:cNvGraphicFramePr>
            <a:graphicFrameLocks/>
          </p:cNvGraphicFramePr>
          <p:nvPr>
            <p:extLst>
              <p:ext uri="{D42A27DB-BD31-4B8C-83A1-F6EECF244321}">
                <p14:modId xmlns:p14="http://schemas.microsoft.com/office/powerpoint/2010/main" xmlns="" val="2313691479"/>
              </p:ext>
            </p:extLst>
          </p:nvPr>
        </p:nvGraphicFramePr>
        <p:xfrm>
          <a:off x="6508697" y="1168447"/>
          <a:ext cx="5278610" cy="2949454"/>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8"/>
          <p:cNvSpPr txBox="1"/>
          <p:nvPr/>
        </p:nvSpPr>
        <p:spPr>
          <a:xfrm>
            <a:off x="6282447" y="858623"/>
            <a:ext cx="1747552" cy="234696"/>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defPPr>
              <a:defRPr lang="id-ID"/>
            </a:defPPr>
            <a:lvl1pPr indent="0" algn="ctr">
              <a:defRPr sz="1600" b="1">
                <a:solidFill>
                  <a:prstClr val="black"/>
                </a:solidFill>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id-ID" sz="1800" dirty="0">
                <a:solidFill>
                  <a:srgbClr val="0070C0"/>
                </a:solidFill>
              </a:rPr>
              <a:t>SUBSIDI BENIH</a:t>
            </a:r>
          </a:p>
        </p:txBody>
      </p:sp>
      <p:sp>
        <p:nvSpPr>
          <p:cNvPr id="27" name="TextBox 10"/>
          <p:cNvSpPr txBox="1"/>
          <p:nvPr/>
        </p:nvSpPr>
        <p:spPr>
          <a:xfrm>
            <a:off x="6765813" y="3604592"/>
            <a:ext cx="780821" cy="197144"/>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id-ID" sz="900" dirty="0">
                <a:solidFill>
                  <a:prstClr val="black"/>
                </a:solidFill>
              </a:rPr>
              <a:t>Rp Miliar</a:t>
            </a:r>
          </a:p>
        </p:txBody>
      </p:sp>
      <p:sp>
        <p:nvSpPr>
          <p:cNvPr id="3" name="TextBox 2"/>
          <p:cNvSpPr txBox="1"/>
          <p:nvPr/>
        </p:nvSpPr>
        <p:spPr>
          <a:xfrm>
            <a:off x="6360953" y="6225545"/>
            <a:ext cx="5281683" cy="261610"/>
          </a:xfrm>
          <a:prstGeom prst="rect">
            <a:avLst/>
          </a:prstGeom>
          <a:noFill/>
        </p:spPr>
        <p:txBody>
          <a:bodyPr wrap="square" rtlCol="0">
            <a:spAutoFit/>
          </a:bodyPr>
          <a:lstStyle/>
          <a:p>
            <a:r>
              <a:rPr lang="id-ID" sz="1050" dirty="0">
                <a:solidFill>
                  <a:prstClr val="black"/>
                </a:solidFill>
              </a:rPr>
              <a:t>Sumber: Kementerian Keuangan, 2016 * : real unaudit</a:t>
            </a:r>
          </a:p>
        </p:txBody>
      </p:sp>
      <p:pic>
        <p:nvPicPr>
          <p:cNvPr id="31" name="Picture 4" descr="Hasil gambar untuk transparent GLASS 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444009" y="-170710"/>
            <a:ext cx="1697640" cy="1617373"/>
          </a:xfrm>
          <a:prstGeom prst="rect">
            <a:avLst/>
          </a:prstGeom>
          <a:noFill/>
          <a:extLst>
            <a:ext uri="{909E8E84-426E-40DD-AFC4-6F175D3DCCD1}">
              <a14:hiddenFill xmlns:a14="http://schemas.microsoft.com/office/drawing/2010/main" xmlns="">
                <a:solidFill>
                  <a:srgbClr val="FFFFFF"/>
                </a:solidFill>
              </a14:hiddenFill>
            </a:ext>
          </a:extLst>
        </p:spPr>
      </p:pic>
      <p:sp>
        <p:nvSpPr>
          <p:cNvPr id="32" name="Rectangle 31"/>
          <p:cNvSpPr/>
          <p:nvPr/>
        </p:nvSpPr>
        <p:spPr>
          <a:xfrm>
            <a:off x="5854891" y="266153"/>
            <a:ext cx="5791374" cy="584775"/>
          </a:xfrm>
          <a:prstGeom prst="rect">
            <a:avLst/>
          </a:prstGeom>
        </p:spPr>
        <p:txBody>
          <a:bodyPr wrap="square">
            <a:spAutoFit/>
          </a:bodyPr>
          <a:lstStyle/>
          <a:p>
            <a:pPr algn="r"/>
            <a:r>
              <a:rPr lang="id-ID" sz="3200" b="1" dirty="0">
                <a:solidFill>
                  <a:srgbClr val="C00000"/>
                </a:solidFill>
              </a:rPr>
              <a:t>SUBSIDI NON ENERGI</a:t>
            </a:r>
          </a:p>
        </p:txBody>
      </p:sp>
      <p:sp>
        <p:nvSpPr>
          <p:cNvPr id="2" name="Rectangle 1"/>
          <p:cNvSpPr/>
          <p:nvPr/>
        </p:nvSpPr>
        <p:spPr>
          <a:xfrm>
            <a:off x="6077701" y="4905953"/>
            <a:ext cx="6063947" cy="1323439"/>
          </a:xfrm>
          <a:prstGeom prst="rect">
            <a:avLst/>
          </a:prstGeom>
        </p:spPr>
        <p:txBody>
          <a:bodyPr wrap="square">
            <a:spAutoFit/>
          </a:bodyPr>
          <a:lstStyle/>
          <a:p>
            <a:pPr marL="357188" indent="-246063" fontAlgn="b">
              <a:buFont typeface="Arial" pitchFamily="34" charset="0"/>
              <a:buChar char="•"/>
            </a:pPr>
            <a:r>
              <a:rPr lang="en-US" sz="2000" b="1">
                <a:solidFill>
                  <a:srgbClr val="000000"/>
                </a:solidFill>
                <a:cs typeface="Times New Roman" pitchFamily="18" charset="0"/>
              </a:rPr>
              <a:t>Masih terbatasnya pasokan gas untuk industri pupuk</a:t>
            </a:r>
          </a:p>
          <a:p>
            <a:pPr marL="357188" indent="-246063" fontAlgn="b">
              <a:buFont typeface="Arial" pitchFamily="34" charset="0"/>
              <a:buChar char="•"/>
            </a:pPr>
            <a:r>
              <a:rPr lang="en-US" sz="2000" b="1">
                <a:solidFill>
                  <a:srgbClr val="000000"/>
                </a:solidFill>
                <a:cs typeface="Times New Roman" pitchFamily="18" charset="0"/>
              </a:rPr>
              <a:t>Masih adanya peredaran pupuk palsu yang dicampur pupuk subsidi</a:t>
            </a:r>
            <a:endParaRPr lang="en-US" sz="2000" b="1" dirty="0">
              <a:solidFill>
                <a:srgbClr val="000000"/>
              </a:solidFill>
              <a:cs typeface="Times New Roman" pitchFamily="18" charset="0"/>
            </a:endParaRPr>
          </a:p>
        </p:txBody>
      </p:sp>
      <p:sp>
        <p:nvSpPr>
          <p:cNvPr id="5" name="Rectangle 4"/>
          <p:cNvSpPr/>
          <p:nvPr/>
        </p:nvSpPr>
        <p:spPr>
          <a:xfrm>
            <a:off x="6282447" y="4417267"/>
            <a:ext cx="4570931" cy="461665"/>
          </a:xfrm>
          <a:prstGeom prst="rect">
            <a:avLst/>
          </a:prstGeom>
        </p:spPr>
        <p:txBody>
          <a:bodyPr wrap="none">
            <a:spAutoFit/>
          </a:bodyPr>
          <a:lstStyle/>
          <a:p>
            <a:r>
              <a:rPr lang="id-ID" sz="2400" b="1" dirty="0">
                <a:solidFill>
                  <a:srgbClr val="0070C0"/>
                </a:solidFill>
                <a:cs typeface="Times New Roman" pitchFamily="18" charset="0"/>
              </a:rPr>
              <a:t>BEBERAPA ISU STRATEGIS TERKAIT</a:t>
            </a:r>
            <a:endParaRPr lang="id-ID" sz="2400" b="1" dirty="0">
              <a:solidFill>
                <a:srgbClr val="0070C0"/>
              </a:solidFill>
            </a:endParaRPr>
          </a:p>
        </p:txBody>
      </p:sp>
    </p:spTree>
    <p:extLst>
      <p:ext uri="{BB962C8B-B14F-4D97-AF65-F5344CB8AC3E}">
        <p14:creationId xmlns:p14="http://schemas.microsoft.com/office/powerpoint/2010/main" xmlns="" val="13517667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642" y="0"/>
            <a:ext cx="1455066" cy="1386268"/>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460375" y="363865"/>
            <a:ext cx="9654263" cy="523220"/>
          </a:xfrm>
          <a:prstGeom prst="rect">
            <a:avLst/>
          </a:prstGeom>
        </p:spPr>
        <p:txBody>
          <a:bodyPr wrap="square">
            <a:spAutoFit/>
          </a:bodyPr>
          <a:lstStyle/>
          <a:p>
            <a:r>
              <a:rPr lang="id-ID" sz="2800" b="1" dirty="0">
                <a:solidFill>
                  <a:srgbClr val="C00000"/>
                </a:solidFill>
              </a:rPr>
              <a:t>KEBIJAKAN ANGGARAN : </a:t>
            </a:r>
            <a:r>
              <a:rPr lang="en-US" sz="2800" b="1" dirty="0">
                <a:solidFill>
                  <a:srgbClr val="C00000"/>
                </a:solidFill>
              </a:rPr>
              <a:t>PENUNDAAN TRANSFER DAERAH</a:t>
            </a:r>
            <a:endParaRPr lang="id-ID" sz="2800" b="1" dirty="0">
              <a:solidFill>
                <a:srgbClr val="C00000"/>
              </a:solidFill>
            </a:endParaRPr>
          </a:p>
        </p:txBody>
      </p:sp>
      <p:sp>
        <p:nvSpPr>
          <p:cNvPr id="3"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9" descr="Image result for CONSUMER BASIS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11" descr="Image result for CONSUMER BASIS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13" descr="Image result for CONSUMER BASIS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Slide Number Placeholder 1"/>
          <p:cNvSpPr>
            <a:spLocks noGrp="1"/>
          </p:cNvSpPr>
          <p:nvPr>
            <p:ph type="sldNum" sz="quarter" idx="12"/>
          </p:nvPr>
        </p:nvSpPr>
        <p:spPr>
          <a:xfrm>
            <a:off x="8538030" y="6396286"/>
            <a:ext cx="2743200" cy="365125"/>
          </a:xfrm>
        </p:spPr>
        <p:txBody>
          <a:bodyPr/>
          <a:lstStyle/>
          <a:p>
            <a:fld id="{38C5940F-52BA-4018-B13B-B36621709A35}" type="slidenum">
              <a:rPr lang="id-ID" smtClean="0"/>
              <a:pPr/>
              <a:t>66</a:t>
            </a:fld>
            <a:endParaRPr lang="id-ID" dirty="0"/>
          </a:p>
        </p:txBody>
      </p:sp>
      <p:sp>
        <p:nvSpPr>
          <p:cNvPr id="9" name="Rectangle 8"/>
          <p:cNvSpPr/>
          <p:nvPr/>
        </p:nvSpPr>
        <p:spPr>
          <a:xfrm>
            <a:off x="155575" y="729735"/>
            <a:ext cx="10152083" cy="369332"/>
          </a:xfrm>
          <a:prstGeom prst="rect">
            <a:avLst/>
          </a:prstGeom>
        </p:spPr>
        <p:txBody>
          <a:bodyPr wrap="square">
            <a:spAutoFit/>
          </a:bodyPr>
          <a:lstStyle/>
          <a:p>
            <a:pPr algn="ctr"/>
            <a:r>
              <a:rPr lang="en-US" dirty="0">
                <a:solidFill>
                  <a:schemeClr val="accent5">
                    <a:lumMod val="75000"/>
                  </a:schemeClr>
                </a:solidFill>
              </a:rPr>
              <a:t>PMK NOMOR 125/PMK.07/2016 TENTANG </a:t>
            </a:r>
            <a:r>
              <a:rPr lang="id-ID" dirty="0">
                <a:solidFill>
                  <a:schemeClr val="accent5">
                    <a:lumMod val="75000"/>
                  </a:schemeClr>
                </a:solidFill>
              </a:rPr>
              <a:t> </a:t>
            </a:r>
            <a:r>
              <a:rPr lang="en-US" dirty="0">
                <a:solidFill>
                  <a:schemeClr val="accent5">
                    <a:lumMod val="75000"/>
                  </a:schemeClr>
                </a:solidFill>
              </a:rPr>
              <a:t>PENUNDAAN PENYALURAN SEBAGIAN DAU TAHUN 2016</a:t>
            </a:r>
            <a:endParaRPr lang="id-ID" dirty="0">
              <a:solidFill>
                <a:schemeClr val="accent5">
                  <a:lumMod val="75000"/>
                </a:schemeClr>
              </a:solidFill>
            </a:endParaRPr>
          </a:p>
        </p:txBody>
      </p:sp>
      <p:sp>
        <p:nvSpPr>
          <p:cNvPr id="10" name="Rectangle 9"/>
          <p:cNvSpPr/>
          <p:nvPr/>
        </p:nvSpPr>
        <p:spPr>
          <a:xfrm>
            <a:off x="322489" y="1295793"/>
            <a:ext cx="5396139" cy="5293757"/>
          </a:xfrm>
          <a:prstGeom prst="rect">
            <a:avLst/>
          </a:prstGeom>
        </p:spPr>
        <p:txBody>
          <a:bodyPr wrap="square">
            <a:spAutoFit/>
          </a:bodyPr>
          <a:lstStyle/>
          <a:p>
            <a:pPr marL="342900" indent="-342900" algn="just">
              <a:spcAft>
                <a:spcPts val="600"/>
              </a:spcAft>
              <a:buFont typeface="+mj-lt"/>
              <a:buAutoNum type="arabicPeriod"/>
            </a:pPr>
            <a:r>
              <a:rPr lang="en-US" sz="1700" b="1" dirty="0" err="1">
                <a:latin typeface="Maiandra GD" panose="020E0502030308020204" pitchFamily="34" charset="0"/>
              </a:rPr>
              <a:t>penundaan</a:t>
            </a:r>
            <a:r>
              <a:rPr lang="en-US" sz="1700" b="1" dirty="0">
                <a:latin typeface="Maiandra GD" panose="020E0502030308020204" pitchFamily="34" charset="0"/>
              </a:rPr>
              <a:t> </a:t>
            </a:r>
            <a:r>
              <a:rPr lang="en-US" sz="1700" b="1" dirty="0" err="1">
                <a:latin typeface="Maiandra GD" panose="020E0502030308020204" pitchFamily="34" charset="0"/>
              </a:rPr>
              <a:t>dilakukan</a:t>
            </a:r>
            <a:r>
              <a:rPr lang="en-US" sz="1700" b="1" dirty="0">
                <a:latin typeface="Maiandra GD" panose="020E0502030308020204" pitchFamily="34" charset="0"/>
              </a:rPr>
              <a:t> </a:t>
            </a:r>
            <a:r>
              <a:rPr lang="en-US" sz="1700" b="1" dirty="0" err="1">
                <a:latin typeface="Maiandra GD" panose="020E0502030308020204" pitchFamily="34" charset="0"/>
              </a:rPr>
              <a:t>untuk</a:t>
            </a:r>
            <a:r>
              <a:rPr lang="en-US" sz="1700" b="1" dirty="0">
                <a:latin typeface="Maiandra GD" panose="020E0502030308020204" pitchFamily="34" charset="0"/>
              </a:rPr>
              <a:t> 169 </a:t>
            </a:r>
            <a:r>
              <a:rPr lang="en-US" sz="1700" b="1" dirty="0" err="1">
                <a:latin typeface="Maiandra GD" panose="020E0502030308020204" pitchFamily="34" charset="0"/>
              </a:rPr>
              <a:t>daerah</a:t>
            </a:r>
            <a:r>
              <a:rPr lang="en-US" sz="1700" b="1" dirty="0">
                <a:latin typeface="Maiandra GD" panose="020E0502030308020204" pitchFamily="34" charset="0"/>
              </a:rPr>
              <a:t> </a:t>
            </a:r>
            <a:r>
              <a:rPr lang="en-US" sz="1700" b="1" dirty="0" err="1">
                <a:latin typeface="Maiandra GD" panose="020E0502030308020204" pitchFamily="34" charset="0"/>
              </a:rPr>
              <a:t>sebesar</a:t>
            </a:r>
            <a:r>
              <a:rPr lang="en-US" sz="1700" b="1" dirty="0">
                <a:latin typeface="Maiandra GD" panose="020E0502030308020204" pitchFamily="34" charset="0"/>
              </a:rPr>
              <a:t> </a:t>
            </a:r>
            <a:r>
              <a:rPr lang="id-ID" sz="1700" b="1" dirty="0">
                <a:latin typeface="Maiandra GD" panose="020E0502030308020204" pitchFamily="34" charset="0"/>
              </a:rPr>
              <a:t>Rp.</a:t>
            </a:r>
            <a:r>
              <a:rPr lang="en-US" sz="1700" b="1" dirty="0">
                <a:latin typeface="Maiandra GD" panose="020E0502030308020204" pitchFamily="34" charset="0"/>
              </a:rPr>
              <a:t>9.418.975.064.500,00</a:t>
            </a:r>
          </a:p>
          <a:p>
            <a:pPr marL="342900" indent="-342900" algn="just">
              <a:spcAft>
                <a:spcPts val="600"/>
              </a:spcAft>
              <a:buFont typeface="+mj-lt"/>
              <a:buAutoNum type="arabicPeriod"/>
            </a:pPr>
            <a:r>
              <a:rPr lang="en-US" sz="1700" b="1" dirty="0" err="1">
                <a:latin typeface="Maiandra GD" panose="020E0502030308020204" pitchFamily="34" charset="0"/>
              </a:rPr>
              <a:t>penentuan</a:t>
            </a:r>
            <a:r>
              <a:rPr lang="en-US" sz="1700" b="1" dirty="0">
                <a:latin typeface="Maiandra GD" panose="020E0502030308020204" pitchFamily="34" charset="0"/>
              </a:rPr>
              <a:t> </a:t>
            </a:r>
            <a:r>
              <a:rPr lang="en-US" sz="1700" b="1" dirty="0" err="1">
                <a:latin typeface="Maiandra GD" panose="020E0502030308020204" pitchFamily="34" charset="0"/>
              </a:rPr>
              <a:t>daerah</a:t>
            </a:r>
            <a:r>
              <a:rPr lang="en-US" sz="1700" b="1" dirty="0">
                <a:latin typeface="Maiandra GD" panose="020E0502030308020204" pitchFamily="34" charset="0"/>
              </a:rPr>
              <a:t> </a:t>
            </a:r>
            <a:r>
              <a:rPr lang="en-US" sz="1700" b="1" dirty="0" err="1">
                <a:latin typeface="Maiandra GD" panose="020E0502030308020204" pitchFamily="34" charset="0"/>
              </a:rPr>
              <a:t>dan</a:t>
            </a:r>
            <a:r>
              <a:rPr lang="en-US" sz="1700" b="1" dirty="0">
                <a:latin typeface="Maiandra GD" panose="020E0502030308020204" pitchFamily="34" charset="0"/>
              </a:rPr>
              <a:t> </a:t>
            </a:r>
            <a:r>
              <a:rPr lang="en-US" sz="1700" b="1" dirty="0" err="1">
                <a:latin typeface="Maiandra GD" panose="020E0502030308020204" pitchFamily="34" charset="0"/>
              </a:rPr>
              <a:t>besaran</a:t>
            </a:r>
            <a:r>
              <a:rPr lang="en-US" sz="1700" b="1" dirty="0">
                <a:latin typeface="Maiandra GD" panose="020E0502030308020204" pitchFamily="34" charset="0"/>
              </a:rPr>
              <a:t> </a:t>
            </a:r>
            <a:r>
              <a:rPr lang="en-US" sz="1700" b="1" dirty="0" err="1">
                <a:latin typeface="Maiandra GD" panose="020E0502030308020204" pitchFamily="34" charset="0"/>
              </a:rPr>
              <a:t>penundaan</a:t>
            </a:r>
            <a:r>
              <a:rPr lang="en-US" sz="1700" b="1" dirty="0">
                <a:latin typeface="Maiandra GD" panose="020E0502030308020204" pitchFamily="34" charset="0"/>
              </a:rPr>
              <a:t> </a:t>
            </a:r>
            <a:r>
              <a:rPr lang="en-US" sz="1700" b="1" dirty="0" err="1">
                <a:latin typeface="Maiandra GD" panose="020E0502030308020204" pitchFamily="34" charset="0"/>
              </a:rPr>
              <a:t>penyaluran</a:t>
            </a:r>
            <a:r>
              <a:rPr lang="en-US" sz="1700" b="1" dirty="0">
                <a:latin typeface="Maiandra GD" panose="020E0502030308020204" pitchFamily="34" charset="0"/>
              </a:rPr>
              <a:t> </a:t>
            </a:r>
            <a:r>
              <a:rPr lang="en-US" sz="1700" b="1" dirty="0" err="1">
                <a:latin typeface="Maiandra GD" panose="020E0502030308020204" pitchFamily="34" charset="0"/>
              </a:rPr>
              <a:t>sebagian</a:t>
            </a:r>
            <a:r>
              <a:rPr lang="en-US" sz="1700" b="1" dirty="0">
                <a:latin typeface="Maiandra GD" panose="020E0502030308020204" pitchFamily="34" charset="0"/>
              </a:rPr>
              <a:t> </a:t>
            </a:r>
            <a:r>
              <a:rPr lang="en-US" sz="1700" b="1" dirty="0" err="1">
                <a:latin typeface="Maiandra GD" panose="020E0502030308020204" pitchFamily="34" charset="0"/>
              </a:rPr>
              <a:t>dau</a:t>
            </a:r>
            <a:r>
              <a:rPr lang="en-US" sz="1700" b="1" dirty="0">
                <a:latin typeface="Maiandra GD" panose="020E0502030308020204" pitchFamily="34" charset="0"/>
              </a:rPr>
              <a:t> </a:t>
            </a:r>
            <a:r>
              <a:rPr lang="en-US" sz="1700" b="1" dirty="0" err="1">
                <a:latin typeface="Maiandra GD" panose="020E0502030308020204" pitchFamily="34" charset="0"/>
              </a:rPr>
              <a:t>didasarkan</a:t>
            </a:r>
            <a:r>
              <a:rPr lang="en-US" sz="1700" b="1" dirty="0">
                <a:latin typeface="Maiandra GD" panose="020E0502030308020204" pitchFamily="34" charset="0"/>
              </a:rPr>
              <a:t> </a:t>
            </a:r>
            <a:r>
              <a:rPr lang="en-US" sz="1700" b="1" dirty="0" err="1">
                <a:latin typeface="Maiandra GD" panose="020E0502030308020204" pitchFamily="34" charset="0"/>
              </a:rPr>
              <a:t>pada</a:t>
            </a:r>
            <a:r>
              <a:rPr lang="en-US" sz="1700" b="1" dirty="0">
                <a:latin typeface="Maiandra GD" panose="020E0502030308020204" pitchFamily="34" charset="0"/>
              </a:rPr>
              <a:t> </a:t>
            </a:r>
            <a:r>
              <a:rPr lang="en-US" sz="1700" b="1" dirty="0" err="1">
                <a:latin typeface="Maiandra GD" panose="020E0502030308020204" pitchFamily="34" charset="0"/>
              </a:rPr>
              <a:t>perkiraan</a:t>
            </a:r>
            <a:r>
              <a:rPr lang="en-US" sz="1700" b="1" dirty="0">
                <a:latin typeface="Maiandra GD" panose="020E0502030308020204" pitchFamily="34" charset="0"/>
              </a:rPr>
              <a:t> </a:t>
            </a:r>
            <a:r>
              <a:rPr lang="en-US" sz="1700" b="1" dirty="0" err="1">
                <a:latin typeface="Maiandra GD" panose="020E0502030308020204" pitchFamily="34" charset="0"/>
              </a:rPr>
              <a:t>kapasitas</a:t>
            </a:r>
            <a:r>
              <a:rPr lang="en-US" sz="1700" b="1" dirty="0">
                <a:latin typeface="Maiandra GD" panose="020E0502030308020204" pitchFamily="34" charset="0"/>
              </a:rPr>
              <a:t> </a:t>
            </a:r>
            <a:r>
              <a:rPr lang="en-US" sz="1700" b="1" dirty="0" err="1">
                <a:latin typeface="Maiandra GD" panose="020E0502030308020204" pitchFamily="34" charset="0"/>
              </a:rPr>
              <a:t>fiskal</a:t>
            </a:r>
            <a:r>
              <a:rPr lang="en-US" sz="1700" b="1" dirty="0">
                <a:latin typeface="Maiandra GD" panose="020E0502030308020204" pitchFamily="34" charset="0"/>
              </a:rPr>
              <a:t>, </a:t>
            </a:r>
            <a:r>
              <a:rPr lang="en-US" sz="1700" b="1" dirty="0" err="1">
                <a:latin typeface="Maiandra GD" panose="020E0502030308020204" pitchFamily="34" charset="0"/>
              </a:rPr>
              <a:t>kebutuhan</a:t>
            </a:r>
            <a:r>
              <a:rPr lang="en-US" sz="1700" b="1" dirty="0">
                <a:latin typeface="Maiandra GD" panose="020E0502030308020204" pitchFamily="34" charset="0"/>
              </a:rPr>
              <a:t> </a:t>
            </a:r>
            <a:r>
              <a:rPr lang="en-US" sz="1700" b="1" dirty="0" err="1">
                <a:latin typeface="Maiandra GD" panose="020E0502030308020204" pitchFamily="34" charset="0"/>
              </a:rPr>
              <a:t>belanja</a:t>
            </a:r>
            <a:r>
              <a:rPr lang="en-US" sz="1700" b="1" dirty="0">
                <a:latin typeface="Maiandra GD" panose="020E0502030308020204" pitchFamily="34" charset="0"/>
              </a:rPr>
              <a:t>, </a:t>
            </a:r>
            <a:r>
              <a:rPr lang="en-US" sz="1700" b="1" dirty="0" err="1">
                <a:latin typeface="Maiandra GD" panose="020E0502030308020204" pitchFamily="34" charset="0"/>
              </a:rPr>
              <a:t>dan</a:t>
            </a:r>
            <a:r>
              <a:rPr lang="en-US" sz="1700" b="1" dirty="0">
                <a:latin typeface="Maiandra GD" panose="020E0502030308020204" pitchFamily="34" charset="0"/>
              </a:rPr>
              <a:t> </a:t>
            </a:r>
            <a:r>
              <a:rPr lang="en-US" sz="1700" b="1" dirty="0" err="1">
                <a:latin typeface="Maiandra GD" panose="020E0502030308020204" pitchFamily="34" charset="0"/>
              </a:rPr>
              <a:t>posisi</a:t>
            </a:r>
            <a:r>
              <a:rPr lang="en-US" sz="1700" b="1" dirty="0">
                <a:latin typeface="Maiandra GD" panose="020E0502030308020204" pitchFamily="34" charset="0"/>
              </a:rPr>
              <a:t> </a:t>
            </a:r>
            <a:r>
              <a:rPr lang="en-US" sz="1700" b="1" dirty="0" err="1">
                <a:latin typeface="Maiandra GD" panose="020E0502030308020204" pitchFamily="34" charset="0"/>
              </a:rPr>
              <a:t>saldo</a:t>
            </a:r>
            <a:r>
              <a:rPr lang="en-US" sz="1700" b="1" dirty="0">
                <a:latin typeface="Maiandra GD" panose="020E0502030308020204" pitchFamily="34" charset="0"/>
              </a:rPr>
              <a:t> </a:t>
            </a:r>
            <a:r>
              <a:rPr lang="en-US" sz="1700" b="1" dirty="0" err="1">
                <a:latin typeface="Maiandra GD" panose="020E0502030308020204" pitchFamily="34" charset="0"/>
              </a:rPr>
              <a:t>kas</a:t>
            </a:r>
            <a:r>
              <a:rPr lang="en-US" sz="1700" b="1" dirty="0">
                <a:latin typeface="Maiandra GD" panose="020E0502030308020204" pitchFamily="34" charset="0"/>
              </a:rPr>
              <a:t> di </a:t>
            </a:r>
            <a:r>
              <a:rPr lang="en-US" sz="1700" b="1" dirty="0" err="1">
                <a:latin typeface="Maiandra GD" panose="020E0502030308020204" pitchFamily="34" charset="0"/>
              </a:rPr>
              <a:t>daerah</a:t>
            </a:r>
            <a:r>
              <a:rPr lang="en-US" sz="1700" b="1" dirty="0">
                <a:latin typeface="Maiandra GD" panose="020E0502030308020204" pitchFamily="34" charset="0"/>
              </a:rPr>
              <a:t> </a:t>
            </a:r>
            <a:r>
              <a:rPr lang="en-US" sz="1700" b="1" dirty="0" err="1">
                <a:latin typeface="Maiandra GD" panose="020E0502030308020204" pitchFamily="34" charset="0"/>
              </a:rPr>
              <a:t>pada</a:t>
            </a:r>
            <a:r>
              <a:rPr lang="en-US" sz="1700" b="1" dirty="0">
                <a:latin typeface="Maiandra GD" panose="020E0502030308020204" pitchFamily="34" charset="0"/>
              </a:rPr>
              <a:t> </a:t>
            </a:r>
            <a:r>
              <a:rPr lang="en-US" sz="1700" b="1" dirty="0" err="1">
                <a:latin typeface="Maiandra GD" panose="020E0502030308020204" pitchFamily="34" charset="0"/>
              </a:rPr>
              <a:t>akhir</a:t>
            </a:r>
            <a:r>
              <a:rPr lang="en-US" sz="1700" b="1" dirty="0">
                <a:latin typeface="Maiandra GD" panose="020E0502030308020204" pitchFamily="34" charset="0"/>
              </a:rPr>
              <a:t> </a:t>
            </a:r>
            <a:r>
              <a:rPr lang="en-US" sz="1700" b="1" dirty="0" err="1">
                <a:latin typeface="Maiandra GD" panose="020E0502030308020204" pitchFamily="34" charset="0"/>
              </a:rPr>
              <a:t>tahun</a:t>
            </a:r>
            <a:r>
              <a:rPr lang="en-US" sz="1700" b="1" dirty="0">
                <a:latin typeface="Maiandra GD" panose="020E0502030308020204" pitchFamily="34" charset="0"/>
              </a:rPr>
              <a:t> 2016, yang </a:t>
            </a:r>
            <a:r>
              <a:rPr lang="en-US" sz="1700" b="1" dirty="0" err="1">
                <a:latin typeface="Maiandra GD" panose="020E0502030308020204" pitchFamily="34" charset="0"/>
              </a:rPr>
              <a:t>dikategorikan</a:t>
            </a:r>
            <a:r>
              <a:rPr lang="en-US" sz="1700" b="1" dirty="0">
                <a:latin typeface="Maiandra GD" panose="020E0502030308020204" pitchFamily="34" charset="0"/>
              </a:rPr>
              <a:t> </a:t>
            </a:r>
            <a:r>
              <a:rPr lang="en-US" sz="1700" b="1" dirty="0" err="1">
                <a:latin typeface="Maiandra GD" panose="020E0502030308020204" pitchFamily="34" charset="0"/>
              </a:rPr>
              <a:t>sangat</a:t>
            </a:r>
            <a:r>
              <a:rPr lang="en-US" sz="1700" b="1" dirty="0">
                <a:latin typeface="Maiandra GD" panose="020E0502030308020204" pitchFamily="34" charset="0"/>
              </a:rPr>
              <a:t> </a:t>
            </a:r>
            <a:r>
              <a:rPr lang="en-US" sz="1700" b="1" dirty="0" err="1">
                <a:latin typeface="Maiandra GD" panose="020E0502030308020204" pitchFamily="34" charset="0"/>
              </a:rPr>
              <a:t>tinggi</a:t>
            </a:r>
            <a:r>
              <a:rPr lang="en-US" sz="1700" b="1" dirty="0">
                <a:latin typeface="Maiandra GD" panose="020E0502030308020204" pitchFamily="34" charset="0"/>
              </a:rPr>
              <a:t>, </a:t>
            </a:r>
            <a:r>
              <a:rPr lang="en-US" sz="1700" b="1" dirty="0" err="1">
                <a:latin typeface="Maiandra GD" panose="020E0502030308020204" pitchFamily="34" charset="0"/>
              </a:rPr>
              <a:t>tinggi</a:t>
            </a:r>
            <a:r>
              <a:rPr lang="en-US" sz="1700" b="1" dirty="0">
                <a:latin typeface="Maiandra GD" panose="020E0502030308020204" pitchFamily="34" charset="0"/>
              </a:rPr>
              <a:t>, </a:t>
            </a:r>
            <a:r>
              <a:rPr lang="en-US" sz="1700" b="1" dirty="0" err="1">
                <a:latin typeface="Maiandra GD" panose="020E0502030308020204" pitchFamily="34" charset="0"/>
              </a:rPr>
              <a:t>cukup</a:t>
            </a:r>
            <a:r>
              <a:rPr lang="en-US" sz="1700" b="1" dirty="0">
                <a:latin typeface="Maiandra GD" panose="020E0502030308020204" pitchFamily="34" charset="0"/>
              </a:rPr>
              <a:t> </a:t>
            </a:r>
            <a:r>
              <a:rPr lang="en-US" sz="1700" b="1" dirty="0" err="1">
                <a:latin typeface="Maiandra GD" panose="020E0502030308020204" pitchFamily="34" charset="0"/>
              </a:rPr>
              <a:t>tinggi</a:t>
            </a:r>
            <a:r>
              <a:rPr lang="en-US" sz="1700" b="1" dirty="0">
                <a:latin typeface="Maiandra GD" panose="020E0502030308020204" pitchFamily="34" charset="0"/>
              </a:rPr>
              <a:t> </a:t>
            </a:r>
            <a:r>
              <a:rPr lang="en-US" sz="1700" b="1" dirty="0" err="1">
                <a:latin typeface="Maiandra GD" panose="020E0502030308020204" pitchFamily="34" charset="0"/>
              </a:rPr>
              <a:t>dan</a:t>
            </a:r>
            <a:r>
              <a:rPr lang="en-US" sz="1700" b="1" dirty="0">
                <a:latin typeface="Maiandra GD" panose="020E0502030308020204" pitchFamily="34" charset="0"/>
              </a:rPr>
              <a:t> </a:t>
            </a:r>
            <a:r>
              <a:rPr lang="en-US" sz="1700" b="1" dirty="0" err="1">
                <a:latin typeface="Maiandra GD" panose="020E0502030308020204" pitchFamily="34" charset="0"/>
              </a:rPr>
              <a:t>sedang</a:t>
            </a:r>
            <a:endParaRPr lang="id-ID" sz="1700" b="1" dirty="0">
              <a:latin typeface="Maiandra GD" panose="020E0502030308020204" pitchFamily="34" charset="0"/>
            </a:endParaRPr>
          </a:p>
          <a:p>
            <a:pPr marL="342900" indent="-342900" algn="just">
              <a:spcAft>
                <a:spcPts val="600"/>
              </a:spcAft>
              <a:buFont typeface="+mj-lt"/>
              <a:buAutoNum type="arabicPeriod"/>
            </a:pPr>
            <a:r>
              <a:rPr lang="en-US" sz="1700" b="1" dirty="0" err="1">
                <a:latin typeface="Maiandra GD" panose="020E0502030308020204" pitchFamily="34" charset="0"/>
              </a:rPr>
              <a:t>dana</a:t>
            </a:r>
            <a:r>
              <a:rPr lang="en-US" sz="1700" b="1" dirty="0">
                <a:latin typeface="Maiandra GD" panose="020E0502030308020204" pitchFamily="34" charset="0"/>
              </a:rPr>
              <a:t> </a:t>
            </a:r>
            <a:r>
              <a:rPr lang="en-US" sz="1700" b="1" dirty="0" err="1">
                <a:latin typeface="Maiandra GD" panose="020E0502030308020204" pitchFamily="34" charset="0"/>
              </a:rPr>
              <a:t>alokasi</a:t>
            </a:r>
            <a:r>
              <a:rPr lang="en-US" sz="1700" b="1" dirty="0">
                <a:latin typeface="Maiandra GD" panose="020E0502030308020204" pitchFamily="34" charset="0"/>
              </a:rPr>
              <a:t> </a:t>
            </a:r>
            <a:r>
              <a:rPr lang="en-US" sz="1700" b="1" dirty="0" err="1">
                <a:latin typeface="Maiandra GD" panose="020E0502030308020204" pitchFamily="34" charset="0"/>
              </a:rPr>
              <a:t>umum</a:t>
            </a:r>
            <a:r>
              <a:rPr lang="en-US" sz="1700" b="1" dirty="0">
                <a:latin typeface="Maiandra GD" panose="020E0502030308020204" pitchFamily="34" charset="0"/>
              </a:rPr>
              <a:t> yang </a:t>
            </a:r>
            <a:r>
              <a:rPr lang="en-US" sz="1700" b="1" dirty="0" err="1">
                <a:latin typeface="Maiandra GD" panose="020E0502030308020204" pitchFamily="34" charset="0"/>
              </a:rPr>
              <a:t>sebagian</a:t>
            </a:r>
            <a:r>
              <a:rPr lang="en-US" sz="1700" b="1" dirty="0">
                <a:latin typeface="Maiandra GD" panose="020E0502030308020204" pitchFamily="34" charset="0"/>
              </a:rPr>
              <a:t> </a:t>
            </a:r>
            <a:r>
              <a:rPr lang="en-US" sz="1700" b="1" dirty="0" err="1">
                <a:latin typeface="Maiandra GD" panose="020E0502030308020204" pitchFamily="34" charset="0"/>
              </a:rPr>
              <a:t>penyalurannya</a:t>
            </a:r>
            <a:r>
              <a:rPr lang="en-US" sz="1700" b="1" dirty="0">
                <a:latin typeface="Maiandra GD" panose="020E0502030308020204" pitchFamily="34" charset="0"/>
              </a:rPr>
              <a:t> </a:t>
            </a:r>
            <a:r>
              <a:rPr lang="en-US" sz="1700" b="1" dirty="0" err="1">
                <a:latin typeface="Maiandra GD" panose="020E0502030308020204" pitchFamily="34" charset="0"/>
              </a:rPr>
              <a:t>ditunda</a:t>
            </a:r>
            <a:r>
              <a:rPr lang="en-US" sz="1700" b="1" dirty="0">
                <a:latin typeface="Maiandra GD" panose="020E0502030308020204" pitchFamily="34" charset="0"/>
              </a:rPr>
              <a:t> </a:t>
            </a:r>
            <a:r>
              <a:rPr lang="en-US" sz="1700" b="1" dirty="0" err="1">
                <a:latin typeface="Maiandra GD" panose="020E0502030308020204" pitchFamily="34" charset="0"/>
              </a:rPr>
              <a:t>itu</a:t>
            </a:r>
            <a:r>
              <a:rPr lang="en-US" sz="1700" b="1" dirty="0">
                <a:latin typeface="Maiandra GD" panose="020E0502030308020204" pitchFamily="34" charset="0"/>
              </a:rPr>
              <a:t>  </a:t>
            </a:r>
            <a:r>
              <a:rPr lang="en-US" sz="1700" b="1" dirty="0" err="1">
                <a:latin typeface="Maiandra GD" panose="020E0502030308020204" pitchFamily="34" charset="0"/>
              </a:rPr>
              <a:t>dapat</a:t>
            </a:r>
            <a:r>
              <a:rPr lang="en-US" sz="1700" b="1" dirty="0">
                <a:latin typeface="Maiandra GD" panose="020E0502030308020204" pitchFamily="34" charset="0"/>
              </a:rPr>
              <a:t> </a:t>
            </a:r>
            <a:r>
              <a:rPr lang="en-US" sz="1700" b="1" dirty="0" err="1">
                <a:latin typeface="Maiandra GD" panose="020E0502030308020204" pitchFamily="34" charset="0"/>
              </a:rPr>
              <a:t>disalurkan</a:t>
            </a:r>
            <a:r>
              <a:rPr lang="en-US" sz="1700" b="1" dirty="0">
                <a:latin typeface="Maiandra GD" panose="020E0502030308020204" pitchFamily="34" charset="0"/>
              </a:rPr>
              <a:t> </a:t>
            </a:r>
            <a:r>
              <a:rPr lang="en-US" sz="1700" b="1" dirty="0" err="1">
                <a:latin typeface="Maiandra GD" panose="020E0502030308020204" pitchFamily="34" charset="0"/>
              </a:rPr>
              <a:t>kembali</a:t>
            </a:r>
            <a:r>
              <a:rPr lang="en-US" sz="1700" b="1" dirty="0">
                <a:latin typeface="Maiandra GD" panose="020E0502030308020204" pitchFamily="34" charset="0"/>
              </a:rPr>
              <a:t> </a:t>
            </a:r>
            <a:r>
              <a:rPr lang="en-US" sz="1700" b="1" dirty="0" err="1">
                <a:latin typeface="Maiandra GD" panose="020E0502030308020204" pitchFamily="34" charset="0"/>
              </a:rPr>
              <a:t>pada</a:t>
            </a:r>
            <a:r>
              <a:rPr lang="en-US" sz="1700" b="1" dirty="0">
                <a:latin typeface="Maiandra GD" panose="020E0502030308020204" pitchFamily="34" charset="0"/>
              </a:rPr>
              <a:t> </a:t>
            </a:r>
            <a:r>
              <a:rPr lang="en-US" sz="1700" b="1" dirty="0" err="1">
                <a:latin typeface="Maiandra GD" panose="020E0502030308020204" pitchFamily="34" charset="0"/>
              </a:rPr>
              <a:t>tahun</a:t>
            </a:r>
            <a:r>
              <a:rPr lang="en-US" sz="1700" b="1" dirty="0">
                <a:latin typeface="Maiandra GD" panose="020E0502030308020204" pitchFamily="34" charset="0"/>
              </a:rPr>
              <a:t> </a:t>
            </a:r>
            <a:r>
              <a:rPr lang="en-US" sz="1700" b="1" dirty="0" err="1">
                <a:latin typeface="Maiandra GD" panose="020E0502030308020204" pitchFamily="34" charset="0"/>
              </a:rPr>
              <a:t>anggaran</a:t>
            </a:r>
            <a:r>
              <a:rPr lang="en-US" sz="1700" b="1" dirty="0">
                <a:latin typeface="Maiandra GD" panose="020E0502030308020204" pitchFamily="34" charset="0"/>
              </a:rPr>
              <a:t> 2016 </a:t>
            </a:r>
            <a:r>
              <a:rPr lang="en-US" sz="1700" b="1" dirty="0" err="1">
                <a:latin typeface="Maiandra GD" panose="020E0502030308020204" pitchFamily="34" charset="0"/>
              </a:rPr>
              <a:t>dalam</a:t>
            </a:r>
            <a:r>
              <a:rPr lang="en-US" sz="1700" b="1" dirty="0">
                <a:latin typeface="Maiandra GD" panose="020E0502030308020204" pitchFamily="34" charset="0"/>
              </a:rPr>
              <a:t> </a:t>
            </a:r>
            <a:r>
              <a:rPr lang="en-US" sz="1700" b="1" dirty="0" err="1">
                <a:latin typeface="Maiandra GD" panose="020E0502030308020204" pitchFamily="34" charset="0"/>
              </a:rPr>
              <a:t>hal</a:t>
            </a:r>
            <a:r>
              <a:rPr lang="en-US" sz="1700" b="1" dirty="0">
                <a:latin typeface="Maiandra GD" panose="020E0502030308020204" pitchFamily="34" charset="0"/>
              </a:rPr>
              <a:t> </a:t>
            </a:r>
            <a:r>
              <a:rPr lang="en-US" sz="1700" b="1" dirty="0" err="1">
                <a:latin typeface="Maiandra GD" panose="020E0502030308020204" pitchFamily="34" charset="0"/>
              </a:rPr>
              <a:t>realisasi</a:t>
            </a:r>
            <a:r>
              <a:rPr lang="en-US" sz="1700" b="1" dirty="0">
                <a:latin typeface="Maiandra GD" panose="020E0502030308020204" pitchFamily="34" charset="0"/>
              </a:rPr>
              <a:t> </a:t>
            </a:r>
            <a:r>
              <a:rPr lang="en-US" sz="1700" b="1" dirty="0" err="1">
                <a:latin typeface="Maiandra GD" panose="020E0502030308020204" pitchFamily="34" charset="0"/>
              </a:rPr>
              <a:t>penerimaan</a:t>
            </a:r>
            <a:r>
              <a:rPr lang="en-US" sz="1700" b="1" dirty="0">
                <a:latin typeface="Maiandra GD" panose="020E0502030308020204" pitchFamily="34" charset="0"/>
              </a:rPr>
              <a:t> </a:t>
            </a:r>
            <a:r>
              <a:rPr lang="en-US" sz="1700" b="1" dirty="0" err="1">
                <a:latin typeface="Maiandra GD" panose="020E0502030308020204" pitchFamily="34" charset="0"/>
              </a:rPr>
              <a:t>negara</a:t>
            </a:r>
            <a:r>
              <a:rPr lang="en-US" sz="1700" b="1" dirty="0">
                <a:latin typeface="Maiandra GD" panose="020E0502030308020204" pitchFamily="34" charset="0"/>
              </a:rPr>
              <a:t> </a:t>
            </a:r>
            <a:r>
              <a:rPr lang="en-US" sz="1700" b="1" dirty="0" err="1">
                <a:latin typeface="Maiandra GD" panose="020E0502030308020204" pitchFamily="34" charset="0"/>
              </a:rPr>
              <a:t>mencukupi</a:t>
            </a:r>
            <a:endParaRPr lang="en-US" sz="1700" b="1" dirty="0">
              <a:latin typeface="Maiandra GD" panose="020E0502030308020204" pitchFamily="34" charset="0"/>
            </a:endParaRPr>
          </a:p>
          <a:p>
            <a:pPr marL="342900" indent="-342900" algn="just">
              <a:spcAft>
                <a:spcPts val="600"/>
              </a:spcAft>
              <a:buFont typeface="+mj-lt"/>
              <a:buAutoNum type="arabicPeriod"/>
            </a:pPr>
            <a:r>
              <a:rPr lang="en-US" sz="1700" b="1" dirty="0" err="1">
                <a:latin typeface="Maiandra GD" panose="020E0502030308020204" pitchFamily="34" charset="0"/>
              </a:rPr>
              <a:t>dalam</a:t>
            </a:r>
            <a:r>
              <a:rPr lang="en-US" sz="1700" b="1" dirty="0">
                <a:latin typeface="Maiandra GD" panose="020E0502030308020204" pitchFamily="34" charset="0"/>
              </a:rPr>
              <a:t> </a:t>
            </a:r>
            <a:r>
              <a:rPr lang="en-US" sz="1700" b="1" dirty="0" err="1">
                <a:latin typeface="Maiandra GD" panose="020E0502030308020204" pitchFamily="34" charset="0"/>
              </a:rPr>
              <a:t>hal</a:t>
            </a:r>
            <a:r>
              <a:rPr lang="en-US" sz="1700" b="1" dirty="0">
                <a:latin typeface="Maiandra GD" panose="020E0502030308020204" pitchFamily="34" charset="0"/>
              </a:rPr>
              <a:t> </a:t>
            </a:r>
            <a:r>
              <a:rPr lang="en-US" sz="1700" b="1" dirty="0" err="1">
                <a:latin typeface="Maiandra GD" panose="020E0502030308020204" pitchFamily="34" charset="0"/>
              </a:rPr>
              <a:t>penyaluran</a:t>
            </a:r>
            <a:r>
              <a:rPr lang="en-US" sz="1700" b="1" dirty="0">
                <a:latin typeface="Maiandra GD" panose="020E0502030308020204" pitchFamily="34" charset="0"/>
              </a:rPr>
              <a:t> </a:t>
            </a:r>
            <a:r>
              <a:rPr lang="en-US" sz="1700" b="1" dirty="0" err="1">
                <a:latin typeface="Maiandra GD" panose="020E0502030308020204" pitchFamily="34" charset="0"/>
              </a:rPr>
              <a:t>kembali</a:t>
            </a:r>
            <a:r>
              <a:rPr lang="en-US" sz="1700" b="1" dirty="0">
                <a:latin typeface="Maiandra GD" panose="020E0502030308020204" pitchFamily="34" charset="0"/>
              </a:rPr>
              <a:t> </a:t>
            </a:r>
            <a:r>
              <a:rPr lang="en-US" sz="1700" b="1" dirty="0" err="1">
                <a:latin typeface="Maiandra GD" panose="020E0502030308020204" pitchFamily="34" charset="0"/>
              </a:rPr>
              <a:t>sebagian</a:t>
            </a:r>
            <a:r>
              <a:rPr lang="en-US" sz="1700" b="1" dirty="0">
                <a:latin typeface="Maiandra GD" panose="020E0502030308020204" pitchFamily="34" charset="0"/>
              </a:rPr>
              <a:t> </a:t>
            </a:r>
            <a:r>
              <a:rPr lang="en-US" sz="1700" b="1" dirty="0" err="1">
                <a:latin typeface="Maiandra GD" panose="020E0502030308020204" pitchFamily="34" charset="0"/>
              </a:rPr>
              <a:t>dana</a:t>
            </a:r>
            <a:r>
              <a:rPr lang="en-US" sz="1700" b="1" dirty="0">
                <a:latin typeface="Maiandra GD" panose="020E0502030308020204" pitchFamily="34" charset="0"/>
              </a:rPr>
              <a:t> </a:t>
            </a:r>
            <a:r>
              <a:rPr lang="en-US" sz="1700" b="1" dirty="0" err="1">
                <a:latin typeface="Maiandra GD" panose="020E0502030308020204" pitchFamily="34" charset="0"/>
              </a:rPr>
              <a:t>alokasi</a:t>
            </a:r>
            <a:r>
              <a:rPr lang="en-US" sz="1700" b="1" dirty="0">
                <a:latin typeface="Maiandra GD" panose="020E0502030308020204" pitchFamily="34" charset="0"/>
              </a:rPr>
              <a:t> </a:t>
            </a:r>
            <a:r>
              <a:rPr lang="en-US" sz="1700" b="1" dirty="0" err="1">
                <a:latin typeface="Maiandra GD" panose="020E0502030308020204" pitchFamily="34" charset="0"/>
              </a:rPr>
              <a:t>umum</a:t>
            </a:r>
            <a:r>
              <a:rPr lang="en-US" sz="1700" b="1" dirty="0">
                <a:latin typeface="Maiandra GD" panose="020E0502030308020204" pitchFamily="34" charset="0"/>
              </a:rPr>
              <a:t> </a:t>
            </a:r>
            <a:r>
              <a:rPr lang="en-US" sz="1700" b="1" dirty="0" err="1">
                <a:latin typeface="Maiandra GD" panose="020E0502030308020204" pitchFamily="34" charset="0"/>
              </a:rPr>
              <a:t>sebagaimana</a:t>
            </a:r>
            <a:r>
              <a:rPr lang="en-US" sz="1700" b="1" dirty="0">
                <a:latin typeface="Maiandra GD" panose="020E0502030308020204" pitchFamily="34" charset="0"/>
              </a:rPr>
              <a:t> </a:t>
            </a:r>
            <a:r>
              <a:rPr lang="en-US" sz="1700" b="1" dirty="0" err="1">
                <a:latin typeface="Maiandra GD" panose="020E0502030308020204" pitchFamily="34" charset="0"/>
              </a:rPr>
              <a:t>dimaksud</a:t>
            </a:r>
            <a:r>
              <a:rPr lang="en-US" sz="1700" b="1" dirty="0">
                <a:latin typeface="Maiandra GD" panose="020E0502030308020204" pitchFamily="34" charset="0"/>
              </a:rPr>
              <a:t> </a:t>
            </a:r>
            <a:r>
              <a:rPr lang="en-US" sz="1700" b="1" dirty="0" err="1">
                <a:latin typeface="Maiandra GD" panose="020E0502030308020204" pitchFamily="34" charset="0"/>
              </a:rPr>
              <a:t>tidak</a:t>
            </a:r>
            <a:r>
              <a:rPr lang="en-US" sz="1700" b="1" dirty="0">
                <a:latin typeface="Maiandra GD" panose="020E0502030308020204" pitchFamily="34" charset="0"/>
              </a:rPr>
              <a:t> </a:t>
            </a:r>
            <a:r>
              <a:rPr lang="en-US" sz="1700" b="1" dirty="0" err="1">
                <a:latin typeface="Maiandra GD" panose="020E0502030308020204" pitchFamily="34" charset="0"/>
              </a:rPr>
              <a:t>dapat</a:t>
            </a:r>
            <a:r>
              <a:rPr lang="en-US" sz="1700" b="1" dirty="0">
                <a:latin typeface="Maiandra GD" panose="020E0502030308020204" pitchFamily="34" charset="0"/>
              </a:rPr>
              <a:t> </a:t>
            </a:r>
            <a:r>
              <a:rPr lang="en-US" sz="1700" b="1" dirty="0" err="1">
                <a:latin typeface="Maiandra GD" panose="020E0502030308020204" pitchFamily="34" charset="0"/>
              </a:rPr>
              <a:t>dilakukan</a:t>
            </a:r>
            <a:r>
              <a:rPr lang="en-US" sz="1700" b="1" dirty="0">
                <a:latin typeface="Maiandra GD" panose="020E0502030308020204" pitchFamily="34" charset="0"/>
              </a:rPr>
              <a:t> </a:t>
            </a:r>
            <a:r>
              <a:rPr lang="en-US" sz="1700" b="1" dirty="0" err="1">
                <a:latin typeface="Maiandra GD" panose="020E0502030308020204" pitchFamily="34" charset="0"/>
              </a:rPr>
              <a:t>pada</a:t>
            </a:r>
            <a:r>
              <a:rPr lang="en-US" sz="1700" b="1" dirty="0">
                <a:latin typeface="Maiandra GD" panose="020E0502030308020204" pitchFamily="34" charset="0"/>
              </a:rPr>
              <a:t> </a:t>
            </a:r>
            <a:r>
              <a:rPr lang="en-US" sz="1700" b="1" dirty="0" err="1">
                <a:latin typeface="Maiandra GD" panose="020E0502030308020204" pitchFamily="34" charset="0"/>
              </a:rPr>
              <a:t>tahun</a:t>
            </a:r>
            <a:r>
              <a:rPr lang="en-US" sz="1700" b="1" dirty="0">
                <a:latin typeface="Maiandra GD" panose="020E0502030308020204" pitchFamily="34" charset="0"/>
              </a:rPr>
              <a:t> </a:t>
            </a:r>
            <a:r>
              <a:rPr lang="en-US" sz="1700" b="1" dirty="0" err="1">
                <a:latin typeface="Maiandra GD" panose="020E0502030308020204" pitchFamily="34" charset="0"/>
              </a:rPr>
              <a:t>anggaran</a:t>
            </a:r>
            <a:r>
              <a:rPr lang="en-US" sz="1700" b="1" dirty="0">
                <a:latin typeface="Maiandra GD" panose="020E0502030308020204" pitchFamily="34" charset="0"/>
              </a:rPr>
              <a:t> 2016, </a:t>
            </a:r>
            <a:r>
              <a:rPr lang="en-US" sz="1700" b="1" dirty="0" err="1">
                <a:latin typeface="Maiandra GD" panose="020E0502030308020204" pitchFamily="34" charset="0"/>
              </a:rPr>
              <a:t>maka</a:t>
            </a:r>
            <a:r>
              <a:rPr lang="en-US" sz="1700" b="1" dirty="0">
                <a:latin typeface="Maiandra GD" panose="020E0502030308020204" pitchFamily="34" charset="0"/>
              </a:rPr>
              <a:t> </a:t>
            </a:r>
            <a:r>
              <a:rPr lang="en-US" sz="1700" b="1" dirty="0" err="1">
                <a:latin typeface="Maiandra GD" panose="020E0502030308020204" pitchFamily="34" charset="0"/>
              </a:rPr>
              <a:t>akan</a:t>
            </a:r>
            <a:r>
              <a:rPr lang="en-US" sz="1700" b="1" dirty="0">
                <a:latin typeface="Maiandra GD" panose="020E0502030308020204" pitchFamily="34" charset="0"/>
              </a:rPr>
              <a:t> </a:t>
            </a:r>
            <a:r>
              <a:rPr lang="en-US" sz="1700" b="1" dirty="0" err="1">
                <a:latin typeface="Maiandra GD" panose="020E0502030308020204" pitchFamily="34" charset="0"/>
              </a:rPr>
              <a:t>diperhitungkan</a:t>
            </a:r>
            <a:r>
              <a:rPr lang="en-US" sz="1700" b="1" dirty="0">
                <a:latin typeface="Maiandra GD" panose="020E0502030308020204" pitchFamily="34" charset="0"/>
              </a:rPr>
              <a:t> </a:t>
            </a:r>
            <a:r>
              <a:rPr lang="en-US" sz="1700" b="1" dirty="0" err="1">
                <a:latin typeface="Maiandra GD" panose="020E0502030308020204" pitchFamily="34" charset="0"/>
              </a:rPr>
              <a:t>sebagai</a:t>
            </a:r>
            <a:r>
              <a:rPr lang="en-US" sz="1700" b="1" dirty="0">
                <a:latin typeface="Maiandra GD" panose="020E0502030308020204" pitchFamily="34" charset="0"/>
              </a:rPr>
              <a:t> </a:t>
            </a:r>
            <a:r>
              <a:rPr lang="en-US" sz="1700" b="1" dirty="0" err="1">
                <a:latin typeface="Maiandra GD" panose="020E0502030308020204" pitchFamily="34" charset="0"/>
              </a:rPr>
              <a:t>kurang</a:t>
            </a:r>
            <a:r>
              <a:rPr lang="en-US" sz="1700" b="1" dirty="0">
                <a:latin typeface="Maiandra GD" panose="020E0502030308020204" pitchFamily="34" charset="0"/>
              </a:rPr>
              <a:t> </a:t>
            </a:r>
            <a:r>
              <a:rPr lang="en-US" sz="1700" b="1" dirty="0" err="1">
                <a:latin typeface="Maiandra GD" panose="020E0502030308020204" pitchFamily="34" charset="0"/>
              </a:rPr>
              <a:t>bayar</a:t>
            </a:r>
            <a:r>
              <a:rPr lang="en-US" sz="1700" b="1" dirty="0">
                <a:latin typeface="Maiandra GD" panose="020E0502030308020204" pitchFamily="34" charset="0"/>
              </a:rPr>
              <a:t> </a:t>
            </a:r>
            <a:r>
              <a:rPr lang="en-US" sz="1700" b="1" dirty="0" err="1">
                <a:latin typeface="Maiandra GD" panose="020E0502030308020204" pitchFamily="34" charset="0"/>
              </a:rPr>
              <a:t>untuk</a:t>
            </a:r>
            <a:r>
              <a:rPr lang="en-US" sz="1700" b="1" dirty="0">
                <a:latin typeface="Maiandra GD" panose="020E0502030308020204" pitchFamily="34" charset="0"/>
              </a:rPr>
              <a:t> </a:t>
            </a:r>
            <a:r>
              <a:rPr lang="en-US" sz="1700" b="1" dirty="0" err="1">
                <a:latin typeface="Maiandra GD" panose="020E0502030308020204" pitchFamily="34" charset="0"/>
              </a:rPr>
              <a:t>dianggarkan</a:t>
            </a:r>
            <a:r>
              <a:rPr lang="en-US" sz="1700" b="1" dirty="0">
                <a:latin typeface="Maiandra GD" panose="020E0502030308020204" pitchFamily="34" charset="0"/>
              </a:rPr>
              <a:t> </a:t>
            </a:r>
            <a:r>
              <a:rPr lang="en-US" sz="1700" b="1" dirty="0" err="1">
                <a:latin typeface="Maiandra GD" panose="020E0502030308020204" pitchFamily="34" charset="0"/>
              </a:rPr>
              <a:t>dan</a:t>
            </a:r>
            <a:r>
              <a:rPr lang="en-US" sz="1700" b="1" dirty="0">
                <a:latin typeface="Maiandra GD" panose="020E0502030308020204" pitchFamily="34" charset="0"/>
              </a:rPr>
              <a:t> </a:t>
            </a:r>
            <a:r>
              <a:rPr lang="en-US" sz="1700" b="1" dirty="0" err="1">
                <a:latin typeface="Maiandra GD" panose="020E0502030308020204" pitchFamily="34" charset="0"/>
              </a:rPr>
              <a:t>disalurkan</a:t>
            </a:r>
            <a:r>
              <a:rPr lang="en-US" sz="1700" b="1" dirty="0">
                <a:latin typeface="Maiandra GD" panose="020E0502030308020204" pitchFamily="34" charset="0"/>
              </a:rPr>
              <a:t> </a:t>
            </a:r>
            <a:r>
              <a:rPr lang="en-US" sz="1700" b="1" dirty="0" err="1">
                <a:latin typeface="Maiandra GD" panose="020E0502030308020204" pitchFamily="34" charset="0"/>
              </a:rPr>
              <a:t>pada</a:t>
            </a:r>
            <a:r>
              <a:rPr lang="en-US" sz="1700" b="1" dirty="0">
                <a:latin typeface="Maiandra GD" panose="020E0502030308020204" pitchFamily="34" charset="0"/>
              </a:rPr>
              <a:t> </a:t>
            </a:r>
            <a:r>
              <a:rPr lang="en-US" sz="1700" b="1" dirty="0" err="1">
                <a:latin typeface="Maiandra GD" panose="020E0502030308020204" pitchFamily="34" charset="0"/>
              </a:rPr>
              <a:t>tahun</a:t>
            </a:r>
            <a:r>
              <a:rPr lang="en-US" sz="1700" b="1" dirty="0">
                <a:latin typeface="Maiandra GD" panose="020E0502030308020204" pitchFamily="34" charset="0"/>
              </a:rPr>
              <a:t> </a:t>
            </a:r>
            <a:r>
              <a:rPr lang="en-US" sz="1700" b="1" dirty="0" err="1">
                <a:latin typeface="Maiandra GD" panose="020E0502030308020204" pitchFamily="34" charset="0"/>
              </a:rPr>
              <a:t>anggaran</a:t>
            </a:r>
            <a:r>
              <a:rPr lang="en-US" sz="1700" b="1" dirty="0">
                <a:latin typeface="Maiandra GD" panose="020E0502030308020204" pitchFamily="34" charset="0"/>
              </a:rPr>
              <a:t> </a:t>
            </a:r>
            <a:r>
              <a:rPr lang="en-US" sz="1700" b="1" dirty="0" err="1">
                <a:latin typeface="Maiandra GD" panose="020E0502030308020204" pitchFamily="34" charset="0"/>
              </a:rPr>
              <a:t>berikutnya</a:t>
            </a:r>
            <a:r>
              <a:rPr lang="en-US" sz="1700" b="1" dirty="0">
                <a:latin typeface="Maiandra GD" panose="020E0502030308020204" pitchFamily="34" charset="0"/>
              </a:rPr>
              <a:t> </a:t>
            </a:r>
            <a:r>
              <a:rPr lang="en-US" sz="1700" b="1" dirty="0" err="1">
                <a:latin typeface="Maiandra GD" panose="020E0502030308020204" pitchFamily="34" charset="0"/>
              </a:rPr>
              <a:t>dengan</a:t>
            </a:r>
            <a:r>
              <a:rPr lang="en-US" sz="1700" b="1" dirty="0">
                <a:latin typeface="Maiandra GD" panose="020E0502030308020204" pitchFamily="34" charset="0"/>
              </a:rPr>
              <a:t> </a:t>
            </a:r>
            <a:r>
              <a:rPr lang="en-US" sz="1700" b="1" dirty="0" err="1">
                <a:latin typeface="Maiandra GD" panose="020E0502030308020204" pitchFamily="34" charset="0"/>
              </a:rPr>
              <a:t>memperhatikan</a:t>
            </a:r>
            <a:r>
              <a:rPr lang="en-US" sz="1700" b="1" dirty="0">
                <a:latin typeface="Maiandra GD" panose="020E0502030308020204" pitchFamily="34" charset="0"/>
              </a:rPr>
              <a:t> </a:t>
            </a:r>
            <a:r>
              <a:rPr lang="en-US" sz="1700" b="1" dirty="0" err="1">
                <a:latin typeface="Maiandra GD" panose="020E0502030308020204" pitchFamily="34" charset="0"/>
              </a:rPr>
              <a:t>kemampuan</a:t>
            </a:r>
            <a:r>
              <a:rPr lang="en-US" sz="1700" b="1" dirty="0">
                <a:latin typeface="Maiandra GD" panose="020E0502030308020204" pitchFamily="34" charset="0"/>
              </a:rPr>
              <a:t> </a:t>
            </a:r>
            <a:r>
              <a:rPr lang="en-US" sz="1700" b="1" dirty="0" err="1">
                <a:latin typeface="Maiandra GD" panose="020E0502030308020204" pitchFamily="34" charset="0"/>
              </a:rPr>
              <a:t>keuangan</a:t>
            </a:r>
            <a:r>
              <a:rPr lang="en-US" sz="1700" b="1" dirty="0">
                <a:latin typeface="Maiandra GD" panose="020E0502030308020204" pitchFamily="34" charset="0"/>
              </a:rPr>
              <a:t> </a:t>
            </a:r>
            <a:r>
              <a:rPr lang="en-US" sz="1700" b="1" dirty="0" err="1">
                <a:latin typeface="Maiandra GD" panose="020E0502030308020204" pitchFamily="34" charset="0"/>
              </a:rPr>
              <a:t>negara</a:t>
            </a:r>
            <a:endParaRPr lang="id-ID" sz="1700" b="1" dirty="0">
              <a:latin typeface="Maiandra GD" panose="020E0502030308020204" pitchFamily="34" charset="0"/>
            </a:endParaRPr>
          </a:p>
        </p:txBody>
      </p:sp>
      <p:sp>
        <p:nvSpPr>
          <p:cNvPr id="7" name="AutoShape 2" descr="Image result for legislation clipar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ectangle 10"/>
          <p:cNvSpPr/>
          <p:nvPr/>
        </p:nvSpPr>
        <p:spPr>
          <a:xfrm>
            <a:off x="5887360" y="1320122"/>
            <a:ext cx="5330367" cy="1646605"/>
          </a:xfrm>
          <a:prstGeom prst="rect">
            <a:avLst/>
          </a:prstGeom>
        </p:spPr>
        <p:txBody>
          <a:bodyPr wrap="square">
            <a:spAutoFit/>
          </a:bodyPr>
          <a:lstStyle/>
          <a:p>
            <a:pPr algn="just">
              <a:spcAft>
                <a:spcPts val="600"/>
              </a:spcAft>
            </a:pPr>
            <a:r>
              <a:rPr lang="id-ID" sz="1600" b="1" dirty="0">
                <a:latin typeface="Maiandra GD" panose="020E0502030308020204" pitchFamily="34" charset="0"/>
              </a:rPr>
              <a:t>5.  Daerah dengan </a:t>
            </a:r>
            <a:r>
              <a:rPr lang="en-US" sz="1600" b="1" dirty="0" err="1">
                <a:latin typeface="Maiandra GD" panose="020E0502030308020204" pitchFamily="34" charset="0"/>
              </a:rPr>
              <a:t>penundaan</a:t>
            </a:r>
            <a:r>
              <a:rPr lang="en-US" sz="1600" b="1" dirty="0">
                <a:latin typeface="Maiandra GD" panose="020E0502030308020204" pitchFamily="34" charset="0"/>
              </a:rPr>
              <a:t> </a:t>
            </a:r>
            <a:r>
              <a:rPr lang="en-US" sz="1600" b="1" dirty="0" err="1">
                <a:latin typeface="Maiandra GD" panose="020E0502030308020204" pitchFamily="34" charset="0"/>
              </a:rPr>
              <a:t>dau</a:t>
            </a:r>
            <a:r>
              <a:rPr lang="en-US" sz="1600" b="1" dirty="0">
                <a:latin typeface="Maiandra GD" panose="020E0502030308020204" pitchFamily="34" charset="0"/>
              </a:rPr>
              <a:t> </a:t>
            </a:r>
            <a:r>
              <a:rPr lang="en-US" sz="1600" b="1" dirty="0" err="1">
                <a:latin typeface="Maiandra GD" panose="020E0502030308020204" pitchFamily="34" charset="0"/>
              </a:rPr>
              <a:t>terbesar</a:t>
            </a:r>
            <a:endParaRPr lang="id-ID" sz="1600" b="1" dirty="0">
              <a:latin typeface="Maiandra GD" panose="020E0502030308020204" pitchFamily="34" charset="0"/>
            </a:endParaRPr>
          </a:p>
          <a:p>
            <a:pPr marL="711200" indent="-342900" algn="just">
              <a:buFont typeface="Arial" panose="020B0604020202020204" pitchFamily="34" charset="0"/>
              <a:buChar char="•"/>
              <a:tabLst>
                <a:tab pos="3143250" algn="l"/>
              </a:tabLst>
            </a:pPr>
            <a:r>
              <a:rPr lang="en-US" sz="1600" b="1" dirty="0" err="1">
                <a:latin typeface="Maiandra GD" panose="020E0502030308020204" pitchFamily="34" charset="0"/>
              </a:rPr>
              <a:t>Provinsi</a:t>
            </a:r>
            <a:r>
              <a:rPr lang="en-US" sz="1600" b="1" dirty="0">
                <a:latin typeface="Maiandra GD" panose="020E0502030308020204" pitchFamily="34" charset="0"/>
              </a:rPr>
              <a:t> </a:t>
            </a:r>
            <a:r>
              <a:rPr lang="en-US" sz="1600" b="1" dirty="0" err="1">
                <a:latin typeface="Maiandra GD" panose="020E0502030308020204" pitchFamily="34" charset="0"/>
              </a:rPr>
              <a:t>Jawa</a:t>
            </a:r>
            <a:r>
              <a:rPr lang="en-US" sz="1600" b="1" dirty="0">
                <a:latin typeface="Maiandra GD" panose="020E0502030308020204" pitchFamily="34" charset="0"/>
              </a:rPr>
              <a:t> Tengah </a:t>
            </a:r>
            <a:r>
              <a:rPr lang="id-ID" sz="1600" b="1" dirty="0">
                <a:latin typeface="Maiandra GD" panose="020E0502030308020204" pitchFamily="34" charset="0"/>
              </a:rPr>
              <a:t>	: </a:t>
            </a:r>
            <a:r>
              <a:rPr lang="en-US" sz="1600" b="1" dirty="0">
                <a:latin typeface="Maiandra GD" panose="020E0502030308020204" pitchFamily="34" charset="0"/>
              </a:rPr>
              <a:t>RP 336,8 </a:t>
            </a:r>
            <a:r>
              <a:rPr lang="en-US" sz="1600" b="1" dirty="0" err="1">
                <a:latin typeface="Maiandra GD" panose="020E0502030308020204" pitchFamily="34" charset="0"/>
              </a:rPr>
              <a:t>Miliar</a:t>
            </a:r>
            <a:endParaRPr lang="id-ID" sz="1600" b="1" dirty="0">
              <a:latin typeface="Maiandra GD" panose="020E0502030308020204" pitchFamily="34" charset="0"/>
            </a:endParaRPr>
          </a:p>
          <a:p>
            <a:pPr marL="711200" indent="-342900" algn="just">
              <a:buFont typeface="Arial" panose="020B0604020202020204" pitchFamily="34" charset="0"/>
              <a:buChar char="•"/>
              <a:tabLst>
                <a:tab pos="3143250" algn="l"/>
              </a:tabLst>
            </a:pPr>
            <a:r>
              <a:rPr lang="en-US" sz="1600" b="1" dirty="0" err="1">
                <a:latin typeface="Maiandra GD" panose="020E0502030308020204" pitchFamily="34" charset="0"/>
              </a:rPr>
              <a:t>Provinsi</a:t>
            </a:r>
            <a:r>
              <a:rPr lang="en-US" sz="1600" b="1" dirty="0">
                <a:latin typeface="Maiandra GD" panose="020E0502030308020204" pitchFamily="34" charset="0"/>
              </a:rPr>
              <a:t>  </a:t>
            </a:r>
            <a:r>
              <a:rPr lang="en-US" sz="1600" b="1" dirty="0" err="1">
                <a:latin typeface="Maiandra GD" panose="020E0502030308020204" pitchFamily="34" charset="0"/>
              </a:rPr>
              <a:t>Jawa</a:t>
            </a:r>
            <a:r>
              <a:rPr lang="en-US" sz="1600" b="1" dirty="0">
                <a:latin typeface="Maiandra GD" panose="020E0502030308020204" pitchFamily="34" charset="0"/>
              </a:rPr>
              <a:t> </a:t>
            </a:r>
            <a:r>
              <a:rPr lang="en-US" sz="1600" b="1" dirty="0" err="1">
                <a:latin typeface="Maiandra GD" panose="020E0502030308020204" pitchFamily="34" charset="0"/>
              </a:rPr>
              <a:t>Timur</a:t>
            </a:r>
            <a:r>
              <a:rPr lang="en-US" sz="1600" b="1" dirty="0">
                <a:latin typeface="Maiandra GD" panose="020E0502030308020204" pitchFamily="34" charset="0"/>
              </a:rPr>
              <a:t> </a:t>
            </a:r>
            <a:r>
              <a:rPr lang="id-ID" sz="1600" b="1" dirty="0">
                <a:latin typeface="Maiandra GD" panose="020E0502030308020204" pitchFamily="34" charset="0"/>
              </a:rPr>
              <a:t>	: </a:t>
            </a:r>
            <a:r>
              <a:rPr lang="en-US" sz="1600" b="1" dirty="0">
                <a:latin typeface="Maiandra GD" panose="020E0502030308020204" pitchFamily="34" charset="0"/>
              </a:rPr>
              <a:t>RP 302,9 </a:t>
            </a:r>
            <a:r>
              <a:rPr lang="en-US" sz="1600" b="1" dirty="0" err="1">
                <a:latin typeface="Maiandra GD" panose="020E0502030308020204" pitchFamily="34" charset="0"/>
              </a:rPr>
              <a:t>Miliar</a:t>
            </a:r>
            <a:endParaRPr lang="id-ID" sz="1600" b="1" dirty="0">
              <a:latin typeface="Maiandra GD" panose="020E0502030308020204" pitchFamily="34" charset="0"/>
            </a:endParaRPr>
          </a:p>
          <a:p>
            <a:pPr marL="711200" indent="-342900" algn="just">
              <a:buFont typeface="Arial" panose="020B0604020202020204" pitchFamily="34" charset="0"/>
              <a:buChar char="•"/>
              <a:tabLst>
                <a:tab pos="3143250" algn="l"/>
              </a:tabLst>
            </a:pPr>
            <a:r>
              <a:rPr lang="en-US" sz="1600" b="1" dirty="0" err="1">
                <a:latin typeface="Maiandra GD" panose="020E0502030308020204" pitchFamily="34" charset="0"/>
              </a:rPr>
              <a:t>Kabupaten</a:t>
            </a:r>
            <a:r>
              <a:rPr lang="en-US" sz="1600" b="1" dirty="0">
                <a:latin typeface="Maiandra GD" panose="020E0502030308020204" pitchFamily="34" charset="0"/>
              </a:rPr>
              <a:t> Bogor</a:t>
            </a:r>
            <a:r>
              <a:rPr lang="id-ID" sz="1600" b="1" dirty="0">
                <a:latin typeface="Maiandra GD" panose="020E0502030308020204" pitchFamily="34" charset="0"/>
              </a:rPr>
              <a:t>	: </a:t>
            </a:r>
            <a:r>
              <a:rPr lang="en-US" sz="1600" b="1" dirty="0">
                <a:latin typeface="Maiandra GD" panose="020E0502030308020204" pitchFamily="34" charset="0"/>
              </a:rPr>
              <a:t>RP 347,2 </a:t>
            </a:r>
            <a:r>
              <a:rPr lang="en-US" sz="1600" b="1" dirty="0" err="1">
                <a:latin typeface="Maiandra GD" panose="020E0502030308020204" pitchFamily="34" charset="0"/>
              </a:rPr>
              <a:t>miliar</a:t>
            </a:r>
            <a:endParaRPr lang="id-ID" sz="1600" b="1" dirty="0">
              <a:latin typeface="Maiandra GD" panose="020E0502030308020204" pitchFamily="34" charset="0"/>
            </a:endParaRPr>
          </a:p>
          <a:p>
            <a:pPr marL="711200" indent="-342900" algn="just">
              <a:buFont typeface="Arial" panose="020B0604020202020204" pitchFamily="34" charset="0"/>
              <a:buChar char="•"/>
              <a:tabLst>
                <a:tab pos="3143250" algn="l"/>
              </a:tabLst>
            </a:pPr>
            <a:r>
              <a:rPr lang="en-US" sz="1600" b="1" dirty="0" err="1">
                <a:latin typeface="Maiandra GD" panose="020E0502030308020204" pitchFamily="34" charset="0"/>
              </a:rPr>
              <a:t>Kabupaten</a:t>
            </a:r>
            <a:r>
              <a:rPr lang="en-US" sz="1600" b="1" dirty="0">
                <a:latin typeface="Maiandra GD" panose="020E0502030308020204" pitchFamily="34" charset="0"/>
              </a:rPr>
              <a:t> </a:t>
            </a:r>
            <a:r>
              <a:rPr lang="en-US" sz="1600" b="1" dirty="0" err="1">
                <a:latin typeface="Maiandra GD" panose="020E0502030308020204" pitchFamily="34" charset="0"/>
              </a:rPr>
              <a:t>Garut</a:t>
            </a:r>
            <a:r>
              <a:rPr lang="en-US" sz="1600" b="1" dirty="0">
                <a:latin typeface="Maiandra GD" panose="020E0502030308020204" pitchFamily="34" charset="0"/>
              </a:rPr>
              <a:t> </a:t>
            </a:r>
            <a:r>
              <a:rPr lang="id-ID" sz="1600" b="1" dirty="0">
                <a:latin typeface="Maiandra GD" panose="020E0502030308020204" pitchFamily="34" charset="0"/>
              </a:rPr>
              <a:t>	: </a:t>
            </a:r>
            <a:r>
              <a:rPr lang="en-US" sz="1600" b="1" dirty="0">
                <a:latin typeface="Maiandra GD" panose="020E0502030308020204" pitchFamily="34" charset="0"/>
              </a:rPr>
              <a:t>RP 327,6 </a:t>
            </a:r>
            <a:r>
              <a:rPr lang="en-US" sz="1600" b="1" dirty="0" err="1">
                <a:latin typeface="Maiandra GD" panose="020E0502030308020204" pitchFamily="34" charset="0"/>
              </a:rPr>
              <a:t>miliar</a:t>
            </a:r>
            <a:endParaRPr lang="id-ID" sz="1600" b="1" dirty="0">
              <a:latin typeface="Maiandra GD" panose="020E0502030308020204" pitchFamily="34" charset="0"/>
            </a:endParaRPr>
          </a:p>
          <a:p>
            <a:pPr marL="711200" indent="-342900" algn="just">
              <a:buFont typeface="Arial" panose="020B0604020202020204" pitchFamily="34" charset="0"/>
              <a:buChar char="•"/>
              <a:tabLst>
                <a:tab pos="3143250" algn="l"/>
              </a:tabLst>
            </a:pPr>
            <a:r>
              <a:rPr lang="en-US" sz="1600" b="1" dirty="0">
                <a:latin typeface="Maiandra GD" panose="020E0502030308020204" pitchFamily="34" charset="0"/>
              </a:rPr>
              <a:t>Kota Bandung </a:t>
            </a:r>
            <a:r>
              <a:rPr lang="id-ID" sz="1600" b="1" dirty="0">
                <a:latin typeface="Maiandra GD" panose="020E0502030308020204" pitchFamily="34" charset="0"/>
              </a:rPr>
              <a:t>	: </a:t>
            </a:r>
            <a:r>
              <a:rPr lang="en-US" sz="1600" b="1" dirty="0">
                <a:latin typeface="Maiandra GD" panose="020E0502030308020204" pitchFamily="34" charset="0"/>
              </a:rPr>
              <a:t>RP 302,8 </a:t>
            </a:r>
            <a:r>
              <a:rPr lang="en-US" sz="1600" b="1" dirty="0" err="1">
                <a:latin typeface="Maiandra GD" panose="020E0502030308020204" pitchFamily="34" charset="0"/>
              </a:rPr>
              <a:t>miliar</a:t>
            </a:r>
            <a:endParaRPr lang="en-US" sz="1600" b="1" dirty="0">
              <a:latin typeface="Maiandra GD" panose="020E0502030308020204" pitchFamily="34" charset="0"/>
            </a:endParaRPr>
          </a:p>
        </p:txBody>
      </p:sp>
      <p:sp>
        <p:nvSpPr>
          <p:cNvPr id="14" name="Rectangle 13"/>
          <p:cNvSpPr/>
          <p:nvPr/>
        </p:nvSpPr>
        <p:spPr>
          <a:xfrm>
            <a:off x="5718628" y="2966727"/>
            <a:ext cx="5896424" cy="3524042"/>
          </a:xfrm>
          <a:prstGeom prst="rect">
            <a:avLst/>
          </a:prstGeom>
        </p:spPr>
        <p:txBody>
          <a:bodyPr wrap="square">
            <a:spAutoFit/>
          </a:bodyPr>
          <a:lstStyle/>
          <a:p>
            <a:pPr marL="363538" indent="-300038" algn="just" fontAlgn="b">
              <a:spcBef>
                <a:spcPts val="300"/>
              </a:spcBef>
              <a:spcAft>
                <a:spcPts val="300"/>
              </a:spcAft>
            </a:pPr>
            <a:r>
              <a:rPr lang="id-ID" sz="1600" b="1" dirty="0">
                <a:solidFill>
                  <a:srgbClr val="000000"/>
                </a:solidFill>
                <a:latin typeface="Maiandra GD" panose="020E0502030308020204" pitchFamily="34" charset="0"/>
                <a:cs typeface="Times New Roman" pitchFamily="18" charset="0"/>
              </a:rPr>
              <a:t>6. Dalam rangka optimalisasi penggunaan APBD sekalihus untuk mengantisipasi tekanan inflasi, diharapkan Pemerintah Daerah dapat mengoptimalkan APBDnya untuk hal-hal yang bersifat lebih Produktif sesuai kewenangan yang dimiliki :</a:t>
            </a:r>
          </a:p>
          <a:p>
            <a:pPr marL="623888" indent="-198438" algn="just" fontAlgn="b">
              <a:spcBef>
                <a:spcPts val="300"/>
              </a:spcBef>
              <a:spcAft>
                <a:spcPts val="300"/>
              </a:spcAft>
              <a:buFont typeface="Arial" panose="020B0604020202020204" pitchFamily="34" charset="0"/>
              <a:buChar char="•"/>
            </a:pPr>
            <a:r>
              <a:rPr lang="nn-NO" sz="1600" b="1" dirty="0">
                <a:solidFill>
                  <a:srgbClr val="000000"/>
                </a:solidFill>
                <a:latin typeface="Maiandra GD" panose="020E0502030308020204" pitchFamily="34" charset="0"/>
                <a:cs typeface="Times New Roman" pitchFamily="18" charset="0"/>
              </a:rPr>
              <a:t>Dukungan cadangan beras dari Pemda melalui pembentukan  Cadangan Beras Pemerintah Daerah (CBPD) ataupun pengawasan stok.</a:t>
            </a:r>
          </a:p>
          <a:p>
            <a:pPr marL="623888" indent="-198438" algn="just" fontAlgn="b">
              <a:spcBef>
                <a:spcPts val="300"/>
              </a:spcBef>
              <a:spcAft>
                <a:spcPts val="300"/>
              </a:spcAft>
              <a:buFont typeface="Arial" panose="020B0604020202020204" pitchFamily="34" charset="0"/>
              <a:buChar char="•"/>
            </a:pPr>
            <a:r>
              <a:rPr lang="nn-NO" sz="1600" b="1" dirty="0">
                <a:solidFill>
                  <a:srgbClr val="000000"/>
                </a:solidFill>
                <a:latin typeface="Maiandra GD" panose="020E0502030308020204" pitchFamily="34" charset="0"/>
                <a:cs typeface="Times New Roman" pitchFamily="18" charset="0"/>
              </a:rPr>
              <a:t>Anggaran untuk Cadangan Pangan Pemda (antara lain untuk Operasi Pasar) dapat dialokasikan dalam pos Belanja Langsung APBD (Belanja Barang dan Jasa) sementara anggaran untuk Subsidi dan Pasar Murah dapat dialokasikan dalam pos Belanja Subsidi APBD</a:t>
            </a:r>
          </a:p>
          <a:p>
            <a:pPr marL="623888" indent="-198438" algn="just" fontAlgn="b">
              <a:spcBef>
                <a:spcPts val="300"/>
              </a:spcBef>
              <a:spcAft>
                <a:spcPts val="300"/>
              </a:spcAft>
              <a:buFont typeface="Arial" panose="020B0604020202020204" pitchFamily="34" charset="0"/>
              <a:buChar char="•"/>
            </a:pPr>
            <a:r>
              <a:rPr lang="nn-NO" sz="1600" b="1" dirty="0">
                <a:solidFill>
                  <a:srgbClr val="000000"/>
                </a:solidFill>
                <a:latin typeface="Maiandra GD" panose="020E0502030308020204" pitchFamily="34" charset="0"/>
                <a:cs typeface="Times New Roman" pitchFamily="18" charset="0"/>
              </a:rPr>
              <a:t>Mendorong peran BUMD dalam stabilisasi pangan</a:t>
            </a:r>
            <a:endParaRPr lang="id-ID" sz="1600" b="1" dirty="0">
              <a:latin typeface="Maiandra GD" panose="020E0502030308020204" pitchFamily="34" charset="0"/>
            </a:endParaRPr>
          </a:p>
        </p:txBody>
      </p:sp>
    </p:spTree>
    <p:extLst>
      <p:ext uri="{BB962C8B-B14F-4D97-AF65-F5344CB8AC3E}">
        <p14:creationId xmlns:p14="http://schemas.microsoft.com/office/powerpoint/2010/main" xmlns="" val="20425590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96349" y="177939"/>
            <a:ext cx="10219267" cy="760413"/>
          </a:xfrm>
        </p:spPr>
        <p:txBody>
          <a:bodyPr>
            <a:normAutofit/>
          </a:bodyPr>
          <a:lstStyle/>
          <a:p>
            <a:r>
              <a:rPr lang="id-ID" altLang="id-ID" sz="3200" dirty="0">
                <a:solidFill>
                  <a:srgbClr val="C00000"/>
                </a:solidFill>
                <a:effectLst/>
                <a:latin typeface="Agency FB" pitchFamily="34" charset="0"/>
                <a:ea typeface="+mn-ea"/>
                <a:cs typeface="+mn-cs"/>
              </a:rPr>
              <a:t>PERKEMBANGAN PASOKAN DAN HARGA PANGAN (1)</a:t>
            </a:r>
          </a:p>
        </p:txBody>
      </p:sp>
      <p:sp>
        <p:nvSpPr>
          <p:cNvPr id="8" name="Rectangle 7"/>
          <p:cNvSpPr/>
          <p:nvPr/>
        </p:nvSpPr>
        <p:spPr bwMode="auto">
          <a:xfrm>
            <a:off x="239186" y="1740807"/>
            <a:ext cx="5624585" cy="5314949"/>
          </a:xfrm>
          <a:prstGeom prst="rect">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66339" tIns="66339" rIns="66339" bIns="66339" anchor="ctr" anchorCtr="1"/>
          <a:lstStyle/>
          <a:p>
            <a:pPr marL="315286" indent="-260580" algn="just">
              <a:spcBef>
                <a:spcPts val="600"/>
              </a:spcBef>
              <a:spcAft>
                <a:spcPts val="600"/>
              </a:spcAft>
              <a:buFont typeface="+mj-lt"/>
              <a:buAutoNum type="arabicPeriod"/>
              <a:defRPr/>
            </a:pPr>
            <a:r>
              <a:rPr lang="id-ID" sz="1500" dirty="0">
                <a:solidFill>
                  <a:prstClr val="black"/>
                </a:solidFill>
                <a:latin typeface="Maiandra GD" panose="020E0502030308020204" pitchFamily="34" charset="0"/>
                <a:cs typeface="Lao UI" panose="020B0502040204020203" pitchFamily="34" charset="0"/>
              </a:rPr>
              <a:t>Rata-rata harga komoditas pangan secara nasional (laporan BPS) bulan September 2016 (s.d Minggu I) pada umumnya mengalami penurunan dibandingkan bulan sebelumnya. </a:t>
            </a:r>
            <a:r>
              <a:rPr lang="id-ID" sz="1500" b="1" dirty="0">
                <a:solidFill>
                  <a:srgbClr val="0000FF"/>
                </a:solidFill>
                <a:latin typeface="Maiandra GD" panose="020E0502030308020204" pitchFamily="34" charset="0"/>
                <a:cs typeface="Lao UI" panose="020B0502040204020203" pitchFamily="34" charset="0"/>
              </a:rPr>
              <a:t>Harga komoditas yang naik di atas 1% antara lain cabe merah 28,36%; minytak goreng curah 3,10%; dan minyak goreng umum 1,59%. </a:t>
            </a:r>
          </a:p>
          <a:p>
            <a:pPr marL="315286" indent="-260580" algn="just">
              <a:spcBef>
                <a:spcPts val="600"/>
              </a:spcBef>
              <a:spcAft>
                <a:spcPts val="600"/>
              </a:spcAft>
              <a:buFont typeface="+mj-lt"/>
              <a:buAutoNum type="arabicPeriod"/>
              <a:defRPr/>
            </a:pPr>
            <a:r>
              <a:rPr lang="id-ID" altLang="id-ID" sz="1500" dirty="0">
                <a:solidFill>
                  <a:srgbClr val="000000"/>
                </a:solidFill>
                <a:latin typeface="Maiandra GD" panose="020E0502030308020204" pitchFamily="34" charset="0"/>
                <a:ea typeface="Lao UI" pitchFamily="34" charset="0"/>
                <a:cs typeface="Lao UI" pitchFamily="34" charset="0"/>
              </a:rPr>
              <a:t>Rata-rata </a:t>
            </a:r>
            <a:r>
              <a:rPr lang="id-ID" altLang="id-ID" sz="1500" b="1" dirty="0">
                <a:solidFill>
                  <a:srgbClr val="0000FF"/>
                </a:solidFill>
                <a:latin typeface="Maiandra GD" panose="020E0502030308020204" pitchFamily="34" charset="0"/>
                <a:cs typeface="Lao UI" panose="020B0502040204020203" pitchFamily="34" charset="0"/>
              </a:rPr>
              <a:t>pasokan beras ke PIBC </a:t>
            </a:r>
            <a:r>
              <a:rPr lang="id-ID" altLang="id-ID" sz="1500" dirty="0">
                <a:solidFill>
                  <a:srgbClr val="000000"/>
                </a:solidFill>
                <a:latin typeface="Maiandra GD" panose="020E0502030308020204" pitchFamily="34" charset="0"/>
                <a:ea typeface="Lao UI" pitchFamily="34" charset="0"/>
                <a:cs typeface="Lao UI" pitchFamily="34" charset="0"/>
              </a:rPr>
              <a:t>pada bulan September 2016 (s.d tanggal 8) naik 37,96% bila dibandingkan dengan periode yang sama tahun sebelumnya. Stok beras di PIBC per tanggal </a:t>
            </a:r>
            <a:r>
              <a:rPr lang="id-ID" sz="1500" dirty="0">
                <a:solidFill>
                  <a:prstClr val="black"/>
                </a:solidFill>
                <a:latin typeface="Maiandra GD" panose="020E0502030308020204" pitchFamily="34" charset="0"/>
                <a:cs typeface="Lao UI" panose="020B0502040204020203" pitchFamily="34" charset="0"/>
              </a:rPr>
              <a:t>8 September 2016 </a:t>
            </a:r>
            <a:r>
              <a:rPr lang="id-ID" altLang="id-ID" sz="1500" dirty="0">
                <a:solidFill>
                  <a:srgbClr val="000000"/>
                </a:solidFill>
                <a:latin typeface="Maiandra GD" panose="020E0502030308020204" pitchFamily="34" charset="0"/>
                <a:ea typeface="Lao UI" pitchFamily="34" charset="0"/>
                <a:cs typeface="Lao UI" pitchFamily="34" charset="0"/>
              </a:rPr>
              <a:t>sebesar </a:t>
            </a:r>
            <a:r>
              <a:rPr lang="id-ID" altLang="id-ID" sz="1500" b="1" dirty="0">
                <a:solidFill>
                  <a:srgbClr val="0000FF"/>
                </a:solidFill>
                <a:latin typeface="Maiandra GD" panose="020E0502030308020204" pitchFamily="34" charset="0"/>
                <a:cs typeface="Lao UI" panose="020B0502040204020203" pitchFamily="34" charset="0"/>
              </a:rPr>
              <a:t>43.024 ton </a:t>
            </a:r>
            <a:r>
              <a:rPr lang="id-ID" altLang="id-ID" sz="1500" dirty="0">
                <a:solidFill>
                  <a:srgbClr val="000000"/>
                </a:solidFill>
                <a:latin typeface="Maiandra GD" panose="020E0502030308020204" pitchFamily="34" charset="0"/>
                <a:ea typeface="Lao UI" pitchFamily="34" charset="0"/>
                <a:cs typeface="Lao UI" pitchFamily="34" charset="0"/>
              </a:rPr>
              <a:t>masih di atas stok normal (30.000 ton) dan </a:t>
            </a:r>
            <a:r>
              <a:rPr lang="id-ID" altLang="id-ID" sz="1500" b="1" dirty="0">
                <a:solidFill>
                  <a:srgbClr val="0000FF"/>
                </a:solidFill>
                <a:latin typeface="Maiandra GD" panose="020E0502030308020204" pitchFamily="34" charset="0"/>
                <a:cs typeface="Lao UI" panose="020B0502040204020203" pitchFamily="34" charset="0"/>
              </a:rPr>
              <a:t>diperkirakan cukup untuk memenuhi kebutuhan DKI Jakarta selama ± 14 hari ke depan</a:t>
            </a:r>
            <a:r>
              <a:rPr lang="id-ID" altLang="id-ID" sz="1500" b="1" dirty="0">
                <a:solidFill>
                  <a:srgbClr val="FF0000"/>
                </a:solidFill>
                <a:latin typeface="Maiandra GD" panose="020E0502030308020204" pitchFamily="34" charset="0"/>
                <a:ea typeface="Lao UI" pitchFamily="34" charset="0"/>
                <a:cs typeface="Lao UI" pitchFamily="34" charset="0"/>
              </a:rPr>
              <a:t>. </a:t>
            </a:r>
          </a:p>
          <a:p>
            <a:pPr marL="315286" indent="-260580" algn="just">
              <a:spcBef>
                <a:spcPts val="600"/>
              </a:spcBef>
              <a:spcAft>
                <a:spcPts val="600"/>
              </a:spcAft>
              <a:buFont typeface="+mj-lt"/>
              <a:buAutoNum type="arabicPeriod"/>
              <a:defRPr/>
            </a:pPr>
            <a:r>
              <a:rPr lang="id-ID" sz="1500" dirty="0"/>
              <a:t>Pasokan Cabe di Pasar Induk Kramat Jati pada 9 September 2016 sebesar 91 ton, naik 26,39% dari pasokan sehari sebelumnya </a:t>
            </a:r>
            <a:r>
              <a:rPr lang="id-ID" sz="1500" dirty="0">
                <a:solidFill>
                  <a:prstClr val="black"/>
                </a:solidFill>
                <a:latin typeface="Maiandra GD" panose="020E0502030308020204" pitchFamily="34" charset="0"/>
                <a:cs typeface="Lao UI" panose="020B0502040204020203" pitchFamily="34" charset="0"/>
              </a:rPr>
              <a:t>sebesar 72 ton. Pasokan rata-rata Cabe dalam seminggu terakhir sebesar 95 ton/hari. Pasokan tersebut berada </a:t>
            </a:r>
            <a:r>
              <a:rPr lang="id-ID" sz="1500" b="1" dirty="0">
                <a:solidFill>
                  <a:srgbClr val="0000FF"/>
                </a:solidFill>
                <a:latin typeface="Maiandra GD" panose="020E0502030308020204" pitchFamily="34" charset="0"/>
                <a:cs typeface="Lao UI" panose="020B0502040204020203" pitchFamily="34" charset="0"/>
              </a:rPr>
              <a:t>di bawah jumlah pasokan normal</a:t>
            </a:r>
            <a:r>
              <a:rPr lang="id-ID" sz="1500" b="1" dirty="0">
                <a:solidFill>
                  <a:srgbClr val="FF0000"/>
                </a:solidFill>
                <a:latin typeface="Maiandra GD" panose="020E0502030308020204" pitchFamily="34" charset="0"/>
                <a:cs typeface="Lao UI" panose="020B0502040204020203" pitchFamily="34" charset="0"/>
              </a:rPr>
              <a:t> </a:t>
            </a:r>
            <a:r>
              <a:rPr lang="id-ID" sz="1500" dirty="0">
                <a:solidFill>
                  <a:prstClr val="black"/>
                </a:solidFill>
                <a:latin typeface="Maiandra GD" panose="020E0502030308020204" pitchFamily="34" charset="0"/>
                <a:cs typeface="Lao UI" panose="020B0502040204020203" pitchFamily="34" charset="0"/>
              </a:rPr>
              <a:t>yang berkisar 150-200 ton/hari.</a:t>
            </a:r>
          </a:p>
          <a:p>
            <a:pPr marL="315286" indent="-260580" algn="just">
              <a:spcBef>
                <a:spcPts val="600"/>
              </a:spcBef>
              <a:spcAft>
                <a:spcPts val="600"/>
              </a:spcAft>
              <a:buFont typeface="+mj-lt"/>
              <a:buAutoNum type="arabicPeriod"/>
              <a:defRPr/>
            </a:pPr>
            <a:r>
              <a:rPr lang="id-ID" sz="1500" dirty="0">
                <a:solidFill>
                  <a:prstClr val="black"/>
                </a:solidFill>
                <a:latin typeface="Maiandra GD" panose="020E0502030308020204" pitchFamily="34" charset="0"/>
                <a:cs typeface="Lao UI" panose="020B0502040204020203" pitchFamily="34" charset="0"/>
              </a:rPr>
              <a:t>Pasokan Bawang Merah di Pasar Induk Kramat Jati pada 9 September 2016 sebesar 70 ton. Pasokan rata-rata Bawang Merah dalam seminggu terakhir sebesar 80 ton/hari. Pasokan tersebut </a:t>
            </a:r>
            <a:r>
              <a:rPr lang="id-ID" sz="1500" b="1" dirty="0">
                <a:solidFill>
                  <a:srgbClr val="0000FF"/>
                </a:solidFill>
                <a:latin typeface="Maiandra GD" panose="020E0502030308020204" pitchFamily="34" charset="0"/>
                <a:cs typeface="Lao UI" panose="020B0502040204020203" pitchFamily="34" charset="0"/>
              </a:rPr>
              <a:t>berada di bawah jumlah pasokan normal </a:t>
            </a:r>
            <a:r>
              <a:rPr lang="id-ID" sz="1500" dirty="0">
                <a:solidFill>
                  <a:prstClr val="black"/>
                </a:solidFill>
                <a:latin typeface="Maiandra GD" panose="020E0502030308020204" pitchFamily="34" charset="0"/>
                <a:cs typeface="Lao UI" panose="020B0502040204020203" pitchFamily="34" charset="0"/>
              </a:rPr>
              <a:t>yang berkisar 85-100 ton/hari.</a:t>
            </a:r>
          </a:p>
          <a:p>
            <a:pPr marL="315286" indent="-260580" algn="just">
              <a:spcBef>
                <a:spcPts val="600"/>
              </a:spcBef>
              <a:spcAft>
                <a:spcPts val="600"/>
              </a:spcAft>
              <a:buFont typeface="+mj-lt"/>
              <a:buAutoNum type="arabicPeriod"/>
              <a:defRPr/>
            </a:pPr>
            <a:endParaRPr lang="id-ID" sz="1500" dirty="0">
              <a:solidFill>
                <a:prstClr val="black"/>
              </a:solidFill>
              <a:latin typeface="Maiandra GD" panose="020E0502030308020204" pitchFamily="34" charset="0"/>
              <a:cs typeface="Lao UI" panose="020B0502040204020203" pitchFamily="34" charset="0"/>
            </a:endParaRPr>
          </a:p>
          <a:p>
            <a:pPr marL="315286" indent="-260580" algn="just">
              <a:spcBef>
                <a:spcPts val="600"/>
              </a:spcBef>
              <a:spcAft>
                <a:spcPts val="600"/>
              </a:spcAft>
              <a:buFont typeface="+mj-lt"/>
              <a:buAutoNum type="arabicPeriod"/>
              <a:defRPr/>
            </a:pPr>
            <a:endParaRPr lang="id-ID" altLang="id-ID" sz="1500" b="1" dirty="0">
              <a:solidFill>
                <a:srgbClr val="FF0000"/>
              </a:solidFill>
              <a:latin typeface="Maiandra GD" panose="020E0502030308020204" pitchFamily="34" charset="0"/>
              <a:ea typeface="Lao UI" pitchFamily="34" charset="0"/>
              <a:cs typeface="Lao UI" pitchFamily="34" charset="0"/>
            </a:endParaRPr>
          </a:p>
          <a:p>
            <a:pPr marL="315286" indent="-260580" algn="just">
              <a:spcBef>
                <a:spcPts val="600"/>
              </a:spcBef>
              <a:spcAft>
                <a:spcPts val="600"/>
              </a:spcAft>
              <a:buFont typeface="+mj-lt"/>
              <a:buAutoNum type="arabicPeriod"/>
              <a:defRPr/>
            </a:pPr>
            <a:endParaRPr lang="id-ID" sz="1500" b="1" dirty="0">
              <a:solidFill>
                <a:srgbClr val="FF0000"/>
              </a:solidFill>
              <a:latin typeface="Maiandra GD" panose="020E0502030308020204" pitchFamily="34" charset="0"/>
              <a:ea typeface="MS PGothic" charset="-128"/>
              <a:cs typeface="Arial" panose="020B0604020202020204" pitchFamily="34" charset="0"/>
            </a:endParaRPr>
          </a:p>
        </p:txBody>
      </p:sp>
      <p:sp>
        <p:nvSpPr>
          <p:cNvPr id="7" name="Slide Number Placeholder 4"/>
          <p:cNvSpPr txBox="1">
            <a:spLocks/>
          </p:cNvSpPr>
          <p:nvPr/>
        </p:nvSpPr>
        <p:spPr>
          <a:xfrm>
            <a:off x="11616183" y="6487796"/>
            <a:ext cx="533875" cy="365125"/>
          </a:xfrm>
          <a:prstGeom prst="rect">
            <a:avLst/>
          </a:prstGeom>
        </p:spPr>
        <p:txBody>
          <a:bodyPr anchor="b"/>
          <a:lstStyle>
            <a:defPPr>
              <a:defRPr lang="id-ID"/>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8" algn="l" defTabSz="914172" rtl="0" eaLnBrk="1" latinLnBrk="0" hangingPunct="1">
              <a:defRPr sz="1800" kern="1200">
                <a:solidFill>
                  <a:schemeClr val="tx1"/>
                </a:solidFill>
                <a:latin typeface="+mn-lt"/>
                <a:ea typeface="+mn-ea"/>
                <a:cs typeface="+mn-cs"/>
              </a:defRPr>
            </a:lvl4pPr>
            <a:lvl5pPr marL="1828346" algn="l" defTabSz="914172" rtl="0" eaLnBrk="1" latinLnBrk="0" hangingPunct="1">
              <a:defRPr sz="1800" kern="1200">
                <a:solidFill>
                  <a:schemeClr val="tx1"/>
                </a:solidFill>
                <a:latin typeface="+mn-lt"/>
                <a:ea typeface="+mn-ea"/>
                <a:cs typeface="+mn-cs"/>
              </a:defRPr>
            </a:lvl5pPr>
            <a:lvl6pPr marL="2285431" algn="l" defTabSz="914172" rtl="0" eaLnBrk="1" latinLnBrk="0" hangingPunct="1">
              <a:defRPr sz="1800" kern="1200">
                <a:solidFill>
                  <a:schemeClr val="tx1"/>
                </a:solidFill>
                <a:latin typeface="+mn-lt"/>
                <a:ea typeface="+mn-ea"/>
                <a:cs typeface="+mn-cs"/>
              </a:defRPr>
            </a:lvl6pPr>
            <a:lvl7pPr marL="2742518" algn="l" defTabSz="914172" rtl="0" eaLnBrk="1" latinLnBrk="0" hangingPunct="1">
              <a:defRPr sz="1800" kern="1200">
                <a:solidFill>
                  <a:schemeClr val="tx1"/>
                </a:solidFill>
                <a:latin typeface="+mn-lt"/>
                <a:ea typeface="+mn-ea"/>
                <a:cs typeface="+mn-cs"/>
              </a:defRPr>
            </a:lvl7pPr>
            <a:lvl8pPr marL="3199604" algn="l" defTabSz="914172" rtl="0" eaLnBrk="1" latinLnBrk="0" hangingPunct="1">
              <a:defRPr sz="1800" kern="1200">
                <a:solidFill>
                  <a:schemeClr val="tx1"/>
                </a:solidFill>
                <a:latin typeface="+mn-lt"/>
                <a:ea typeface="+mn-ea"/>
                <a:cs typeface="+mn-cs"/>
              </a:defRPr>
            </a:lvl8pPr>
            <a:lvl9pPr marL="3656691" algn="l" defTabSz="914172" rtl="0" eaLnBrk="1" latinLnBrk="0" hangingPunct="1">
              <a:defRPr sz="1800" kern="1200">
                <a:solidFill>
                  <a:schemeClr val="tx1"/>
                </a:solidFill>
                <a:latin typeface="+mn-lt"/>
                <a:ea typeface="+mn-ea"/>
                <a:cs typeface="+mn-cs"/>
              </a:defRPr>
            </a:lvl9pPr>
          </a:lstStyle>
          <a:p>
            <a:fld id="{828D68F2-15AD-CF40-B1AF-9323FCB4E4AE}" type="slidenum">
              <a:rPr lang="en-US" sz="1000" smtClean="0">
                <a:solidFill>
                  <a:prstClr val="black"/>
                </a:solidFill>
              </a:rPr>
              <a:pPr/>
              <a:t>67</a:t>
            </a:fld>
            <a:endParaRPr lang="en-US" sz="1000" dirty="0">
              <a:solidFill>
                <a:prstClr val="black"/>
              </a:solidFill>
            </a:endParaRPr>
          </a:p>
        </p:txBody>
      </p:sp>
      <p:sp>
        <p:nvSpPr>
          <p:cNvPr id="2" name="Rectangle 1"/>
          <p:cNvSpPr/>
          <p:nvPr/>
        </p:nvSpPr>
        <p:spPr>
          <a:xfrm>
            <a:off x="5863771" y="938352"/>
            <a:ext cx="5752412" cy="4078039"/>
          </a:xfrm>
          <a:prstGeom prst="rect">
            <a:avLst/>
          </a:prstGeom>
        </p:spPr>
        <p:txBody>
          <a:bodyPr wrap="square">
            <a:spAutoFit/>
          </a:bodyPr>
          <a:lstStyle/>
          <a:p>
            <a:pPr marL="397521" indent="-342813" algn="just">
              <a:buFont typeface="+mj-lt"/>
              <a:buAutoNum type="arabicPeriod" startAt="5"/>
              <a:defRPr/>
            </a:pPr>
            <a:r>
              <a:rPr lang="id-ID" sz="1400" dirty="0">
                <a:solidFill>
                  <a:prstClr val="black"/>
                </a:solidFill>
                <a:latin typeface="Maiandra GD" panose="020E0502030308020204" pitchFamily="34" charset="0"/>
                <a:cs typeface="Lao UI" panose="020B0502040204020203" pitchFamily="34" charset="0"/>
              </a:rPr>
              <a:t>Pasokan Bawang Putih di Pasar Induk Kramat Jati pada 9 September 2016 sebesar 12 ton. Pasokan Bawang Putih rata-rata dalam seminggu terakhir sebesar 12 ton/hari. Pasokan tersebut </a:t>
            </a:r>
            <a:r>
              <a:rPr lang="id-ID" sz="1400" b="1" dirty="0">
                <a:solidFill>
                  <a:srgbClr val="FF0000"/>
                </a:solidFill>
                <a:latin typeface="Maiandra GD" panose="020E0502030308020204" pitchFamily="34" charset="0"/>
                <a:cs typeface="Lao UI" panose="020B0502040204020203" pitchFamily="34" charset="0"/>
              </a:rPr>
              <a:t>berada</a:t>
            </a:r>
            <a:r>
              <a:rPr lang="id-ID" sz="1400" dirty="0">
                <a:solidFill>
                  <a:prstClr val="black"/>
                </a:solidFill>
                <a:latin typeface="Maiandra GD" panose="020E0502030308020204" pitchFamily="34" charset="0"/>
                <a:cs typeface="Lao UI" panose="020B0502040204020203" pitchFamily="34" charset="0"/>
              </a:rPr>
              <a:t> </a:t>
            </a:r>
            <a:r>
              <a:rPr lang="id-ID" sz="1400" b="1" dirty="0">
                <a:solidFill>
                  <a:srgbClr val="FF0000"/>
                </a:solidFill>
                <a:latin typeface="Maiandra GD" panose="020E0502030308020204" pitchFamily="34" charset="0"/>
                <a:cs typeface="Lao UI" panose="020B0502040204020203" pitchFamily="34" charset="0"/>
              </a:rPr>
              <a:t>di bawah jumlah pasokan normal </a:t>
            </a:r>
            <a:r>
              <a:rPr lang="id-ID" sz="1400" dirty="0">
                <a:solidFill>
                  <a:prstClr val="black"/>
                </a:solidFill>
                <a:latin typeface="Maiandra GD" panose="020E0502030308020204" pitchFamily="34" charset="0"/>
                <a:cs typeface="Lao UI" panose="020B0502040204020203" pitchFamily="34" charset="0"/>
              </a:rPr>
              <a:t>yang berkisar 15-20 ton/hari.</a:t>
            </a:r>
          </a:p>
          <a:p>
            <a:pPr marL="397521" indent="-342813" algn="just">
              <a:buFont typeface="+mj-lt"/>
              <a:buAutoNum type="arabicPeriod" startAt="5"/>
              <a:defRPr/>
            </a:pPr>
            <a:endParaRPr lang="id-ID" sz="1400" dirty="0">
              <a:solidFill>
                <a:prstClr val="black"/>
              </a:solidFill>
              <a:latin typeface="Maiandra GD" panose="020E0502030308020204" pitchFamily="34" charset="0"/>
              <a:cs typeface="Lao UI" panose="020B0502040204020203" pitchFamily="34" charset="0"/>
            </a:endParaRPr>
          </a:p>
          <a:p>
            <a:pPr algn="just">
              <a:spcBef>
                <a:spcPts val="600"/>
              </a:spcBef>
              <a:spcAft>
                <a:spcPts val="600"/>
              </a:spcAft>
              <a:defRPr/>
            </a:pPr>
            <a:r>
              <a:rPr lang="id-ID" sz="1400" b="1" dirty="0">
                <a:solidFill>
                  <a:prstClr val="black"/>
                </a:solidFill>
                <a:latin typeface="Cambria" panose="02040503050406030204" pitchFamily="18" charset="0"/>
                <a:cs typeface="Lao UI" panose="020B0502040204020203" pitchFamily="34" charset="0"/>
              </a:rPr>
              <a:t>6.     </a:t>
            </a:r>
            <a:r>
              <a:rPr lang="id-ID" sz="1400" b="1" dirty="0">
                <a:solidFill>
                  <a:prstClr val="black"/>
                </a:solidFill>
                <a:latin typeface="Maiandra GD" panose="020E0502030308020204" pitchFamily="34" charset="0"/>
                <a:cs typeface="Lao UI" panose="020B0502040204020203" pitchFamily="34" charset="0"/>
              </a:rPr>
              <a:t>Manajerial BULOG (8 September 2016)</a:t>
            </a:r>
          </a:p>
          <a:p>
            <a:pPr marL="588823" indent="-259139" algn="just">
              <a:spcBef>
                <a:spcPts val="600"/>
              </a:spcBef>
              <a:spcAft>
                <a:spcPts val="600"/>
              </a:spcAft>
              <a:buFont typeface="Wingdings" panose="05000000000000000000" pitchFamily="2" charset="2"/>
              <a:buChar char="§"/>
              <a:defRPr/>
            </a:pPr>
            <a:r>
              <a:rPr lang="id-ID" sz="1400" b="1" dirty="0">
                <a:solidFill>
                  <a:srgbClr val="0000FF"/>
                </a:solidFill>
                <a:latin typeface="Maiandra GD" panose="020E0502030308020204" pitchFamily="34" charset="0"/>
                <a:cs typeface="Lao UI" panose="020B0502040204020203" pitchFamily="34" charset="0"/>
              </a:rPr>
              <a:t>Pengadaan</a:t>
            </a:r>
            <a:r>
              <a:rPr lang="id-ID" sz="1400" dirty="0">
                <a:solidFill>
                  <a:prstClr val="black"/>
                </a:solidFill>
                <a:latin typeface="Maiandra GD" panose="020E0502030308020204" pitchFamily="34" charset="0"/>
                <a:cs typeface="Lao UI" panose="020B0502040204020203" pitchFamily="34" charset="0"/>
              </a:rPr>
              <a:t> beras PSO sebesar </a:t>
            </a:r>
            <a:r>
              <a:rPr lang="id-ID" sz="1400" b="1" dirty="0">
                <a:solidFill>
                  <a:srgbClr val="0000FF"/>
                </a:solidFill>
                <a:latin typeface="Maiandra GD" panose="020E0502030308020204" pitchFamily="34" charset="0"/>
                <a:cs typeface="Lao UI" panose="020B0502040204020203" pitchFamily="34" charset="0"/>
              </a:rPr>
              <a:t>2.322.429 ton</a:t>
            </a:r>
            <a:r>
              <a:rPr lang="id-ID" sz="1400" dirty="0">
                <a:solidFill>
                  <a:prstClr val="black"/>
                </a:solidFill>
                <a:latin typeface="Maiandra GD" panose="020E0502030308020204" pitchFamily="34" charset="0"/>
                <a:cs typeface="Lao UI" panose="020B0502040204020203" pitchFamily="34" charset="0"/>
              </a:rPr>
              <a:t> (72,58% dari target sampai dengan bulan Desember 2016). </a:t>
            </a:r>
          </a:p>
          <a:p>
            <a:pPr marL="588823" indent="-259139" algn="just">
              <a:spcBef>
                <a:spcPts val="600"/>
              </a:spcBef>
              <a:spcAft>
                <a:spcPts val="600"/>
              </a:spcAft>
              <a:buFont typeface="Wingdings" panose="05000000000000000000" pitchFamily="2" charset="2"/>
              <a:buChar char="§"/>
              <a:defRPr/>
            </a:pPr>
            <a:r>
              <a:rPr lang="id-ID" sz="1400" b="1" dirty="0">
                <a:solidFill>
                  <a:srgbClr val="0000FF"/>
                </a:solidFill>
                <a:latin typeface="Maiandra GD" panose="020E0502030308020204" pitchFamily="34" charset="0"/>
              </a:rPr>
              <a:t>Pengadaan beras LN</a:t>
            </a:r>
            <a:r>
              <a:rPr lang="id-ID" sz="1400" dirty="0">
                <a:solidFill>
                  <a:prstClr val="black"/>
                </a:solidFill>
                <a:latin typeface="Maiandra GD" panose="020E0502030308020204" pitchFamily="34" charset="0"/>
              </a:rPr>
              <a:t> sebesar </a:t>
            </a:r>
            <a:r>
              <a:rPr lang="en-US" sz="1400" b="1" dirty="0">
                <a:solidFill>
                  <a:srgbClr val="0000FF"/>
                </a:solidFill>
                <a:latin typeface="Maiandra GD" panose="020E0502030308020204" pitchFamily="34" charset="0"/>
              </a:rPr>
              <a:t>676.695 </a:t>
            </a:r>
            <a:r>
              <a:rPr lang="id-ID" sz="1400" b="1" dirty="0">
                <a:solidFill>
                  <a:srgbClr val="0000FF"/>
                </a:solidFill>
                <a:latin typeface="Maiandra GD" panose="020E0502030308020204" pitchFamily="34" charset="0"/>
              </a:rPr>
              <a:t>ton </a:t>
            </a:r>
            <a:r>
              <a:rPr lang="id-ID" sz="1400" dirty="0">
                <a:solidFill>
                  <a:prstClr val="black"/>
                </a:solidFill>
                <a:latin typeface="Maiandra GD" panose="020E0502030308020204" pitchFamily="34" charset="0"/>
              </a:rPr>
              <a:t>berasal dari Vietnam (broken 15%: </a:t>
            </a:r>
            <a:r>
              <a:rPr lang="en-US" sz="1400" dirty="0">
                <a:solidFill>
                  <a:prstClr val="black"/>
                </a:solidFill>
                <a:latin typeface="Maiandra GD" panose="020E0502030308020204" pitchFamily="34" charset="0"/>
              </a:rPr>
              <a:t>313.500 </a:t>
            </a:r>
            <a:r>
              <a:rPr lang="id-ID" sz="1400" dirty="0">
                <a:solidFill>
                  <a:prstClr val="black"/>
                </a:solidFill>
                <a:latin typeface="Maiandra GD" panose="020E0502030308020204" pitchFamily="34" charset="0"/>
              </a:rPr>
              <a:t>ton; broken 5%: </a:t>
            </a:r>
            <a:r>
              <a:rPr lang="en-US" sz="1400" dirty="0">
                <a:solidFill>
                  <a:prstClr val="black"/>
                </a:solidFill>
                <a:latin typeface="Maiandra GD" panose="020E0502030308020204" pitchFamily="34" charset="0"/>
              </a:rPr>
              <a:t>88.300</a:t>
            </a:r>
            <a:r>
              <a:rPr lang="id-ID" sz="1400" dirty="0">
                <a:solidFill>
                  <a:prstClr val="black"/>
                </a:solidFill>
                <a:latin typeface="Maiandra GD" panose="020E0502030308020204" pitchFamily="34" charset="0"/>
              </a:rPr>
              <a:t> ton) dan Thailand (broken 15%: </a:t>
            </a:r>
            <a:r>
              <a:rPr lang="en-US" sz="1400" dirty="0">
                <a:solidFill>
                  <a:prstClr val="black"/>
                </a:solidFill>
                <a:latin typeface="Maiandra GD" panose="020E0502030308020204" pitchFamily="34" charset="0"/>
              </a:rPr>
              <a:t>211.120</a:t>
            </a:r>
            <a:r>
              <a:rPr lang="id-ID" sz="1400" dirty="0">
                <a:solidFill>
                  <a:prstClr val="black"/>
                </a:solidFill>
                <a:latin typeface="Maiandra GD" panose="020E0502030308020204" pitchFamily="34" charset="0"/>
              </a:rPr>
              <a:t> ton; broken 5%: </a:t>
            </a:r>
            <a:r>
              <a:rPr lang="en-US" sz="1400" dirty="0">
                <a:solidFill>
                  <a:prstClr val="black"/>
                </a:solidFill>
                <a:latin typeface="Maiandra GD" panose="020E0502030308020204" pitchFamily="34" charset="0"/>
              </a:rPr>
              <a:t>50.000</a:t>
            </a:r>
            <a:r>
              <a:rPr lang="id-ID" sz="1400" dirty="0">
                <a:solidFill>
                  <a:prstClr val="black"/>
                </a:solidFill>
                <a:latin typeface="Maiandra GD" panose="020E0502030308020204" pitchFamily="34" charset="0"/>
              </a:rPr>
              <a:t> ton) serta Myanmar (broken 15%: 13.775 ton).</a:t>
            </a:r>
          </a:p>
          <a:p>
            <a:pPr marL="588823" indent="-259139" algn="just">
              <a:spcBef>
                <a:spcPts val="600"/>
              </a:spcBef>
              <a:spcAft>
                <a:spcPts val="600"/>
              </a:spcAft>
              <a:buFont typeface="Wingdings" panose="05000000000000000000" pitchFamily="2" charset="2"/>
              <a:buChar char="§"/>
              <a:defRPr/>
            </a:pPr>
            <a:r>
              <a:rPr lang="id-ID" sz="1400" b="1" dirty="0">
                <a:solidFill>
                  <a:srgbClr val="0000FF"/>
                </a:solidFill>
                <a:latin typeface="Maiandra GD" panose="020E0502030308020204" pitchFamily="34" charset="0"/>
              </a:rPr>
              <a:t>Stok beras </a:t>
            </a:r>
            <a:r>
              <a:rPr lang="id-ID" sz="1400" dirty="0">
                <a:solidFill>
                  <a:prstClr val="black"/>
                </a:solidFill>
                <a:latin typeface="Maiandra GD" panose="020E0502030308020204" pitchFamily="34" charset="0"/>
              </a:rPr>
              <a:t>BULOG sebesar </a:t>
            </a:r>
            <a:r>
              <a:rPr lang="id-ID" sz="1400" b="1" dirty="0">
                <a:solidFill>
                  <a:srgbClr val="0000FF"/>
                </a:solidFill>
                <a:latin typeface="Maiandra GD" panose="020E0502030308020204" pitchFamily="34" charset="0"/>
              </a:rPr>
              <a:t>1.998.699 ton </a:t>
            </a:r>
            <a:r>
              <a:rPr lang="id-ID" sz="1400" dirty="0">
                <a:solidFill>
                  <a:prstClr val="black"/>
                </a:solidFill>
                <a:latin typeface="Maiandra GD" panose="020E0502030308020204" pitchFamily="34" charset="0"/>
              </a:rPr>
              <a:t>(ketahanan stok: </a:t>
            </a:r>
            <a:r>
              <a:rPr lang="id-ID" sz="1400" b="1" dirty="0">
                <a:solidFill>
                  <a:srgbClr val="0000FF"/>
                </a:solidFill>
                <a:latin typeface="Maiandra GD" panose="020E0502030308020204" pitchFamily="34" charset="0"/>
              </a:rPr>
              <a:t>7,22 bulan</a:t>
            </a:r>
            <a:r>
              <a:rPr lang="id-ID" sz="1400" dirty="0">
                <a:solidFill>
                  <a:prstClr val="black"/>
                </a:solidFill>
                <a:latin typeface="Maiandra GD" panose="020E0502030308020204" pitchFamily="34" charset="0"/>
              </a:rPr>
              <a:t>) terdiri dari stok PSO sebesar </a:t>
            </a:r>
            <a:r>
              <a:rPr lang="id-ID" sz="1400" b="1" dirty="0">
                <a:solidFill>
                  <a:srgbClr val="0000FF"/>
                </a:solidFill>
                <a:latin typeface="Maiandra GD" panose="020E0502030308020204" pitchFamily="34" charset="0"/>
              </a:rPr>
              <a:t>1.812.518 ton</a:t>
            </a:r>
            <a:r>
              <a:rPr lang="id-ID" sz="1400" dirty="0">
                <a:solidFill>
                  <a:prstClr val="black"/>
                </a:solidFill>
                <a:latin typeface="Maiandra GD" panose="020E0502030308020204" pitchFamily="34" charset="0"/>
              </a:rPr>
              <a:t> (termasuk CBP: </a:t>
            </a:r>
            <a:r>
              <a:rPr lang="id-ID" sz="1400" b="1" dirty="0">
                <a:solidFill>
                  <a:srgbClr val="0000FF"/>
                </a:solidFill>
                <a:latin typeface="Maiandra GD" panose="020E0502030308020204" pitchFamily="34" charset="0"/>
              </a:rPr>
              <a:t>39.242 ton</a:t>
            </a:r>
            <a:r>
              <a:rPr lang="id-ID" sz="1400" dirty="0">
                <a:solidFill>
                  <a:prstClr val="black"/>
                </a:solidFill>
                <a:latin typeface="Maiandra GD" panose="020E0502030308020204" pitchFamily="34" charset="0"/>
              </a:rPr>
              <a:t>) dan stok komersil sebesar </a:t>
            </a:r>
            <a:r>
              <a:rPr lang="id-ID" sz="1400" b="1" dirty="0">
                <a:solidFill>
                  <a:srgbClr val="0000FF"/>
                </a:solidFill>
                <a:latin typeface="Cambria" panose="02040503050406030204" pitchFamily="18" charset="0"/>
              </a:rPr>
              <a:t>186.181 ton</a:t>
            </a:r>
            <a:r>
              <a:rPr lang="id-ID" sz="1400" dirty="0">
                <a:solidFill>
                  <a:prstClr val="black"/>
                </a:solidFill>
                <a:latin typeface="Cambria" panose="02040503050406030204" pitchFamily="18" charset="0"/>
              </a:rPr>
              <a:t>.</a:t>
            </a:r>
            <a:endParaRPr lang="id-ID" sz="1400" dirty="0">
              <a:solidFill>
                <a:prstClr val="black"/>
              </a:solidFill>
              <a:latin typeface="Maiandra GD" panose="020E0502030308020204" pitchFamily="34" charset="0"/>
              <a:cs typeface="Lao UI" panose="020B0502040204020203" pitchFamily="34" charset="0"/>
            </a:endParaRPr>
          </a:p>
        </p:txBody>
      </p:sp>
      <p:pic>
        <p:nvPicPr>
          <p:cNvPr id="11"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19260"/>
            <a:ext cx="1328738" cy="12659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620278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2209710301"/>
              </p:ext>
            </p:extLst>
          </p:nvPr>
        </p:nvGraphicFramePr>
        <p:xfrm>
          <a:off x="360820" y="1525314"/>
          <a:ext cx="11640389" cy="2149344"/>
        </p:xfrm>
        <a:graphic>
          <a:graphicData uri="http://schemas.openxmlformats.org/drawingml/2006/table">
            <a:tbl>
              <a:tblPr/>
              <a:tblGrid>
                <a:gridCol w="1366654">
                  <a:extLst>
                    <a:ext uri="{9D8B030D-6E8A-4147-A177-3AD203B41FA5}">
                      <a16:colId xmlns:a16="http://schemas.microsoft.com/office/drawing/2014/main" xmlns="" val="20000"/>
                    </a:ext>
                  </a:extLst>
                </a:gridCol>
                <a:gridCol w="871988">
                  <a:extLst>
                    <a:ext uri="{9D8B030D-6E8A-4147-A177-3AD203B41FA5}">
                      <a16:colId xmlns:a16="http://schemas.microsoft.com/office/drawing/2014/main" xmlns="" val="20001"/>
                    </a:ext>
                  </a:extLst>
                </a:gridCol>
                <a:gridCol w="1067736">
                  <a:extLst>
                    <a:ext uri="{9D8B030D-6E8A-4147-A177-3AD203B41FA5}">
                      <a16:colId xmlns:a16="http://schemas.microsoft.com/office/drawing/2014/main" xmlns="" val="20002"/>
                    </a:ext>
                  </a:extLst>
                </a:gridCol>
                <a:gridCol w="600925">
                  <a:extLst>
                    <a:ext uri="{9D8B030D-6E8A-4147-A177-3AD203B41FA5}">
                      <a16:colId xmlns:a16="http://schemas.microsoft.com/office/drawing/2014/main" xmlns="" val="20003"/>
                    </a:ext>
                  </a:extLst>
                </a:gridCol>
                <a:gridCol w="919171">
                  <a:extLst>
                    <a:ext uri="{9D8B030D-6E8A-4147-A177-3AD203B41FA5}">
                      <a16:colId xmlns:a16="http://schemas.microsoft.com/office/drawing/2014/main" xmlns="" val="20004"/>
                    </a:ext>
                  </a:extLst>
                </a:gridCol>
                <a:gridCol w="1021300">
                  <a:extLst>
                    <a:ext uri="{9D8B030D-6E8A-4147-A177-3AD203B41FA5}">
                      <a16:colId xmlns:a16="http://schemas.microsoft.com/office/drawing/2014/main" xmlns="" val="20005"/>
                    </a:ext>
                  </a:extLst>
                </a:gridCol>
                <a:gridCol w="714911">
                  <a:extLst>
                    <a:ext uri="{9D8B030D-6E8A-4147-A177-3AD203B41FA5}">
                      <a16:colId xmlns:a16="http://schemas.microsoft.com/office/drawing/2014/main" xmlns="" val="20006"/>
                    </a:ext>
                  </a:extLst>
                </a:gridCol>
                <a:gridCol w="919171">
                  <a:extLst>
                    <a:ext uri="{9D8B030D-6E8A-4147-A177-3AD203B41FA5}">
                      <a16:colId xmlns:a16="http://schemas.microsoft.com/office/drawing/2014/main" xmlns="" val="20007"/>
                    </a:ext>
                  </a:extLst>
                </a:gridCol>
                <a:gridCol w="1021301">
                  <a:extLst>
                    <a:ext uri="{9D8B030D-6E8A-4147-A177-3AD203B41FA5}">
                      <a16:colId xmlns:a16="http://schemas.microsoft.com/office/drawing/2014/main" xmlns="" val="20008"/>
                    </a:ext>
                  </a:extLst>
                </a:gridCol>
                <a:gridCol w="706027">
                  <a:extLst>
                    <a:ext uri="{9D8B030D-6E8A-4147-A177-3AD203B41FA5}">
                      <a16:colId xmlns:a16="http://schemas.microsoft.com/office/drawing/2014/main" xmlns="" val="20009"/>
                    </a:ext>
                  </a:extLst>
                </a:gridCol>
                <a:gridCol w="899252">
                  <a:extLst>
                    <a:ext uri="{9D8B030D-6E8A-4147-A177-3AD203B41FA5}">
                      <a16:colId xmlns:a16="http://schemas.microsoft.com/office/drawing/2014/main" xmlns="" val="20010"/>
                    </a:ext>
                  </a:extLst>
                </a:gridCol>
                <a:gridCol w="912010">
                  <a:extLst>
                    <a:ext uri="{9D8B030D-6E8A-4147-A177-3AD203B41FA5}">
                      <a16:colId xmlns:a16="http://schemas.microsoft.com/office/drawing/2014/main" xmlns="" val="20011"/>
                    </a:ext>
                  </a:extLst>
                </a:gridCol>
                <a:gridCol w="619943">
                  <a:extLst>
                    <a:ext uri="{9D8B030D-6E8A-4147-A177-3AD203B41FA5}">
                      <a16:colId xmlns:a16="http://schemas.microsoft.com/office/drawing/2014/main" xmlns="" val="20012"/>
                    </a:ext>
                  </a:extLst>
                </a:gridCol>
              </a:tblGrid>
              <a:tr h="298572">
                <a:tc rowSpan="2">
                  <a:txBody>
                    <a:bodyPr/>
                    <a:lstStyle/>
                    <a:p>
                      <a:pPr algn="ctr" fontAlgn="ctr"/>
                      <a:r>
                        <a:rPr lang="id-ID" sz="1400" b="1" i="0" u="none" strike="noStrike" dirty="0">
                          <a:solidFill>
                            <a:schemeClr val="bg1"/>
                          </a:solidFill>
                          <a:latin typeface="Arial Narrow" pitchFamily="34" charset="0"/>
                          <a:cs typeface="Arial" pitchFamily="34" charset="0"/>
                        </a:rPr>
                        <a:t>JENIS</a:t>
                      </a:r>
                    </a:p>
                  </a:txBody>
                  <a:tcPr marL="7222" marR="7222" marT="5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50000"/>
                      </a:schemeClr>
                    </a:solidFill>
                  </a:tcPr>
                </a:tc>
                <a:tc gridSpan="3">
                  <a:txBody>
                    <a:bodyPr/>
                    <a:lstStyle/>
                    <a:p>
                      <a:pPr algn="ctr" fontAlgn="ctr"/>
                      <a:r>
                        <a:rPr lang="id-ID" sz="1400" b="1" i="0" u="none" strike="noStrike" dirty="0">
                          <a:solidFill>
                            <a:schemeClr val="bg1"/>
                          </a:solidFill>
                          <a:latin typeface="Arial Narrow" pitchFamily="34" charset="0"/>
                          <a:cs typeface="Arial" pitchFamily="34" charset="0"/>
                        </a:rPr>
                        <a:t>2013</a:t>
                      </a:r>
                    </a:p>
                  </a:txBody>
                  <a:tcPr marL="7222" marR="7222" marT="5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50000"/>
                      </a:schemeClr>
                    </a:solidFill>
                  </a:tcPr>
                </a:tc>
                <a:tc hMerge="1">
                  <a:txBody>
                    <a:bodyPr/>
                    <a:lstStyle/>
                    <a:p>
                      <a:pPr algn="ctr" fontAlgn="ctr"/>
                      <a:endParaRPr lang="id-ID" sz="1100" b="1" i="0" u="none" strike="noStrike" dirty="0">
                        <a:latin typeface="Arial"/>
                      </a:endParaRPr>
                    </a:p>
                  </a:txBody>
                  <a:tcPr marL="7222" marR="7222" marT="5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3"/>
                    </a:solidFill>
                  </a:tcPr>
                </a:tc>
                <a:tc hMerge="1">
                  <a:txBody>
                    <a:bodyPr/>
                    <a:lstStyle/>
                    <a:p>
                      <a:pPr algn="ctr" fontAlgn="ctr"/>
                      <a:endParaRPr lang="id-ID" sz="1100" b="1" i="0" u="none" strike="noStrike" dirty="0">
                        <a:latin typeface="Arial"/>
                      </a:endParaRPr>
                    </a:p>
                  </a:txBody>
                  <a:tcPr marL="7222" marR="7222" marT="5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3"/>
                    </a:solidFill>
                  </a:tcPr>
                </a:tc>
                <a:tc gridSpan="3">
                  <a:txBody>
                    <a:bodyPr/>
                    <a:lstStyle/>
                    <a:p>
                      <a:pPr algn="ctr" fontAlgn="ctr"/>
                      <a:r>
                        <a:rPr lang="id-ID" sz="1400" b="1" i="0" u="none" strike="noStrike" dirty="0">
                          <a:solidFill>
                            <a:schemeClr val="bg1"/>
                          </a:solidFill>
                          <a:latin typeface="Arial Narrow" pitchFamily="34" charset="0"/>
                          <a:cs typeface="Arial" pitchFamily="34" charset="0"/>
                        </a:rPr>
                        <a:t>2014</a:t>
                      </a:r>
                    </a:p>
                  </a:txBody>
                  <a:tcPr marL="7222" marR="7222" marT="5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50000"/>
                      </a:schemeClr>
                    </a:solidFill>
                  </a:tcPr>
                </a:tc>
                <a:tc hMerge="1">
                  <a:txBody>
                    <a:bodyPr/>
                    <a:lstStyle/>
                    <a:p>
                      <a:endParaRPr lang="id-ID"/>
                    </a:p>
                  </a:txBody>
                  <a:tcPr/>
                </a:tc>
                <a:tc hMerge="1">
                  <a:txBody>
                    <a:bodyPr/>
                    <a:lstStyle/>
                    <a:p>
                      <a:endParaRPr lang="en-US"/>
                    </a:p>
                  </a:txBody>
                  <a:tcPr/>
                </a:tc>
                <a:tc gridSpan="3">
                  <a:txBody>
                    <a:bodyPr/>
                    <a:lstStyle/>
                    <a:p>
                      <a:pPr algn="ctr" fontAlgn="ctr"/>
                      <a:r>
                        <a:rPr lang="id-ID" sz="1400" b="1" i="0" u="none" strike="noStrike" dirty="0">
                          <a:solidFill>
                            <a:schemeClr val="bg1"/>
                          </a:solidFill>
                          <a:latin typeface="Arial Narrow" pitchFamily="34" charset="0"/>
                          <a:cs typeface="Arial" pitchFamily="34" charset="0"/>
                        </a:rPr>
                        <a:t>2015</a:t>
                      </a:r>
                    </a:p>
                  </a:txBody>
                  <a:tcPr marL="7222" marR="7222" marT="5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50000"/>
                      </a:schemeClr>
                    </a:solidFill>
                  </a:tcPr>
                </a:tc>
                <a:tc hMerge="1">
                  <a:txBody>
                    <a:bodyPr/>
                    <a:lstStyle/>
                    <a:p>
                      <a:endParaRPr lang="id-ID"/>
                    </a:p>
                  </a:txBody>
                  <a:tcPr/>
                </a:tc>
                <a:tc hMerge="1">
                  <a:txBody>
                    <a:bodyPr/>
                    <a:lstStyle/>
                    <a:p>
                      <a:endParaRPr lang="en-US"/>
                    </a:p>
                  </a:txBody>
                  <a:tcPr/>
                </a:tc>
                <a:tc gridSpan="3">
                  <a:txBody>
                    <a:bodyPr/>
                    <a:lstStyle/>
                    <a:p>
                      <a:pPr algn="ctr" fontAlgn="ctr"/>
                      <a:r>
                        <a:rPr lang="en-US" sz="1400" b="1" i="0" u="none" strike="noStrike" dirty="0">
                          <a:solidFill>
                            <a:schemeClr val="bg1"/>
                          </a:solidFill>
                          <a:latin typeface="Arial Narrow" pitchFamily="34" charset="0"/>
                          <a:cs typeface="Arial" pitchFamily="34" charset="0"/>
                        </a:rPr>
                        <a:t>2016</a:t>
                      </a:r>
                      <a:endParaRPr lang="id-ID" sz="1400" b="1" i="0" u="none" strike="noStrike" dirty="0">
                        <a:solidFill>
                          <a:schemeClr val="bg1"/>
                        </a:solidFill>
                        <a:latin typeface="Arial Narrow" pitchFamily="34" charset="0"/>
                        <a:cs typeface="Arial" pitchFamily="34" charset="0"/>
                      </a:endParaRPr>
                    </a:p>
                  </a:txBody>
                  <a:tcPr marL="7222" marR="7222" marT="5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50000"/>
                      </a:schemeClr>
                    </a:solidFill>
                  </a:tcPr>
                </a:tc>
                <a:tc hMerge="1">
                  <a:txBody>
                    <a:bodyPr/>
                    <a:lstStyle/>
                    <a:p>
                      <a:endParaRPr lang="en-US"/>
                    </a:p>
                  </a:txBody>
                  <a:tcPr/>
                </a:tc>
                <a:tc hMerge="1">
                  <a:txBody>
                    <a:bodyPr/>
                    <a:lstStyle/>
                    <a:p>
                      <a:pPr algn="ctr" fontAlgn="ctr"/>
                      <a:endParaRPr lang="id-ID" sz="1200" b="1" i="0" u="none" strike="noStrike" dirty="0">
                        <a:latin typeface="Arial"/>
                      </a:endParaRPr>
                    </a:p>
                  </a:txBody>
                  <a:tcPr marL="5417" marR="5417" marT="5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3"/>
                    </a:solidFill>
                  </a:tcPr>
                </a:tc>
                <a:extLst>
                  <a:ext uri="{0D108BD9-81ED-4DB2-BD59-A6C34878D82A}">
                    <a16:rowId xmlns:a16="http://schemas.microsoft.com/office/drawing/2014/main" xmlns="" val="10000"/>
                  </a:ext>
                </a:extLst>
              </a:tr>
              <a:tr h="405121">
                <a:tc vMerge="1">
                  <a:txBody>
                    <a:bodyPr/>
                    <a:lstStyle/>
                    <a:p>
                      <a:endParaRPr lang="id-ID"/>
                    </a:p>
                  </a:txBody>
                  <a:tcPr/>
                </a:tc>
                <a:tc>
                  <a:txBody>
                    <a:bodyPr/>
                    <a:lstStyle/>
                    <a:p>
                      <a:pPr algn="ctr" fontAlgn="t"/>
                      <a:r>
                        <a:rPr lang="id-ID" sz="1200" b="1" i="0" u="none" strike="noStrike" dirty="0">
                          <a:solidFill>
                            <a:schemeClr val="bg1"/>
                          </a:solidFill>
                          <a:latin typeface="Arial Narrow" pitchFamily="34" charset="0"/>
                          <a:cs typeface="Arial" pitchFamily="34" charset="0"/>
                        </a:rPr>
                        <a:t>PI</a:t>
                      </a:r>
                    </a:p>
                  </a:txBody>
                  <a:tcPr marL="7222" marR="7222" marT="5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50000"/>
                      </a:schemeClr>
                    </a:solidFill>
                  </a:tcPr>
                </a:tc>
                <a:tc>
                  <a:txBody>
                    <a:bodyPr/>
                    <a:lstStyle/>
                    <a:p>
                      <a:pPr algn="ctr" fontAlgn="t"/>
                      <a:r>
                        <a:rPr lang="id-ID" sz="1200" b="1" i="0" u="none" strike="noStrike" dirty="0">
                          <a:solidFill>
                            <a:schemeClr val="bg1"/>
                          </a:solidFill>
                          <a:latin typeface="Arial Narrow" pitchFamily="34" charset="0"/>
                          <a:cs typeface="Arial" pitchFamily="34" charset="0"/>
                        </a:rPr>
                        <a:t>REALISASI</a:t>
                      </a:r>
                    </a:p>
                  </a:txBody>
                  <a:tcPr marL="7222" marR="7222" marT="5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50000"/>
                      </a:schemeClr>
                    </a:solidFill>
                  </a:tcPr>
                </a:tc>
                <a:tc>
                  <a:txBody>
                    <a:bodyPr/>
                    <a:lstStyle/>
                    <a:p>
                      <a:pPr algn="ctr" fontAlgn="t"/>
                      <a:r>
                        <a:rPr lang="id-ID" sz="1200" b="1" i="0" u="none" strike="noStrike" dirty="0">
                          <a:solidFill>
                            <a:schemeClr val="bg1"/>
                          </a:solidFill>
                          <a:latin typeface="Arial Narrow" pitchFamily="34" charset="0"/>
                          <a:cs typeface="Arial" pitchFamily="34" charset="0"/>
                        </a:rPr>
                        <a:t>PI</a:t>
                      </a:r>
                    </a:p>
                  </a:txBody>
                  <a:tcPr marL="7222" marR="7222" marT="5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50000"/>
                      </a:schemeClr>
                    </a:solidFill>
                  </a:tcPr>
                </a:tc>
                <a:tc>
                  <a:txBody>
                    <a:bodyPr/>
                    <a:lstStyle/>
                    <a:p>
                      <a:pPr algn="ctr" fontAlgn="t"/>
                      <a:r>
                        <a:rPr lang="id-ID" sz="1200" b="1" i="0" u="none" strike="noStrike" dirty="0">
                          <a:solidFill>
                            <a:schemeClr val="bg1"/>
                          </a:solidFill>
                          <a:latin typeface="Arial Narrow" pitchFamily="34" charset="0"/>
                          <a:cs typeface="Arial" pitchFamily="34" charset="0"/>
                        </a:rPr>
                        <a:t>PI</a:t>
                      </a:r>
                    </a:p>
                  </a:txBody>
                  <a:tcPr marL="7222" marR="7222" marT="5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50000"/>
                      </a:schemeClr>
                    </a:solidFill>
                  </a:tcPr>
                </a:tc>
                <a:tc>
                  <a:txBody>
                    <a:bodyPr/>
                    <a:lstStyle/>
                    <a:p>
                      <a:pPr algn="ctr" fontAlgn="t"/>
                      <a:r>
                        <a:rPr lang="id-ID" sz="1200" b="1" i="0" u="none" strike="noStrike" dirty="0">
                          <a:solidFill>
                            <a:schemeClr val="bg1"/>
                          </a:solidFill>
                          <a:latin typeface="Arial Narrow" pitchFamily="34" charset="0"/>
                          <a:cs typeface="Arial" pitchFamily="34" charset="0"/>
                        </a:rPr>
                        <a:t>REALISASI</a:t>
                      </a:r>
                    </a:p>
                  </a:txBody>
                  <a:tcPr marL="7222" marR="7222" marT="5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50000"/>
                      </a:schemeClr>
                    </a:solidFill>
                  </a:tcPr>
                </a:tc>
                <a:tc>
                  <a:txBody>
                    <a:bodyPr/>
                    <a:lstStyle/>
                    <a:p>
                      <a:pPr algn="ctr" fontAlgn="t"/>
                      <a:r>
                        <a:rPr lang="id-ID" sz="1200" b="1" i="0" u="none" strike="noStrike" dirty="0">
                          <a:solidFill>
                            <a:schemeClr val="bg1"/>
                          </a:solidFill>
                          <a:latin typeface="Arial Narrow" pitchFamily="34" charset="0"/>
                          <a:cs typeface="Arial" pitchFamily="34" charset="0"/>
                        </a:rPr>
                        <a:t>%</a:t>
                      </a:r>
                    </a:p>
                  </a:txBody>
                  <a:tcPr marL="7222" marR="7222" marT="5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50000"/>
                      </a:schemeClr>
                    </a:solidFill>
                  </a:tcPr>
                </a:tc>
                <a:tc>
                  <a:txBody>
                    <a:bodyPr/>
                    <a:lstStyle/>
                    <a:p>
                      <a:pPr algn="ctr" fontAlgn="t"/>
                      <a:r>
                        <a:rPr lang="id-ID" sz="1200" b="1" i="0" u="none" strike="noStrike" dirty="0">
                          <a:solidFill>
                            <a:schemeClr val="bg1"/>
                          </a:solidFill>
                          <a:latin typeface="Arial Narrow" pitchFamily="34" charset="0"/>
                          <a:cs typeface="Arial" pitchFamily="34" charset="0"/>
                        </a:rPr>
                        <a:t>PI</a:t>
                      </a:r>
                    </a:p>
                  </a:txBody>
                  <a:tcPr marL="7222" marR="7222" marT="5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50000"/>
                      </a:schemeClr>
                    </a:solidFill>
                  </a:tcPr>
                </a:tc>
                <a:tc>
                  <a:txBody>
                    <a:bodyPr/>
                    <a:lstStyle/>
                    <a:p>
                      <a:pPr algn="ctr" fontAlgn="t"/>
                      <a:r>
                        <a:rPr lang="id-ID" sz="1200" b="1" i="0" u="none" strike="noStrike" dirty="0">
                          <a:solidFill>
                            <a:schemeClr val="bg1"/>
                          </a:solidFill>
                          <a:latin typeface="Arial Narrow" pitchFamily="34" charset="0"/>
                          <a:cs typeface="Arial" pitchFamily="34" charset="0"/>
                        </a:rPr>
                        <a:t>REALISASI</a:t>
                      </a:r>
                    </a:p>
                  </a:txBody>
                  <a:tcPr marL="7222" marR="7222" marT="5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50000"/>
                      </a:schemeClr>
                    </a:solidFill>
                  </a:tcPr>
                </a:tc>
                <a:tc>
                  <a:txBody>
                    <a:bodyPr/>
                    <a:lstStyle/>
                    <a:p>
                      <a:pPr algn="ctr" fontAlgn="t"/>
                      <a:r>
                        <a:rPr lang="id-ID" sz="1200" b="1" i="0" u="none" strike="noStrike" dirty="0">
                          <a:solidFill>
                            <a:schemeClr val="bg1"/>
                          </a:solidFill>
                          <a:latin typeface="Arial Narrow" pitchFamily="34" charset="0"/>
                          <a:cs typeface="Arial" pitchFamily="34" charset="0"/>
                        </a:rPr>
                        <a:t>%</a:t>
                      </a:r>
                    </a:p>
                  </a:txBody>
                  <a:tcPr marL="7222" marR="7222" marT="5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50000"/>
                      </a:schemeClr>
                    </a:solidFill>
                  </a:tcPr>
                </a:tc>
                <a:tc>
                  <a:txBody>
                    <a:bodyPr/>
                    <a:lstStyle/>
                    <a:p>
                      <a:pPr algn="ctr" fontAlgn="t"/>
                      <a:r>
                        <a:rPr lang="en-US" sz="1200" b="1" i="0" u="none" strike="noStrike" dirty="0">
                          <a:solidFill>
                            <a:schemeClr val="bg1"/>
                          </a:solidFill>
                          <a:latin typeface="Arial Narrow" pitchFamily="34" charset="0"/>
                          <a:cs typeface="Arial" pitchFamily="34" charset="0"/>
                        </a:rPr>
                        <a:t>PI</a:t>
                      </a:r>
                      <a:endParaRPr lang="id-ID" sz="1200" b="1" i="0" u="none" strike="noStrike" dirty="0">
                        <a:solidFill>
                          <a:schemeClr val="bg1"/>
                        </a:solidFill>
                        <a:latin typeface="Arial Narrow" pitchFamily="34" charset="0"/>
                        <a:cs typeface="Arial" pitchFamily="34" charset="0"/>
                      </a:endParaRPr>
                    </a:p>
                  </a:txBody>
                  <a:tcPr marL="7222" marR="7222" marT="5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50000"/>
                      </a:schemeClr>
                    </a:solidFill>
                  </a:tcPr>
                </a:tc>
                <a:tc>
                  <a:txBody>
                    <a:bodyPr/>
                    <a:lstStyle/>
                    <a:p>
                      <a:pPr algn="ctr" fontAlgn="t"/>
                      <a:r>
                        <a:rPr lang="en-US" sz="1200" b="1" i="0" u="none" strike="noStrike" dirty="0">
                          <a:solidFill>
                            <a:schemeClr val="bg1"/>
                          </a:solidFill>
                          <a:latin typeface="Arial Narrow" pitchFamily="34" charset="0"/>
                          <a:cs typeface="Arial" pitchFamily="34" charset="0"/>
                        </a:rPr>
                        <a:t>REALISASI</a:t>
                      </a:r>
                      <a:endParaRPr lang="id-ID" sz="1200" b="1" i="0" u="none" strike="noStrike" dirty="0">
                        <a:solidFill>
                          <a:schemeClr val="bg1"/>
                        </a:solidFill>
                        <a:latin typeface="Arial Narrow" pitchFamily="34" charset="0"/>
                        <a:cs typeface="Arial" pitchFamily="34" charset="0"/>
                      </a:endParaRPr>
                    </a:p>
                  </a:txBody>
                  <a:tcPr marL="7222" marR="7222" marT="5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50000"/>
                      </a:schemeClr>
                    </a:solidFill>
                  </a:tcPr>
                </a:tc>
                <a:tc>
                  <a:txBody>
                    <a:bodyPr/>
                    <a:lstStyle/>
                    <a:p>
                      <a:pPr algn="ctr" fontAlgn="t"/>
                      <a:r>
                        <a:rPr lang="en-US" sz="1200" b="1" i="0" u="none" strike="noStrike" dirty="0">
                          <a:solidFill>
                            <a:schemeClr val="bg1"/>
                          </a:solidFill>
                          <a:latin typeface="Arial Narrow" pitchFamily="34" charset="0"/>
                          <a:cs typeface="Arial" pitchFamily="34" charset="0"/>
                        </a:rPr>
                        <a:t>%</a:t>
                      </a:r>
                      <a:endParaRPr lang="id-ID" sz="1200" b="1" i="0" u="none" strike="noStrike" dirty="0">
                        <a:solidFill>
                          <a:schemeClr val="bg1"/>
                        </a:solidFill>
                        <a:latin typeface="Arial Narrow" pitchFamily="34" charset="0"/>
                        <a:cs typeface="Arial" pitchFamily="34" charset="0"/>
                      </a:endParaRPr>
                    </a:p>
                  </a:txBody>
                  <a:tcPr marL="7222" marR="7222" marT="5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xmlns="" val="10001"/>
                  </a:ext>
                </a:extLst>
              </a:tr>
              <a:tr h="262691">
                <a:tc>
                  <a:txBody>
                    <a:bodyPr/>
                    <a:lstStyle/>
                    <a:p>
                      <a:pPr algn="l" fontAlgn="b">
                        <a:lnSpc>
                          <a:spcPct val="100000"/>
                        </a:lnSpc>
                      </a:pPr>
                      <a:r>
                        <a:rPr lang="id-ID" sz="1400" b="0" i="0" u="none" strike="noStrike" dirty="0">
                          <a:latin typeface="Arial Narrow" pitchFamily="34" charset="0"/>
                        </a:rPr>
                        <a:t>Sapi Bakalan</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lnSpc>
                          <a:spcPct val="100000"/>
                        </a:lnSpc>
                      </a:pPr>
                      <a:r>
                        <a:rPr lang="id-ID" sz="1400" b="0" i="0" u="none" strike="noStrike" dirty="0">
                          <a:latin typeface="Arial Narrow" pitchFamily="34" charset="0"/>
                        </a:rPr>
                        <a:t>356.450</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lnSpc>
                          <a:spcPct val="100000"/>
                        </a:lnSpc>
                      </a:pPr>
                      <a:r>
                        <a:rPr lang="id-ID" sz="1400" b="0" i="0" u="none" strike="noStrike" dirty="0">
                          <a:latin typeface="Arial Narrow" pitchFamily="34" charset="0"/>
                        </a:rPr>
                        <a:t>335.234</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id-ID" sz="1400" b="0" i="0" u="none" strike="noStrike" dirty="0">
                          <a:latin typeface="Arial Narrow" pitchFamily="34" charset="0"/>
                        </a:rPr>
                        <a:t>94%</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lnSpc>
                          <a:spcPct val="100000"/>
                        </a:lnSpc>
                      </a:pPr>
                      <a:r>
                        <a:rPr lang="id-ID" sz="1400" b="0" i="0" u="none" strike="noStrike" dirty="0">
                          <a:latin typeface="Arial Narrow" pitchFamily="34" charset="0"/>
                        </a:rPr>
                        <a:t>       686.390 </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lnSpc>
                          <a:spcPct val="100000"/>
                        </a:lnSpc>
                      </a:pPr>
                      <a:r>
                        <a:rPr lang="id-ID" sz="1400" b="0" i="0" u="none" strike="noStrike" dirty="0">
                          <a:latin typeface="Arial Narrow" pitchFamily="34" charset="0"/>
                        </a:rPr>
                        <a:t>     575.715 </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lnSpc>
                          <a:spcPct val="100000"/>
                        </a:lnSpc>
                      </a:pPr>
                      <a:r>
                        <a:rPr lang="id-ID" sz="1400" b="0" i="0" u="none" strike="noStrike" dirty="0">
                          <a:latin typeface="Arial Narrow" pitchFamily="34" charset="0"/>
                        </a:rPr>
                        <a:t>84%</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lnSpc>
                          <a:spcPct val="100000"/>
                        </a:lnSpc>
                      </a:pPr>
                      <a:r>
                        <a:rPr lang="id-ID" sz="1400" b="0" i="0" u="none" strike="noStrike" dirty="0">
                          <a:latin typeface="Arial Narrow" pitchFamily="34" charset="0"/>
                        </a:rPr>
                        <a:t>       </a:t>
                      </a:r>
                      <a:r>
                        <a:rPr lang="en-US" sz="1400" b="0" i="0" u="none" strike="noStrike" dirty="0">
                          <a:latin typeface="Arial Narrow" pitchFamily="34" charset="0"/>
                        </a:rPr>
                        <a:t>6</a:t>
                      </a:r>
                      <a:r>
                        <a:rPr lang="id-ID" sz="1400" b="0" i="0" u="none" strike="noStrike" dirty="0">
                          <a:latin typeface="Arial Narrow" pitchFamily="34" charset="0"/>
                        </a:rPr>
                        <a:t>00.596 </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ctr">
                        <a:lnSpc>
                          <a:spcPct val="100000"/>
                        </a:lnSpc>
                      </a:pPr>
                      <a:r>
                        <a:rPr lang="en-US" sz="1400" b="0" i="0" u="none" strike="noStrike" dirty="0">
                          <a:latin typeface="Arial Narrow" pitchFamily="34" charset="0"/>
                        </a:rPr>
                        <a:t>556.038</a:t>
                      </a:r>
                      <a:endParaRPr lang="id-ID" sz="1400" b="0" i="0" u="none" strike="noStrike" dirty="0">
                        <a:latin typeface="Arial Narrow" pitchFamily="34" charset="0"/>
                      </a:endParaRP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400" b="0" i="0" u="none" strike="noStrike" dirty="0">
                          <a:latin typeface="Arial Narrow" pitchFamily="34" charset="0"/>
                        </a:rPr>
                        <a:t>92,6</a:t>
                      </a:r>
                      <a:r>
                        <a:rPr lang="id-ID" sz="1400" b="0" i="0" u="none" strike="noStrike" dirty="0">
                          <a:latin typeface="Arial Narrow" pitchFamily="34" charset="0"/>
                        </a:rPr>
                        <a:t>%</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id-ID" sz="1400" b="0" i="0" u="none" strike="noStrike" dirty="0">
                          <a:latin typeface="Arial Narrow" pitchFamily="34" charset="0"/>
                        </a:rPr>
                        <a:t>448.055</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a:lnSpc>
                          <a:spcPct val="100000"/>
                        </a:lnSpc>
                      </a:pPr>
                      <a:r>
                        <a:rPr lang="id-ID" sz="1400" dirty="0">
                          <a:latin typeface="Arial Narrow" pitchFamily="34" charset="0"/>
                        </a:rPr>
                        <a:t>422.154</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a:lnSpc>
                          <a:spcPct val="100000"/>
                        </a:lnSpc>
                      </a:pPr>
                      <a:r>
                        <a:rPr lang="id-ID" sz="1400" dirty="0">
                          <a:latin typeface="Arial Narrow" pitchFamily="34" charset="0"/>
                        </a:rPr>
                        <a:t>94,2</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xmlns="" val="10002"/>
                  </a:ext>
                </a:extLst>
              </a:tr>
              <a:tr h="405121">
                <a:tc>
                  <a:txBody>
                    <a:bodyPr/>
                    <a:lstStyle/>
                    <a:p>
                      <a:pPr algn="l" fontAlgn="b">
                        <a:lnSpc>
                          <a:spcPct val="100000"/>
                        </a:lnSpc>
                      </a:pPr>
                      <a:r>
                        <a:rPr lang="id-ID" sz="1400" b="0" i="0" u="none" strike="noStrike" dirty="0">
                          <a:latin typeface="Arial Narrow" pitchFamily="34" charset="0"/>
                        </a:rPr>
                        <a:t>Sapi Siap Potong</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noFill/>
                  </a:tcPr>
                </a:tc>
                <a:tc>
                  <a:txBody>
                    <a:bodyPr/>
                    <a:lstStyle/>
                    <a:p>
                      <a:pPr algn="r" fontAlgn="b">
                        <a:lnSpc>
                          <a:spcPct val="100000"/>
                        </a:lnSpc>
                      </a:pPr>
                      <a:r>
                        <a:rPr lang="id-ID" sz="1400" b="0" i="0" u="none" strike="noStrike" dirty="0">
                          <a:latin typeface="Arial Narrow" pitchFamily="34" charset="0"/>
                        </a:rPr>
                        <a:t>121.250</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noFill/>
                  </a:tcPr>
                </a:tc>
                <a:tc>
                  <a:txBody>
                    <a:bodyPr/>
                    <a:lstStyle/>
                    <a:p>
                      <a:pPr algn="r" fontAlgn="b">
                        <a:lnSpc>
                          <a:spcPct val="100000"/>
                        </a:lnSpc>
                      </a:pPr>
                      <a:r>
                        <a:rPr lang="id-ID" sz="1400" b="0" i="0" u="none" strike="noStrike" dirty="0">
                          <a:latin typeface="Arial Narrow" pitchFamily="34" charset="0"/>
                        </a:rPr>
                        <a:t>112.250</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id-ID" sz="1400" b="0" i="0" u="none" strike="noStrike" dirty="0">
                          <a:latin typeface="Arial Narrow" pitchFamily="34" charset="0"/>
                        </a:rPr>
                        <a:t>93%</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noFill/>
                  </a:tcPr>
                </a:tc>
                <a:tc>
                  <a:txBody>
                    <a:bodyPr/>
                    <a:lstStyle/>
                    <a:p>
                      <a:pPr algn="r" fontAlgn="b">
                        <a:lnSpc>
                          <a:spcPct val="100000"/>
                        </a:lnSpc>
                      </a:pPr>
                      <a:r>
                        <a:rPr lang="id-ID" sz="1400" b="0" i="0" u="none" strike="noStrike" dirty="0">
                          <a:latin typeface="Arial Narrow" pitchFamily="34" charset="0"/>
                        </a:rPr>
                        <a:t>       201.565 </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noFill/>
                  </a:tcPr>
                </a:tc>
                <a:tc>
                  <a:txBody>
                    <a:bodyPr/>
                    <a:lstStyle/>
                    <a:p>
                      <a:pPr algn="r" fontAlgn="b">
                        <a:lnSpc>
                          <a:spcPct val="100000"/>
                        </a:lnSpc>
                      </a:pPr>
                      <a:r>
                        <a:rPr lang="id-ID" sz="1400" b="0" i="0" u="none" strike="noStrike" dirty="0">
                          <a:latin typeface="Arial Narrow" pitchFamily="34" charset="0"/>
                        </a:rPr>
                        <a:t>     129.704 </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noFill/>
                  </a:tcPr>
                </a:tc>
                <a:tc>
                  <a:txBody>
                    <a:bodyPr/>
                    <a:lstStyle/>
                    <a:p>
                      <a:pPr algn="r" fontAlgn="b">
                        <a:lnSpc>
                          <a:spcPct val="100000"/>
                        </a:lnSpc>
                      </a:pPr>
                      <a:r>
                        <a:rPr lang="id-ID" sz="1400" b="0" i="0" u="none" strike="noStrike" dirty="0">
                          <a:latin typeface="Arial Narrow" pitchFamily="34" charset="0"/>
                        </a:rPr>
                        <a:t>64%</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id-ID" sz="1400" b="0" i="0" u="none" strike="noStrike" dirty="0">
                          <a:latin typeface="Arial Narrow" pitchFamily="34" charset="0"/>
                        </a:rPr>
                        <a:t>         32.050 </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noFill/>
                  </a:tcPr>
                </a:tc>
                <a:tc>
                  <a:txBody>
                    <a:bodyPr/>
                    <a:lstStyle/>
                    <a:p>
                      <a:pPr algn="r" fontAlgn="b">
                        <a:lnSpc>
                          <a:spcPct val="100000"/>
                        </a:lnSpc>
                      </a:pPr>
                      <a:r>
                        <a:rPr lang="id-ID" sz="1400" b="0" i="0" u="none" strike="noStrike" dirty="0">
                          <a:latin typeface="Arial Narrow" pitchFamily="34" charset="0"/>
                        </a:rPr>
                        <a:t>19.16</a:t>
                      </a:r>
                      <a:r>
                        <a:rPr lang="en-US" sz="1400" b="0" i="0" u="none" strike="noStrike" dirty="0">
                          <a:latin typeface="Arial Narrow" pitchFamily="34" charset="0"/>
                        </a:rPr>
                        <a:t>1</a:t>
                      </a:r>
                      <a:endParaRPr lang="id-ID" sz="1400" b="0" i="0" u="none" strike="noStrike" dirty="0">
                        <a:latin typeface="Arial Narrow" pitchFamily="34" charset="0"/>
                      </a:endParaRP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noFill/>
                  </a:tcPr>
                </a:tc>
                <a:tc>
                  <a:txBody>
                    <a:bodyPr/>
                    <a:lstStyle/>
                    <a:p>
                      <a:pPr algn="r" fontAlgn="ctr">
                        <a:lnSpc>
                          <a:spcPct val="100000"/>
                        </a:lnSpc>
                      </a:pPr>
                      <a:r>
                        <a:rPr lang="id-ID" sz="1400" b="0" i="0" u="none" strike="noStrike" dirty="0">
                          <a:latin typeface="Arial Narrow" pitchFamily="34" charset="0"/>
                        </a:rPr>
                        <a:t>59,</a:t>
                      </a:r>
                      <a:r>
                        <a:rPr lang="en-US" sz="1400" b="0" i="0" u="none" strike="noStrike" dirty="0">
                          <a:latin typeface="Arial Narrow" pitchFamily="34" charset="0"/>
                        </a:rPr>
                        <a:t>8</a:t>
                      </a:r>
                      <a:r>
                        <a:rPr lang="id-ID" sz="1400" b="0" i="0" u="none" strike="noStrike" dirty="0">
                          <a:latin typeface="Arial Narrow" pitchFamily="34" charset="0"/>
                        </a:rPr>
                        <a:t>%</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noFill/>
                  </a:tcPr>
                </a:tc>
                <a:tc>
                  <a:txBody>
                    <a:bodyPr/>
                    <a:lstStyle/>
                    <a:p>
                      <a:pPr algn="r" fontAlgn="ctr">
                        <a:lnSpc>
                          <a:spcPct val="100000"/>
                        </a:lnSpc>
                      </a:pPr>
                      <a:r>
                        <a:rPr lang="id-ID" sz="1400" b="0" i="0" u="none" strike="noStrike" dirty="0">
                          <a:latin typeface="Arial Narrow" pitchFamily="34" charset="0"/>
                        </a:rPr>
                        <a:t>0</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noFill/>
                  </a:tcPr>
                </a:tc>
                <a:tc>
                  <a:txBody>
                    <a:bodyPr/>
                    <a:lstStyle/>
                    <a:p>
                      <a:pPr algn="r">
                        <a:lnSpc>
                          <a:spcPct val="100000"/>
                        </a:lnSpc>
                      </a:pPr>
                      <a:r>
                        <a:rPr lang="id-ID" sz="1400" b="0" dirty="0">
                          <a:latin typeface="Arial Narrow" pitchFamily="34" charset="0"/>
                        </a:rPr>
                        <a:t>0</a:t>
                      </a:r>
                      <a:endParaRPr lang="en-US" sz="1400" b="0" dirty="0">
                        <a:latin typeface="Arial Narrow" pitchFamily="34" charset="0"/>
                      </a:endParaRP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noFill/>
                  </a:tcPr>
                </a:tc>
                <a:tc>
                  <a:txBody>
                    <a:bodyPr/>
                    <a:lstStyle/>
                    <a:p>
                      <a:pPr algn="r">
                        <a:lnSpc>
                          <a:spcPct val="100000"/>
                        </a:lnSpc>
                      </a:pPr>
                      <a:r>
                        <a:rPr lang="id-ID" sz="1400" b="0" dirty="0">
                          <a:latin typeface="Arial Narrow" pitchFamily="34" charset="0"/>
                        </a:rPr>
                        <a:t>0</a:t>
                      </a:r>
                      <a:endParaRPr lang="en-US" sz="1400" b="0" dirty="0">
                        <a:latin typeface="Arial Narrow" pitchFamily="34" charset="0"/>
                      </a:endParaRP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noFill/>
                  </a:tcPr>
                </a:tc>
                <a:extLst>
                  <a:ext uri="{0D108BD9-81ED-4DB2-BD59-A6C34878D82A}">
                    <a16:rowId xmlns:a16="http://schemas.microsoft.com/office/drawing/2014/main" xmlns="" val="10003"/>
                  </a:ext>
                </a:extLst>
              </a:tr>
              <a:tr h="405121">
                <a:tc>
                  <a:txBody>
                    <a:bodyPr/>
                    <a:lstStyle/>
                    <a:p>
                      <a:pPr algn="l" fontAlgn="b">
                        <a:lnSpc>
                          <a:spcPct val="100000"/>
                        </a:lnSpc>
                      </a:pPr>
                      <a:r>
                        <a:rPr lang="id-ID" sz="1400" b="0" i="0" u="none" strike="noStrike" dirty="0">
                          <a:latin typeface="Arial Narrow" pitchFamily="34" charset="0"/>
                        </a:rPr>
                        <a:t>Sapi Indukan</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noFill/>
                  </a:tcPr>
                </a:tc>
                <a:tc>
                  <a:txBody>
                    <a:bodyPr/>
                    <a:lstStyle/>
                    <a:p>
                      <a:pPr algn="r" fontAlgn="b">
                        <a:lnSpc>
                          <a:spcPct val="100000"/>
                        </a:lnSpc>
                      </a:pPr>
                      <a:r>
                        <a:rPr lang="id-ID" sz="1400" b="0" i="0" u="none" strike="noStrike" dirty="0">
                          <a:latin typeface="Arial Narrow" pitchFamily="34" charset="0"/>
                        </a:rPr>
                        <a:t>0</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noFill/>
                  </a:tcPr>
                </a:tc>
                <a:tc>
                  <a:txBody>
                    <a:bodyPr/>
                    <a:lstStyle/>
                    <a:p>
                      <a:pPr algn="r" fontAlgn="b">
                        <a:lnSpc>
                          <a:spcPct val="100000"/>
                        </a:lnSpc>
                      </a:pPr>
                      <a:r>
                        <a:rPr lang="id-ID" sz="1400" b="0" i="0" u="none" strike="noStrike" dirty="0">
                          <a:latin typeface="Arial Narrow" pitchFamily="34" charset="0"/>
                        </a:rPr>
                        <a:t>0</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noFill/>
                  </a:tcPr>
                </a:tc>
                <a:tc>
                  <a:txBody>
                    <a:bodyPr/>
                    <a:lstStyle/>
                    <a:p>
                      <a:pPr algn="r" fontAlgn="b">
                        <a:lnSpc>
                          <a:spcPct val="100000"/>
                        </a:lnSpc>
                      </a:pPr>
                      <a:r>
                        <a:rPr lang="id-ID" sz="1400" b="0" i="0" u="none" strike="noStrike" dirty="0">
                          <a:latin typeface="Arial Narrow" pitchFamily="34" charset="0"/>
                        </a:rPr>
                        <a:t>0</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noFill/>
                  </a:tcPr>
                </a:tc>
                <a:tc>
                  <a:txBody>
                    <a:bodyPr/>
                    <a:lstStyle/>
                    <a:p>
                      <a:pPr algn="r" fontAlgn="b">
                        <a:lnSpc>
                          <a:spcPct val="100000"/>
                        </a:lnSpc>
                      </a:pPr>
                      <a:r>
                        <a:rPr lang="id-ID" sz="1400" b="0" i="0" u="none" strike="noStrike" dirty="0">
                          <a:latin typeface="Arial Narrow" pitchFamily="34" charset="0"/>
                        </a:rPr>
                        <a:t>           7.700 </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noFill/>
                  </a:tcPr>
                </a:tc>
                <a:tc>
                  <a:txBody>
                    <a:bodyPr/>
                    <a:lstStyle/>
                    <a:p>
                      <a:pPr algn="r" fontAlgn="b">
                        <a:lnSpc>
                          <a:spcPct val="100000"/>
                        </a:lnSpc>
                      </a:pPr>
                      <a:r>
                        <a:rPr lang="id-ID" sz="1400" b="0" i="0" u="none" strike="noStrike" dirty="0">
                          <a:latin typeface="Arial Narrow" pitchFamily="34" charset="0"/>
                        </a:rPr>
                        <a:t>         1.960 </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noFill/>
                  </a:tcPr>
                </a:tc>
                <a:tc>
                  <a:txBody>
                    <a:bodyPr/>
                    <a:lstStyle/>
                    <a:p>
                      <a:pPr algn="r" fontAlgn="b">
                        <a:lnSpc>
                          <a:spcPct val="100000"/>
                        </a:lnSpc>
                      </a:pPr>
                      <a:r>
                        <a:rPr lang="id-ID" sz="1400" b="0" i="0" u="none" strike="noStrike" dirty="0">
                          <a:latin typeface="Arial Narrow" pitchFamily="34" charset="0"/>
                        </a:rPr>
                        <a:t>25%</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noFill/>
                  </a:tcPr>
                </a:tc>
                <a:tc>
                  <a:txBody>
                    <a:bodyPr/>
                    <a:lstStyle/>
                    <a:p>
                      <a:pPr algn="r" fontAlgn="b">
                        <a:lnSpc>
                          <a:spcPct val="100000"/>
                        </a:lnSpc>
                      </a:pPr>
                      <a:r>
                        <a:rPr lang="en-US" sz="1400" b="0" i="0" u="none" strike="noStrike" dirty="0">
                          <a:latin typeface="Arial Narrow" pitchFamily="34" charset="0"/>
                        </a:rPr>
                        <a:t>15.537</a:t>
                      </a:r>
                      <a:r>
                        <a:rPr lang="id-ID" sz="1400" b="0" i="0" u="none" strike="noStrike" dirty="0">
                          <a:latin typeface="Arial Narrow" pitchFamily="34" charset="0"/>
                        </a:rPr>
                        <a:t>           </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noFill/>
                  </a:tcPr>
                </a:tc>
                <a:tc>
                  <a:txBody>
                    <a:bodyPr/>
                    <a:lstStyle/>
                    <a:p>
                      <a:pPr algn="r" fontAlgn="b">
                        <a:lnSpc>
                          <a:spcPct val="100000"/>
                        </a:lnSpc>
                      </a:pPr>
                      <a:r>
                        <a:rPr lang="id-ID" sz="1400" b="0" i="0" u="none" strike="noStrike" dirty="0">
                          <a:latin typeface="Arial Narrow" pitchFamily="34" charset="0"/>
                        </a:rPr>
                        <a:t>                  </a:t>
                      </a:r>
                      <a:r>
                        <a:rPr lang="en-US" sz="1400" b="0" i="0" u="none" strike="noStrike" dirty="0">
                          <a:latin typeface="Arial Narrow" pitchFamily="34" charset="0"/>
                        </a:rPr>
                        <a:t>4.078</a:t>
                      </a:r>
                      <a:r>
                        <a:rPr lang="id-ID" sz="1400" b="0" i="0" u="none" strike="noStrike" dirty="0">
                          <a:latin typeface="Arial Narrow" pitchFamily="34" charset="0"/>
                        </a:rPr>
                        <a:t> </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noFill/>
                  </a:tcPr>
                </a:tc>
                <a:tc>
                  <a:txBody>
                    <a:bodyPr/>
                    <a:lstStyle/>
                    <a:p>
                      <a:pPr algn="r" fontAlgn="b">
                        <a:lnSpc>
                          <a:spcPct val="100000"/>
                        </a:lnSpc>
                      </a:pPr>
                      <a:r>
                        <a:rPr lang="en-US" sz="1400" b="0" i="0" u="none" strike="noStrike" dirty="0">
                          <a:latin typeface="Arial Narrow" pitchFamily="34" charset="0"/>
                        </a:rPr>
                        <a:t>26,2</a:t>
                      </a:r>
                      <a:r>
                        <a:rPr lang="id-ID" sz="1400" b="0" i="0" u="none" strike="noStrike" dirty="0">
                          <a:latin typeface="Arial Narrow" pitchFamily="34" charset="0"/>
                        </a:rPr>
                        <a:t>%</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noFill/>
                  </a:tcPr>
                </a:tc>
                <a:tc>
                  <a:txBody>
                    <a:bodyPr/>
                    <a:lstStyle/>
                    <a:p>
                      <a:pPr algn="r" fontAlgn="b">
                        <a:lnSpc>
                          <a:spcPct val="100000"/>
                        </a:lnSpc>
                      </a:pPr>
                      <a:r>
                        <a:rPr lang="id-ID" sz="1400" b="0" i="0" u="none" strike="noStrike" dirty="0">
                          <a:latin typeface="Arial Narrow" pitchFamily="34" charset="0"/>
                        </a:rPr>
                        <a:t>18.050</a:t>
                      </a: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noFill/>
                  </a:tcPr>
                </a:tc>
                <a:tc>
                  <a:txBody>
                    <a:bodyPr/>
                    <a:lstStyle/>
                    <a:p>
                      <a:pPr algn="r">
                        <a:lnSpc>
                          <a:spcPct val="100000"/>
                        </a:lnSpc>
                      </a:pPr>
                      <a:r>
                        <a:rPr lang="id-ID" sz="1400" b="0" dirty="0">
                          <a:latin typeface="Arial Narrow" pitchFamily="34" charset="0"/>
                        </a:rPr>
                        <a:t>5.916</a:t>
                      </a:r>
                      <a:endParaRPr lang="en-US" sz="1400" b="0" dirty="0">
                        <a:latin typeface="Arial Narrow" pitchFamily="34" charset="0"/>
                      </a:endParaRP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noFill/>
                  </a:tcPr>
                </a:tc>
                <a:tc>
                  <a:txBody>
                    <a:bodyPr/>
                    <a:lstStyle/>
                    <a:p>
                      <a:pPr algn="r">
                        <a:lnSpc>
                          <a:spcPct val="100000"/>
                        </a:lnSpc>
                      </a:pPr>
                      <a:r>
                        <a:rPr lang="id-ID" sz="1400" b="0" dirty="0">
                          <a:latin typeface="Arial Narrow" pitchFamily="34" charset="0"/>
                        </a:rPr>
                        <a:t>32,8</a:t>
                      </a:r>
                      <a:endParaRPr lang="en-US" sz="1400" b="0" dirty="0">
                        <a:latin typeface="Arial Narrow" pitchFamily="34" charset="0"/>
                      </a:endParaRPr>
                    </a:p>
                  </a:txBody>
                  <a:tcPr marL="7222" marR="7222" marT="5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noFill/>
                  </a:tcPr>
                </a:tc>
                <a:extLst>
                  <a:ext uri="{0D108BD9-81ED-4DB2-BD59-A6C34878D82A}">
                    <a16:rowId xmlns:a16="http://schemas.microsoft.com/office/drawing/2014/main" xmlns="" val="10004"/>
                  </a:ext>
                </a:extLst>
              </a:tr>
              <a:tr h="345702">
                <a:tc>
                  <a:txBody>
                    <a:bodyPr/>
                    <a:lstStyle/>
                    <a:p>
                      <a:pPr algn="l" fontAlgn="ctr"/>
                      <a:r>
                        <a:rPr lang="id-ID" sz="1400" b="1" i="0" u="none" strike="noStrike" dirty="0">
                          <a:latin typeface="Arial Narrow" pitchFamily="34" charset="0"/>
                        </a:rPr>
                        <a:t>TOTAL  (Ekor)</a:t>
                      </a:r>
                    </a:p>
                  </a:txBody>
                  <a:tcPr marL="7222" marR="7222" marT="5417"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no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r" fontAlgn="ctr"/>
                      <a:r>
                        <a:rPr lang="id-ID" sz="1400" b="1" i="0" u="none" strike="noStrike" dirty="0">
                          <a:latin typeface="Arial Narrow" pitchFamily="34" charset="0"/>
                        </a:rPr>
                        <a:t>477.700</a:t>
                      </a:r>
                    </a:p>
                  </a:txBody>
                  <a:tcPr marL="7222" marR="7222" marT="54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no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r" fontAlgn="ctr"/>
                      <a:r>
                        <a:rPr lang="id-ID" sz="1400" b="1" i="0" u="none" strike="noStrike" dirty="0">
                          <a:latin typeface="Arial Narrow" pitchFamily="34" charset="0"/>
                        </a:rPr>
                        <a:t> 447.484 </a:t>
                      </a:r>
                    </a:p>
                  </a:txBody>
                  <a:tcPr marL="7222" marR="7222" marT="54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no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endParaRPr lang="id-ID" sz="1400" b="1" i="0" u="none" strike="noStrike" dirty="0">
                        <a:latin typeface="Arial Narrow" pitchFamily="34" charset="0"/>
                      </a:endParaRPr>
                    </a:p>
                  </a:txBody>
                  <a:tcPr marL="7222" marR="7222" marT="54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no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r" fontAlgn="ctr"/>
                      <a:r>
                        <a:rPr lang="id-ID" sz="1400" b="1" i="0" u="none" strike="noStrike" dirty="0">
                          <a:latin typeface="Arial Narrow" pitchFamily="34" charset="0"/>
                        </a:rPr>
                        <a:t>895.655 </a:t>
                      </a:r>
                    </a:p>
                  </a:txBody>
                  <a:tcPr marL="7222" marR="7222" marT="5417"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no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r" fontAlgn="ctr"/>
                      <a:r>
                        <a:rPr lang="id-ID" sz="1400" b="1" i="0" u="none" strike="noStrike" dirty="0">
                          <a:latin typeface="Arial Narrow" pitchFamily="34" charset="0"/>
                        </a:rPr>
                        <a:t>  707.379 </a:t>
                      </a:r>
                    </a:p>
                  </a:txBody>
                  <a:tcPr marL="7222" marR="7222" marT="5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no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r" fontAlgn="ctr"/>
                      <a:endParaRPr lang="id-ID" sz="1400" b="1" i="0" u="none" strike="noStrike" dirty="0">
                        <a:latin typeface="Arial Narrow" pitchFamily="34" charset="0"/>
                      </a:endParaRPr>
                    </a:p>
                  </a:txBody>
                  <a:tcPr marL="7222" marR="7222" marT="5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r" fontAlgn="ctr">
                        <a:lnSpc>
                          <a:spcPct val="150000"/>
                        </a:lnSpc>
                      </a:pPr>
                      <a:r>
                        <a:rPr lang="en-US" sz="1400" b="1" i="0" u="none" strike="noStrike" dirty="0">
                          <a:latin typeface="Arial Narrow" pitchFamily="34" charset="0"/>
                        </a:rPr>
                        <a:t>648.185</a:t>
                      </a:r>
                      <a:endParaRPr lang="id-ID" sz="1400" b="1" i="0" u="none" strike="noStrike" dirty="0">
                        <a:latin typeface="Arial Narrow" pitchFamily="34" charset="0"/>
                      </a:endParaRPr>
                    </a:p>
                  </a:txBody>
                  <a:tcPr marL="7222" marR="7222" marT="5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no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r" defTabSz="914400" rtl="0" eaLnBrk="1" fontAlgn="ctr" latinLnBrk="0" hangingPunct="1">
                        <a:lnSpc>
                          <a:spcPct val="150000"/>
                        </a:lnSpc>
                        <a:spcBef>
                          <a:spcPts val="0"/>
                        </a:spcBef>
                        <a:spcAft>
                          <a:spcPts val="0"/>
                        </a:spcAft>
                        <a:buClrTx/>
                        <a:buSzTx/>
                        <a:buFontTx/>
                        <a:buNone/>
                        <a:tabLst/>
                        <a:defRPr/>
                      </a:pPr>
                      <a:r>
                        <a:rPr lang="en-US" sz="1400" b="1" i="0" u="none" strike="noStrike" dirty="0">
                          <a:latin typeface="Arial Narrow" pitchFamily="34" charset="0"/>
                        </a:rPr>
                        <a:t>579.277</a:t>
                      </a:r>
                      <a:endParaRPr lang="id-ID" sz="1400" b="1" i="0" u="none" strike="noStrike" dirty="0">
                        <a:latin typeface="Arial Narrow" pitchFamily="34" charset="0"/>
                      </a:endParaRPr>
                    </a:p>
                  </a:txBody>
                  <a:tcPr marL="7222" marR="7222" marT="5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no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endParaRPr lang="id-ID" sz="1400" b="1" i="0" u="none" strike="noStrike" dirty="0">
                        <a:latin typeface="Arial Narrow" pitchFamily="34" charset="0"/>
                      </a:endParaRPr>
                    </a:p>
                  </a:txBody>
                  <a:tcPr marL="7222" marR="7222" marT="5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no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id-ID" sz="1400" b="1" i="0" u="none" strike="noStrike" dirty="0">
                          <a:latin typeface="Arial Narrow" pitchFamily="34" charset="0"/>
                        </a:rPr>
                        <a:t>466.105</a:t>
                      </a:r>
                    </a:p>
                  </a:txBody>
                  <a:tcPr marL="7222" marR="7222" marT="5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no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r"/>
                      <a:r>
                        <a:rPr lang="id-ID" sz="1400" b="1" dirty="0">
                          <a:latin typeface="Arial Narrow" pitchFamily="34" charset="0"/>
                        </a:rPr>
                        <a:t>428.070</a:t>
                      </a:r>
                      <a:endParaRPr lang="en-US" sz="1400" b="1" dirty="0">
                        <a:latin typeface="Arial Narrow" pitchFamily="34" charset="0"/>
                      </a:endParaRPr>
                    </a:p>
                  </a:txBody>
                  <a:tcPr marL="7222" marR="7222" marT="5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no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r"/>
                      <a:endParaRPr lang="en-US" sz="1400" b="1" dirty="0">
                        <a:latin typeface="Arial Narrow" pitchFamily="34" charset="0"/>
                      </a:endParaRPr>
                    </a:p>
                  </a:txBody>
                  <a:tcPr marL="7222" marR="7222" marT="54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no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5"/>
                  </a:ext>
                </a:extLst>
              </a:tr>
            </a:tbl>
          </a:graphicData>
        </a:graphic>
      </p:graphicFrame>
      <p:sp>
        <p:nvSpPr>
          <p:cNvPr id="3" name="Rectangle 2"/>
          <p:cNvSpPr/>
          <p:nvPr/>
        </p:nvSpPr>
        <p:spPr>
          <a:xfrm>
            <a:off x="303961" y="6497960"/>
            <a:ext cx="5952662"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1400" dirty="0">
                <a:solidFill>
                  <a:prstClr val="black"/>
                </a:solidFill>
                <a:latin typeface="Arial Narrow" pitchFamily="34" charset="0"/>
              </a:rPr>
              <a:t>Sumber: Kemendag, 2 Sept. 2016</a:t>
            </a:r>
          </a:p>
        </p:txBody>
      </p:sp>
      <p:sp>
        <p:nvSpPr>
          <p:cNvPr id="5" name="Title 1"/>
          <p:cNvSpPr>
            <a:spLocks noGrp="1"/>
          </p:cNvSpPr>
          <p:nvPr>
            <p:ph type="title"/>
          </p:nvPr>
        </p:nvSpPr>
        <p:spPr>
          <a:xfrm>
            <a:off x="303961" y="931084"/>
            <a:ext cx="6386588" cy="760413"/>
          </a:xfrm>
        </p:spPr>
        <p:txBody>
          <a:bodyPr>
            <a:normAutofit/>
          </a:bodyPr>
          <a:lstStyle/>
          <a:p>
            <a:pPr fontAlgn="b"/>
            <a:r>
              <a:rPr lang="id-ID" sz="1800" b="1" dirty="0">
                <a:effectLst>
                  <a:glow rad="63500">
                    <a:schemeClr val="accent5">
                      <a:satMod val="175000"/>
                      <a:alpha val="40000"/>
                    </a:schemeClr>
                  </a:glow>
                </a:effectLst>
                <a:latin typeface="Agency FB" pitchFamily="34" charset="0"/>
                <a:ea typeface="+mn-ea"/>
                <a:cs typeface="+mn-cs"/>
              </a:rPr>
              <a:t>REKAP PERSETUJUAN IMPOR (PI) SAPI TAHUN 2013-2016</a:t>
            </a:r>
          </a:p>
        </p:txBody>
      </p:sp>
      <p:sp>
        <p:nvSpPr>
          <p:cNvPr id="6" name="Title 1"/>
          <p:cNvSpPr txBox="1">
            <a:spLocks/>
          </p:cNvSpPr>
          <p:nvPr/>
        </p:nvSpPr>
        <p:spPr>
          <a:xfrm>
            <a:off x="247103" y="3544029"/>
            <a:ext cx="10219267" cy="760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
            <a:r>
              <a:rPr lang="id-ID" sz="1800" b="1" dirty="0">
                <a:solidFill>
                  <a:prstClr val="black"/>
                </a:solidFill>
                <a:effectLst>
                  <a:glow rad="63500">
                    <a:srgbClr val="4472C4">
                      <a:satMod val="175000"/>
                      <a:alpha val="40000"/>
                    </a:srgbClr>
                  </a:glow>
                </a:effectLst>
                <a:latin typeface="Agency FB" pitchFamily="34" charset="0"/>
                <a:ea typeface="+mn-ea"/>
                <a:cs typeface="+mn-cs"/>
              </a:rPr>
              <a:t>REKAP PERSETUJUAN IMPOR (PI) DAGING SAPI TAHUN 2013-2016</a:t>
            </a:r>
          </a:p>
        </p:txBody>
      </p:sp>
      <p:graphicFrame>
        <p:nvGraphicFramePr>
          <p:cNvPr id="7" name="Table 6"/>
          <p:cNvGraphicFramePr>
            <a:graphicFrameLocks noGrp="1"/>
          </p:cNvGraphicFramePr>
          <p:nvPr>
            <p:extLst/>
          </p:nvPr>
        </p:nvGraphicFramePr>
        <p:xfrm>
          <a:off x="327546" y="4102271"/>
          <a:ext cx="11599551" cy="2354089"/>
        </p:xfrm>
        <a:graphic>
          <a:graphicData uri="http://schemas.openxmlformats.org/drawingml/2006/table">
            <a:tbl>
              <a:tblPr/>
              <a:tblGrid>
                <a:gridCol w="1804418">
                  <a:extLst>
                    <a:ext uri="{9D8B030D-6E8A-4147-A177-3AD203B41FA5}">
                      <a16:colId xmlns:a16="http://schemas.microsoft.com/office/drawing/2014/main" xmlns="" val="20000"/>
                    </a:ext>
                  </a:extLst>
                </a:gridCol>
                <a:gridCol w="806693">
                  <a:extLst>
                    <a:ext uri="{9D8B030D-6E8A-4147-A177-3AD203B41FA5}">
                      <a16:colId xmlns:a16="http://schemas.microsoft.com/office/drawing/2014/main" xmlns="" val="20001"/>
                    </a:ext>
                  </a:extLst>
                </a:gridCol>
                <a:gridCol w="111327">
                  <a:extLst>
                    <a:ext uri="{9D8B030D-6E8A-4147-A177-3AD203B41FA5}">
                      <a16:colId xmlns:a16="http://schemas.microsoft.com/office/drawing/2014/main" xmlns="" val="20002"/>
                    </a:ext>
                  </a:extLst>
                </a:gridCol>
                <a:gridCol w="510636">
                  <a:extLst>
                    <a:ext uri="{9D8B030D-6E8A-4147-A177-3AD203B41FA5}">
                      <a16:colId xmlns:a16="http://schemas.microsoft.com/office/drawing/2014/main" xmlns="" val="20003"/>
                    </a:ext>
                  </a:extLst>
                </a:gridCol>
                <a:gridCol w="220604">
                  <a:extLst>
                    <a:ext uri="{9D8B030D-6E8A-4147-A177-3AD203B41FA5}">
                      <a16:colId xmlns:a16="http://schemas.microsoft.com/office/drawing/2014/main" xmlns="" val="20004"/>
                    </a:ext>
                  </a:extLst>
                </a:gridCol>
                <a:gridCol w="297698">
                  <a:extLst>
                    <a:ext uri="{9D8B030D-6E8A-4147-A177-3AD203B41FA5}">
                      <a16:colId xmlns:a16="http://schemas.microsoft.com/office/drawing/2014/main" xmlns="" val="20005"/>
                    </a:ext>
                  </a:extLst>
                </a:gridCol>
                <a:gridCol w="939377">
                  <a:extLst>
                    <a:ext uri="{9D8B030D-6E8A-4147-A177-3AD203B41FA5}">
                      <a16:colId xmlns:a16="http://schemas.microsoft.com/office/drawing/2014/main" xmlns="" val="20006"/>
                    </a:ext>
                  </a:extLst>
                </a:gridCol>
                <a:gridCol w="1016000">
                  <a:extLst>
                    <a:ext uri="{9D8B030D-6E8A-4147-A177-3AD203B41FA5}">
                      <a16:colId xmlns:a16="http://schemas.microsoft.com/office/drawing/2014/main" xmlns="" val="20007"/>
                    </a:ext>
                  </a:extLst>
                </a:gridCol>
                <a:gridCol w="609600">
                  <a:extLst>
                    <a:ext uri="{9D8B030D-6E8A-4147-A177-3AD203B41FA5}">
                      <a16:colId xmlns:a16="http://schemas.microsoft.com/office/drawing/2014/main" xmlns="" val="20008"/>
                    </a:ext>
                  </a:extLst>
                </a:gridCol>
                <a:gridCol w="1117601">
                  <a:extLst>
                    <a:ext uri="{9D8B030D-6E8A-4147-A177-3AD203B41FA5}">
                      <a16:colId xmlns:a16="http://schemas.microsoft.com/office/drawing/2014/main" xmlns="" val="20009"/>
                    </a:ext>
                  </a:extLst>
                </a:gridCol>
                <a:gridCol w="1016000">
                  <a:extLst>
                    <a:ext uri="{9D8B030D-6E8A-4147-A177-3AD203B41FA5}">
                      <a16:colId xmlns:a16="http://schemas.microsoft.com/office/drawing/2014/main" xmlns="" val="20010"/>
                    </a:ext>
                  </a:extLst>
                </a:gridCol>
                <a:gridCol w="447998">
                  <a:extLst>
                    <a:ext uri="{9D8B030D-6E8A-4147-A177-3AD203B41FA5}">
                      <a16:colId xmlns:a16="http://schemas.microsoft.com/office/drawing/2014/main" xmlns="" val="20011"/>
                    </a:ext>
                  </a:extLst>
                </a:gridCol>
                <a:gridCol w="161601">
                  <a:extLst>
                    <a:ext uri="{9D8B030D-6E8A-4147-A177-3AD203B41FA5}">
                      <a16:colId xmlns:a16="http://schemas.microsoft.com/office/drawing/2014/main" xmlns="" val="20012"/>
                    </a:ext>
                  </a:extLst>
                </a:gridCol>
                <a:gridCol w="1016000">
                  <a:extLst>
                    <a:ext uri="{9D8B030D-6E8A-4147-A177-3AD203B41FA5}">
                      <a16:colId xmlns:a16="http://schemas.microsoft.com/office/drawing/2014/main" xmlns="" val="20013"/>
                    </a:ext>
                  </a:extLst>
                </a:gridCol>
                <a:gridCol w="171876">
                  <a:extLst>
                    <a:ext uri="{9D8B030D-6E8A-4147-A177-3AD203B41FA5}">
                      <a16:colId xmlns:a16="http://schemas.microsoft.com/office/drawing/2014/main" xmlns="" val="20014"/>
                    </a:ext>
                  </a:extLst>
                </a:gridCol>
                <a:gridCol w="676059">
                  <a:extLst>
                    <a:ext uri="{9D8B030D-6E8A-4147-A177-3AD203B41FA5}">
                      <a16:colId xmlns:a16="http://schemas.microsoft.com/office/drawing/2014/main" xmlns="" val="20015"/>
                    </a:ext>
                  </a:extLst>
                </a:gridCol>
                <a:gridCol w="240627">
                  <a:extLst>
                    <a:ext uri="{9D8B030D-6E8A-4147-A177-3AD203B41FA5}">
                      <a16:colId xmlns:a16="http://schemas.microsoft.com/office/drawing/2014/main" xmlns="" val="20016"/>
                    </a:ext>
                  </a:extLst>
                </a:gridCol>
                <a:gridCol w="435436">
                  <a:extLst>
                    <a:ext uri="{9D8B030D-6E8A-4147-A177-3AD203B41FA5}">
                      <a16:colId xmlns:a16="http://schemas.microsoft.com/office/drawing/2014/main" xmlns="" val="20017"/>
                    </a:ext>
                  </a:extLst>
                </a:gridCol>
              </a:tblGrid>
              <a:tr h="302096">
                <a:tc rowSpan="2">
                  <a:txBody>
                    <a:bodyPr/>
                    <a:lstStyle/>
                    <a:p>
                      <a:pPr algn="ctr" fontAlgn="ctr"/>
                      <a:r>
                        <a:rPr lang="id-ID" sz="1200" b="0" i="0" u="none" strike="noStrike" dirty="0">
                          <a:solidFill>
                            <a:schemeClr val="bg1"/>
                          </a:solidFill>
                          <a:latin typeface="Arial"/>
                        </a:rPr>
                        <a:t>JENIS</a:t>
                      </a:r>
                    </a:p>
                  </a:txBody>
                  <a:tcPr marL="7499" marR="7499"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chemeClr val="accent1">
                        <a:lumMod val="50000"/>
                      </a:schemeClr>
                    </a:solidFill>
                  </a:tcPr>
                </a:tc>
                <a:tc gridSpan="5">
                  <a:txBody>
                    <a:bodyPr/>
                    <a:lstStyle/>
                    <a:p>
                      <a:pPr algn="ctr" fontAlgn="ctr"/>
                      <a:r>
                        <a:rPr lang="id-ID" sz="1200" b="0" i="0" u="none" strike="noStrike" dirty="0">
                          <a:solidFill>
                            <a:schemeClr val="bg1"/>
                          </a:solidFill>
                          <a:latin typeface="Arial"/>
                        </a:rPr>
                        <a:t>2013</a:t>
                      </a:r>
                    </a:p>
                  </a:txBody>
                  <a:tcPr marL="7499" marR="7499"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50000"/>
                      </a:schemeClr>
                    </a:solidFill>
                  </a:tcPr>
                </a:tc>
                <a:tc hMerge="1">
                  <a:txBody>
                    <a:bodyPr/>
                    <a:lstStyle/>
                    <a:p>
                      <a:endParaRPr lang="id-ID"/>
                    </a:p>
                  </a:txBody>
                  <a:tcPr/>
                </a:tc>
                <a:tc hMerge="1">
                  <a:txBody>
                    <a:bodyPr/>
                    <a:lstStyle/>
                    <a:p>
                      <a:pPr algn="ctr" fontAlgn="ctr"/>
                      <a:endParaRPr lang="id-ID" sz="1200" b="1" i="0" u="none" strike="noStrike" dirty="0">
                        <a:latin typeface="Arial"/>
                      </a:endParaRPr>
                    </a:p>
                  </a:txBody>
                  <a:tcPr marL="5624" marR="5624"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3"/>
                    </a:solidFill>
                  </a:tcPr>
                </a:tc>
                <a:tc hMerge="1">
                  <a:txBody>
                    <a:bodyPr/>
                    <a:lstStyle/>
                    <a:p>
                      <a:endParaRPr lang="id-ID"/>
                    </a:p>
                  </a:txBody>
                  <a:tcPr/>
                </a:tc>
                <a:tc hMerge="1">
                  <a:txBody>
                    <a:bodyPr/>
                    <a:lstStyle/>
                    <a:p>
                      <a:pPr algn="ctr" fontAlgn="ctr"/>
                      <a:endParaRPr lang="id-ID" sz="1200" b="1" i="0" u="none" strike="noStrike" dirty="0">
                        <a:latin typeface="Arial"/>
                      </a:endParaRPr>
                    </a:p>
                  </a:txBody>
                  <a:tcPr marL="5624" marR="5624"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3"/>
                    </a:solidFill>
                  </a:tcPr>
                </a:tc>
                <a:tc gridSpan="3">
                  <a:txBody>
                    <a:bodyPr/>
                    <a:lstStyle/>
                    <a:p>
                      <a:pPr algn="ctr" fontAlgn="ctr"/>
                      <a:r>
                        <a:rPr lang="id-ID" sz="1200" b="0" i="0" u="none" strike="noStrike" dirty="0">
                          <a:solidFill>
                            <a:schemeClr val="bg1"/>
                          </a:solidFill>
                          <a:latin typeface="Arial"/>
                        </a:rPr>
                        <a:t>2014</a:t>
                      </a:r>
                    </a:p>
                  </a:txBody>
                  <a:tcPr marL="7499" marR="7499"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50000"/>
                      </a:schemeClr>
                    </a:solidFill>
                  </a:tcPr>
                </a:tc>
                <a:tc hMerge="1">
                  <a:txBody>
                    <a:bodyPr/>
                    <a:lstStyle/>
                    <a:p>
                      <a:endParaRPr lang="en-US"/>
                    </a:p>
                  </a:txBody>
                  <a:tcPr/>
                </a:tc>
                <a:tc hMerge="1">
                  <a:txBody>
                    <a:bodyPr/>
                    <a:lstStyle/>
                    <a:p>
                      <a:endParaRPr lang="id-ID"/>
                    </a:p>
                  </a:txBody>
                  <a:tcPr/>
                </a:tc>
                <a:tc gridSpan="4">
                  <a:txBody>
                    <a:bodyPr/>
                    <a:lstStyle/>
                    <a:p>
                      <a:pPr algn="ctr" fontAlgn="ctr"/>
                      <a:r>
                        <a:rPr lang="id-ID" sz="1200" b="0" i="0" u="none" strike="noStrike" dirty="0">
                          <a:solidFill>
                            <a:schemeClr val="bg1"/>
                          </a:solidFill>
                          <a:latin typeface="Arial"/>
                        </a:rPr>
                        <a:t>2015</a:t>
                      </a:r>
                    </a:p>
                  </a:txBody>
                  <a:tcPr marL="7499" marR="7499"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50000"/>
                      </a:schemeClr>
                    </a:solidFill>
                  </a:tcPr>
                </a:tc>
                <a:tc hMerge="1">
                  <a:txBody>
                    <a:bodyPr/>
                    <a:lstStyle/>
                    <a:p>
                      <a:endParaRPr lang="en-US"/>
                    </a:p>
                  </a:txBody>
                  <a:tcPr/>
                </a:tc>
                <a:tc hMerge="1">
                  <a:txBody>
                    <a:bodyPr/>
                    <a:lstStyle/>
                    <a:p>
                      <a:endParaRPr lang="id-ID"/>
                    </a:p>
                  </a:txBody>
                  <a:tcPr/>
                </a:tc>
                <a:tc hMerge="1">
                  <a:txBody>
                    <a:bodyPr/>
                    <a:lstStyle/>
                    <a:p>
                      <a:endParaRPr lang="id-ID"/>
                    </a:p>
                  </a:txBody>
                  <a:tcPr/>
                </a:tc>
                <a:tc gridSpan="5">
                  <a:txBody>
                    <a:bodyPr/>
                    <a:lstStyle/>
                    <a:p>
                      <a:pPr algn="ctr" fontAlgn="ctr"/>
                      <a:r>
                        <a:rPr lang="en-US" sz="1200" b="0" i="0" u="none" strike="noStrike" dirty="0">
                          <a:solidFill>
                            <a:schemeClr val="bg1"/>
                          </a:solidFill>
                          <a:latin typeface="Arial"/>
                        </a:rPr>
                        <a:t>2016</a:t>
                      </a:r>
                      <a:endParaRPr lang="id-ID" sz="1200" b="0" i="0" u="none" strike="noStrike" dirty="0">
                        <a:solidFill>
                          <a:schemeClr val="bg1"/>
                        </a:solidFill>
                        <a:latin typeface="Arial"/>
                      </a:endParaRPr>
                    </a:p>
                  </a:txBody>
                  <a:tcPr marL="7499" marR="7499"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50000"/>
                      </a:schemeClr>
                    </a:solidFill>
                  </a:tcPr>
                </a:tc>
                <a:tc hMerge="1">
                  <a:txBody>
                    <a:bodyPr/>
                    <a:lstStyle/>
                    <a:p>
                      <a:endParaRPr lang="id-ID"/>
                    </a:p>
                  </a:txBody>
                  <a:tcPr/>
                </a:tc>
                <a:tc hMerge="1">
                  <a:txBody>
                    <a:bodyPr/>
                    <a:lstStyle/>
                    <a:p>
                      <a:pPr algn="ctr" fontAlgn="ctr"/>
                      <a:endParaRPr lang="id-ID" sz="1200" b="1" i="0" u="none" strike="noStrike" dirty="0">
                        <a:latin typeface="Arial"/>
                      </a:endParaRPr>
                    </a:p>
                  </a:txBody>
                  <a:tcPr marL="5624" marR="5624"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3"/>
                    </a:solidFill>
                  </a:tcPr>
                </a:tc>
                <a:tc hMerge="1">
                  <a:txBody>
                    <a:bodyPr/>
                    <a:lstStyle/>
                    <a:p>
                      <a:pPr algn="ctr" fontAlgn="ctr"/>
                      <a:endParaRPr lang="id-ID" sz="1200" b="1" i="0" u="none" strike="noStrike" dirty="0">
                        <a:latin typeface="Arial"/>
                      </a:endParaRPr>
                    </a:p>
                  </a:txBody>
                  <a:tcPr marL="5624" marR="5624"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3"/>
                    </a:solidFill>
                  </a:tcPr>
                </a:tc>
                <a:tc hMerge="1">
                  <a:txBody>
                    <a:bodyPr/>
                    <a:lstStyle/>
                    <a:p>
                      <a:endParaRPr lang="en-US"/>
                    </a:p>
                  </a:txBody>
                  <a:tcPr/>
                </a:tc>
                <a:extLst>
                  <a:ext uri="{0D108BD9-81ED-4DB2-BD59-A6C34878D82A}">
                    <a16:rowId xmlns:a16="http://schemas.microsoft.com/office/drawing/2014/main" xmlns="" val="10000"/>
                  </a:ext>
                </a:extLst>
              </a:tr>
              <a:tr h="255150">
                <a:tc vMerge="1">
                  <a:txBody>
                    <a:bodyPr/>
                    <a:lstStyle/>
                    <a:p>
                      <a:endParaRPr lang="id-ID"/>
                    </a:p>
                  </a:txBody>
                  <a:tcPr/>
                </a:tc>
                <a:tc>
                  <a:txBody>
                    <a:bodyPr/>
                    <a:lstStyle/>
                    <a:p>
                      <a:pPr algn="ctr" fontAlgn="t"/>
                      <a:r>
                        <a:rPr lang="id-ID" sz="1100" b="0" i="0" u="none" strike="noStrike" dirty="0">
                          <a:solidFill>
                            <a:schemeClr val="bg1"/>
                          </a:solidFill>
                          <a:latin typeface="Arial"/>
                        </a:rPr>
                        <a:t>PI</a:t>
                      </a:r>
                    </a:p>
                  </a:txBody>
                  <a:tcPr marL="7499" marR="7499"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chemeClr val="accent1">
                        <a:lumMod val="50000"/>
                      </a:schemeClr>
                    </a:solidFill>
                  </a:tcPr>
                </a:tc>
                <a:tc gridSpan="2">
                  <a:txBody>
                    <a:bodyPr/>
                    <a:lstStyle/>
                    <a:p>
                      <a:pPr algn="ctr" fontAlgn="t"/>
                      <a:r>
                        <a:rPr lang="id-ID" sz="1100" b="0" i="0" u="none" strike="noStrike" dirty="0">
                          <a:solidFill>
                            <a:schemeClr val="bg1"/>
                          </a:solidFill>
                          <a:latin typeface="Arial"/>
                        </a:rPr>
                        <a:t>RI</a:t>
                      </a:r>
                    </a:p>
                  </a:txBody>
                  <a:tcPr marL="7499" marR="7499"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chemeClr val="accent1">
                        <a:lumMod val="50000"/>
                      </a:schemeClr>
                    </a:solidFill>
                  </a:tcPr>
                </a:tc>
                <a:tc hMerge="1">
                  <a:txBody>
                    <a:bodyPr/>
                    <a:lstStyle/>
                    <a:p>
                      <a:pPr algn="ctr" fontAlgn="t"/>
                      <a:endParaRPr lang="id-ID" sz="1100" b="1" i="0" u="none" strike="noStrike" dirty="0">
                        <a:latin typeface="Arial"/>
                      </a:endParaRPr>
                    </a:p>
                  </a:txBody>
                  <a:tcPr marL="5624" marR="5624"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3"/>
                    </a:solidFill>
                  </a:tcPr>
                </a:tc>
                <a:tc gridSpan="2">
                  <a:txBody>
                    <a:bodyPr/>
                    <a:lstStyle/>
                    <a:p>
                      <a:pPr algn="ctr" fontAlgn="t"/>
                      <a:r>
                        <a:rPr lang="id-ID" sz="1100" b="0" i="0" u="none" strike="noStrike" dirty="0">
                          <a:solidFill>
                            <a:schemeClr val="bg1"/>
                          </a:solidFill>
                          <a:latin typeface="Arial"/>
                        </a:rPr>
                        <a:t>%</a:t>
                      </a:r>
                    </a:p>
                  </a:txBody>
                  <a:tcPr marL="7499" marR="7499"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chemeClr val="accent1">
                        <a:lumMod val="50000"/>
                      </a:schemeClr>
                    </a:solidFill>
                  </a:tcPr>
                </a:tc>
                <a:tc hMerge="1">
                  <a:txBody>
                    <a:bodyPr/>
                    <a:lstStyle/>
                    <a:p>
                      <a:pPr algn="ctr" fontAlgn="t"/>
                      <a:endParaRPr lang="id-ID" sz="1100" b="1" i="0" u="none" strike="noStrike" dirty="0">
                        <a:latin typeface="Arial"/>
                      </a:endParaRPr>
                    </a:p>
                  </a:txBody>
                  <a:tcPr marL="5624" marR="5624"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3"/>
                    </a:solidFill>
                  </a:tcPr>
                </a:tc>
                <a:tc>
                  <a:txBody>
                    <a:bodyPr/>
                    <a:lstStyle/>
                    <a:p>
                      <a:pPr algn="ctr" fontAlgn="t"/>
                      <a:r>
                        <a:rPr lang="id-ID" sz="1100" b="0" i="0" u="none" strike="noStrike" dirty="0">
                          <a:solidFill>
                            <a:schemeClr val="bg1"/>
                          </a:solidFill>
                          <a:latin typeface="Arial"/>
                        </a:rPr>
                        <a:t>PI</a:t>
                      </a:r>
                    </a:p>
                  </a:txBody>
                  <a:tcPr marL="7499" marR="7499"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chemeClr val="accent1">
                        <a:lumMod val="50000"/>
                      </a:schemeClr>
                    </a:solidFill>
                  </a:tcPr>
                </a:tc>
                <a:tc>
                  <a:txBody>
                    <a:bodyPr/>
                    <a:lstStyle/>
                    <a:p>
                      <a:pPr algn="ctr" fontAlgn="t"/>
                      <a:r>
                        <a:rPr lang="id-ID" sz="1100" b="0" i="0" u="none" strike="noStrike" dirty="0">
                          <a:solidFill>
                            <a:schemeClr val="bg1"/>
                          </a:solidFill>
                          <a:latin typeface="Arial"/>
                        </a:rPr>
                        <a:t>REALISASI</a:t>
                      </a:r>
                    </a:p>
                  </a:txBody>
                  <a:tcPr marL="7499" marR="7499"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noFill/>
                      <a:prstDash val="solid"/>
                      <a:round/>
                      <a:headEnd type="none" w="med" len="med"/>
                      <a:tailEnd type="none" w="med" len="med"/>
                    </a:lnB>
                    <a:solidFill>
                      <a:schemeClr val="accent1">
                        <a:lumMod val="50000"/>
                      </a:schemeClr>
                    </a:solidFill>
                  </a:tcPr>
                </a:tc>
                <a:tc>
                  <a:txBody>
                    <a:bodyPr/>
                    <a:lstStyle/>
                    <a:p>
                      <a:pPr algn="ctr" fontAlgn="t"/>
                      <a:r>
                        <a:rPr lang="id-ID" sz="1100" b="0" i="0" u="none" strike="noStrike" dirty="0">
                          <a:solidFill>
                            <a:schemeClr val="bg1"/>
                          </a:solidFill>
                          <a:latin typeface="Arial"/>
                        </a:rPr>
                        <a:t>%</a:t>
                      </a:r>
                    </a:p>
                  </a:txBody>
                  <a:tcPr marL="7499" marR="7499"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noFill/>
                      <a:prstDash val="solid"/>
                      <a:round/>
                      <a:headEnd type="none" w="med" len="med"/>
                      <a:tailEnd type="none" w="med" len="med"/>
                    </a:lnB>
                    <a:solidFill>
                      <a:schemeClr val="accent1">
                        <a:lumMod val="50000"/>
                      </a:schemeClr>
                    </a:solidFill>
                  </a:tcPr>
                </a:tc>
                <a:tc>
                  <a:txBody>
                    <a:bodyPr/>
                    <a:lstStyle/>
                    <a:p>
                      <a:pPr algn="ctr" fontAlgn="t"/>
                      <a:r>
                        <a:rPr lang="id-ID" sz="1100" b="0" i="0" u="none" strike="noStrike" dirty="0">
                          <a:solidFill>
                            <a:schemeClr val="bg1"/>
                          </a:solidFill>
                          <a:latin typeface="Arial"/>
                        </a:rPr>
                        <a:t>PI</a:t>
                      </a:r>
                    </a:p>
                  </a:txBody>
                  <a:tcPr marL="7499" marR="7499"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chemeClr val="accent1">
                        <a:lumMod val="50000"/>
                      </a:schemeClr>
                    </a:solidFill>
                  </a:tcPr>
                </a:tc>
                <a:tc>
                  <a:txBody>
                    <a:bodyPr/>
                    <a:lstStyle/>
                    <a:p>
                      <a:pPr algn="ctr" fontAlgn="t"/>
                      <a:r>
                        <a:rPr lang="id-ID" sz="1100" b="0" i="0" u="none" strike="noStrike" dirty="0">
                          <a:solidFill>
                            <a:schemeClr val="bg1"/>
                          </a:solidFill>
                          <a:latin typeface="Arial"/>
                        </a:rPr>
                        <a:t>REALISASI</a:t>
                      </a:r>
                    </a:p>
                  </a:txBody>
                  <a:tcPr marL="7499" marR="7499"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noFill/>
                      <a:prstDash val="solid"/>
                      <a:round/>
                      <a:headEnd type="none" w="med" len="med"/>
                      <a:tailEnd type="none" w="med" len="med"/>
                    </a:lnB>
                    <a:solidFill>
                      <a:schemeClr val="accent1">
                        <a:lumMod val="50000"/>
                      </a:schemeClr>
                    </a:solidFill>
                  </a:tcPr>
                </a:tc>
                <a:tc gridSpan="2">
                  <a:txBody>
                    <a:bodyPr/>
                    <a:lstStyle/>
                    <a:p>
                      <a:endParaRPr lang="id-ID" sz="1400" b="0">
                        <a:solidFill>
                          <a:schemeClr val="bg1"/>
                        </a:solidFill>
                      </a:endParaRPr>
                    </a:p>
                  </a:txBody>
                  <a:tcPr marL="7499" marR="7499"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noFill/>
                      <a:prstDash val="solid"/>
                      <a:round/>
                      <a:headEnd type="none" w="med" len="med"/>
                      <a:tailEnd type="none" w="med" len="med"/>
                    </a:lnB>
                    <a:solidFill>
                      <a:schemeClr val="accent1">
                        <a:lumMod val="50000"/>
                      </a:schemeClr>
                    </a:solidFill>
                  </a:tcPr>
                </a:tc>
                <a:tc hMerge="1">
                  <a:txBody>
                    <a:bodyPr/>
                    <a:lstStyle/>
                    <a:p>
                      <a:pPr algn="ctr" fontAlgn="t"/>
                      <a:endParaRPr lang="id-ID" sz="1100" b="1" i="0" u="none" strike="noStrike" dirty="0">
                        <a:latin typeface="Arial"/>
                      </a:endParaRPr>
                    </a:p>
                  </a:txBody>
                  <a:tcPr marL="5624" marR="5624"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93"/>
                    </a:solidFill>
                  </a:tcPr>
                </a:tc>
                <a:tc>
                  <a:txBody>
                    <a:bodyPr/>
                    <a:lstStyle/>
                    <a:p>
                      <a:pPr algn="ctr" fontAlgn="t"/>
                      <a:r>
                        <a:rPr lang="en-US" sz="1100" b="0" i="0" u="none" strike="noStrike" dirty="0">
                          <a:solidFill>
                            <a:schemeClr val="bg1"/>
                          </a:solidFill>
                          <a:latin typeface="Arial"/>
                        </a:rPr>
                        <a:t>PI</a:t>
                      </a:r>
                      <a:endParaRPr lang="id-ID" sz="1100" b="0" i="0" u="none" strike="noStrike" dirty="0">
                        <a:solidFill>
                          <a:schemeClr val="bg1"/>
                        </a:solidFill>
                        <a:latin typeface="Arial"/>
                      </a:endParaRPr>
                    </a:p>
                  </a:txBody>
                  <a:tcPr marL="7499" marR="7499"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chemeClr val="accent1">
                        <a:lumMod val="50000"/>
                      </a:schemeClr>
                    </a:solidFill>
                  </a:tcPr>
                </a:tc>
                <a:tc gridSpan="3">
                  <a:txBody>
                    <a:bodyPr/>
                    <a:lstStyle/>
                    <a:p>
                      <a:pPr algn="ctr" fontAlgn="t"/>
                      <a:r>
                        <a:rPr lang="en-US" sz="1100" b="0" i="0" u="none" strike="noStrike" dirty="0">
                          <a:solidFill>
                            <a:schemeClr val="bg1"/>
                          </a:solidFill>
                          <a:latin typeface="Arial"/>
                        </a:rPr>
                        <a:t>REALISASI</a:t>
                      </a:r>
                      <a:endParaRPr lang="id-ID" sz="1100" b="0" i="0" u="none" strike="noStrike" dirty="0">
                        <a:solidFill>
                          <a:schemeClr val="bg1"/>
                        </a:solidFill>
                        <a:latin typeface="Arial"/>
                      </a:endParaRPr>
                    </a:p>
                  </a:txBody>
                  <a:tcPr marL="7499" marR="7499"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chemeClr val="accent1">
                        <a:lumMod val="50000"/>
                      </a:schemeClr>
                    </a:solidFill>
                  </a:tcPr>
                </a:tc>
                <a:tc hMerge="1">
                  <a:txBody>
                    <a:bodyPr/>
                    <a:lstStyle/>
                    <a:p>
                      <a:pPr algn="ctr" fontAlgn="t"/>
                      <a:endParaRPr lang="id-ID" sz="1100" b="1" i="0" u="none" strike="noStrike" dirty="0">
                        <a:latin typeface="Arial"/>
                      </a:endParaRPr>
                    </a:p>
                  </a:txBody>
                  <a:tcPr marL="5624" marR="5624"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3"/>
                    </a:solidFill>
                  </a:tcPr>
                </a:tc>
                <a:tc hMerge="1">
                  <a:txBody>
                    <a:bodyPr/>
                    <a:lstStyle/>
                    <a:p>
                      <a:pPr algn="ctr" fontAlgn="t"/>
                      <a:endParaRPr lang="id-ID" sz="1100" b="1" i="0" u="none" strike="noStrike" dirty="0">
                        <a:latin typeface="Arial"/>
                      </a:endParaRPr>
                    </a:p>
                  </a:txBody>
                  <a:tcPr marL="5624" marR="5624"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3"/>
                    </a:solidFill>
                  </a:tcPr>
                </a:tc>
                <a:tc>
                  <a:txBody>
                    <a:bodyPr/>
                    <a:lstStyle/>
                    <a:p>
                      <a:pPr algn="ctr" fontAlgn="t"/>
                      <a:r>
                        <a:rPr lang="en-US" sz="1100" b="0" i="0" u="none" strike="noStrike" dirty="0">
                          <a:solidFill>
                            <a:schemeClr val="bg1"/>
                          </a:solidFill>
                          <a:latin typeface="Arial"/>
                        </a:rPr>
                        <a:t>%</a:t>
                      </a:r>
                      <a:endParaRPr lang="id-ID" sz="1100" b="0" i="0" u="none" strike="noStrike" dirty="0">
                        <a:solidFill>
                          <a:schemeClr val="bg1"/>
                        </a:solidFill>
                        <a:latin typeface="Arial"/>
                      </a:endParaRPr>
                    </a:p>
                  </a:txBody>
                  <a:tcPr marL="7499" marR="7499"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xmlns="" val="10001"/>
                  </a:ext>
                </a:extLst>
              </a:tr>
              <a:tr h="245660">
                <a:tc>
                  <a:txBody>
                    <a:bodyPr/>
                    <a:lstStyle/>
                    <a:p>
                      <a:pPr algn="l" fontAlgn="ctr"/>
                      <a:r>
                        <a:rPr lang="id-ID" sz="1400" b="1" i="0" u="none" strike="noStrike" dirty="0">
                          <a:latin typeface="Arial Narrow" pitchFamily="34" charset="0"/>
                        </a:rPr>
                        <a:t>Prime Cuts</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d-ID" sz="1400" b="0" i="0" u="none" strike="noStrike" dirty="0">
                          <a:latin typeface="Arial Narrow" pitchFamily="34" charset="0"/>
                        </a:rPr>
                        <a:t>4.489</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id-ID" sz="1400" b="0" i="0" u="none" strike="noStrike" dirty="0">
                          <a:latin typeface="Arial Narrow" pitchFamily="34" charset="0"/>
                        </a:rPr>
                        <a:t>-</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id-ID" sz="1200" b="0" i="0" u="none" strike="noStrike" dirty="0">
                        <a:latin typeface="Arial"/>
                      </a:endParaRPr>
                    </a:p>
                  </a:txBody>
                  <a:tcPr marL="5624" marR="5624"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gridSpan="2">
                  <a:txBody>
                    <a:bodyPr/>
                    <a:lstStyle/>
                    <a:p>
                      <a:pPr algn="ctr" fontAlgn="b"/>
                      <a:r>
                        <a:rPr lang="id-ID" sz="1400" b="0" i="0" u="none" strike="noStrike" dirty="0">
                          <a:latin typeface="Arial Narrow" pitchFamily="34" charset="0"/>
                        </a:rPr>
                        <a:t>-</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id-ID" sz="1200" b="0" i="0" u="none" strike="noStrike" dirty="0">
                        <a:latin typeface="Arial"/>
                      </a:endParaRPr>
                    </a:p>
                  </a:txBody>
                  <a:tcPr marL="5624" marR="5624"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id-ID" sz="1400" b="0" i="0" u="none" strike="noStrike" dirty="0">
                          <a:latin typeface="Arial Narrow" pitchFamily="34" charset="0"/>
                        </a:rPr>
                        <a:t>     12.942 </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d-ID" sz="1400" b="0" i="0" u="none" strike="noStrike" dirty="0">
                          <a:latin typeface="Arial Narrow" pitchFamily="34" charset="0"/>
                        </a:rPr>
                        <a:t>         3.008 </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d-ID" sz="1400" b="0" i="0" u="none" strike="noStrike" dirty="0">
                          <a:latin typeface="Arial Narrow" pitchFamily="34" charset="0"/>
                        </a:rPr>
                        <a:t>23</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Narrow" pitchFamily="34" charset="0"/>
                        </a:rPr>
                        <a:t>16.921,00</a:t>
                      </a:r>
                      <a:endParaRPr lang="id-ID" sz="1400" dirty="0">
                        <a:latin typeface="Arial Narrow"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lnSpc>
                          <a:spcPct val="150000"/>
                        </a:lnSpc>
                      </a:pPr>
                      <a:r>
                        <a:rPr lang="id-ID" sz="1400" b="0" i="0" u="none" strike="noStrike" dirty="0">
                          <a:latin typeface="Arial Narrow" pitchFamily="34" charset="0"/>
                        </a:rPr>
                        <a:t>6.</a:t>
                      </a:r>
                      <a:r>
                        <a:rPr lang="en-US" sz="1400" b="0" i="0" u="none" strike="noStrike" dirty="0">
                          <a:latin typeface="Arial Narrow" pitchFamily="34" charset="0"/>
                        </a:rPr>
                        <a:t>863,20</a:t>
                      </a:r>
                      <a:endParaRPr lang="id-ID" sz="1400" b="0" i="0" u="none" strike="noStrike" dirty="0">
                        <a:latin typeface="Arial Narrow"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lnSpc>
                          <a:spcPct val="150000"/>
                        </a:lnSpc>
                      </a:pPr>
                      <a:r>
                        <a:rPr lang="id-ID" sz="1400" b="0" i="0" u="none" strike="noStrike" dirty="0">
                          <a:latin typeface="Arial Narrow" pitchFamily="34" charset="0"/>
                        </a:rPr>
                        <a:t>40.6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lnSpc>
                          <a:spcPct val="150000"/>
                        </a:lnSpc>
                      </a:pPr>
                      <a:endParaRPr lang="id-ID" sz="1200" b="0" i="0" u="none" strike="noStrike" dirty="0">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a:r>
                        <a:rPr lang="id-ID" sz="1400" b="0" i="0" u="none" strike="noStrike" cap="none" baseline="0" dirty="0">
                          <a:solidFill>
                            <a:schemeClr val="tx1"/>
                          </a:solidFill>
                          <a:latin typeface="Arial Narrow" pitchFamily="34" charset="0"/>
                          <a:ea typeface="+mn-ea"/>
                          <a:cs typeface="+mn-cs"/>
                          <a:sym typeface="Arial"/>
                        </a:rPr>
                        <a:t>18.670,31</a:t>
                      </a:r>
                    </a:p>
                  </a:txBody>
                  <a:tcPr marL="12700" marR="12700"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AU" sz="1400" b="0" i="0" u="none" strike="noStrike" cap="none" baseline="0" dirty="0">
                          <a:solidFill>
                            <a:schemeClr val="tx1"/>
                          </a:solidFill>
                          <a:latin typeface="Arial Narrow" pitchFamily="34" charset="0"/>
                          <a:ea typeface="+mn-ea"/>
                          <a:cs typeface="+mn-cs"/>
                          <a:sym typeface="Arial"/>
                        </a:rPr>
                        <a:t>8.371,78</a:t>
                      </a:r>
                      <a:endParaRPr lang="id-ID" sz="1400" b="0" i="0" u="none" strike="noStrike" cap="none" baseline="0" dirty="0">
                        <a:solidFill>
                          <a:schemeClr val="tx1"/>
                        </a:solidFill>
                        <a:latin typeface="Arial Narrow" pitchFamily="34" charset="0"/>
                        <a:ea typeface="+mn-ea"/>
                        <a:cs typeface="+mn-cs"/>
                        <a:sym typeface="Arial"/>
                      </a:endParaRPr>
                    </a:p>
                  </a:txBody>
                  <a:tcPr marL="12700" marR="12700"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id-ID" sz="1200" b="0" i="0" u="none" strike="noStrike" cap="none" baseline="0" dirty="0">
                        <a:solidFill>
                          <a:schemeClr val="tx1"/>
                        </a:solidFill>
                        <a:latin typeface="+mn-lt"/>
                        <a:ea typeface="+mn-ea"/>
                        <a:cs typeface="+mn-cs"/>
                        <a:sym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hMerge="1">
                  <a:txBody>
                    <a:bodyPr/>
                    <a:lstStyle/>
                    <a:p>
                      <a:pPr algn="r"/>
                      <a:endParaRPr lang="id-ID" sz="1200" dirty="0">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a:r>
                        <a:rPr lang="en-AU" sz="1400" b="0" i="0" u="none" strike="noStrike" cap="none" baseline="0" dirty="0">
                          <a:solidFill>
                            <a:schemeClr val="tx1"/>
                          </a:solidFill>
                          <a:latin typeface="Arial Narrow" pitchFamily="34" charset="0"/>
                          <a:ea typeface="+mn-ea"/>
                          <a:cs typeface="+mn-cs"/>
                          <a:sym typeface="Arial"/>
                        </a:rPr>
                        <a:t>44,8</a:t>
                      </a:r>
                      <a:endParaRPr lang="id-ID" sz="1400" b="0" i="0" u="none" strike="noStrike" cap="none" baseline="0" dirty="0">
                        <a:solidFill>
                          <a:schemeClr val="tx1"/>
                        </a:solidFill>
                        <a:latin typeface="Arial Narrow" pitchFamily="34" charset="0"/>
                        <a:ea typeface="+mn-ea"/>
                        <a:cs typeface="+mn-cs"/>
                        <a:sym typeface="Arial"/>
                      </a:endParaRPr>
                    </a:p>
                  </a:txBody>
                  <a:tcPr marL="12700" marR="12700"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98575">
                <a:tc>
                  <a:txBody>
                    <a:bodyPr/>
                    <a:lstStyle/>
                    <a:p>
                      <a:pPr algn="l" fontAlgn="ctr"/>
                      <a:r>
                        <a:rPr lang="id-ID" sz="1400" b="1" i="0" u="none" strike="noStrike" dirty="0">
                          <a:latin typeface="Arial Narrow" pitchFamily="34" charset="0"/>
                        </a:rPr>
                        <a:t>Secondary Cuts</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d-ID" sz="1400" b="0" i="0" u="none" strike="noStrike" dirty="0">
                          <a:latin typeface="Arial Narrow" pitchFamily="34" charset="0"/>
                        </a:rPr>
                        <a:t>5.221</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id-ID" sz="1400" b="0" i="0" u="none" strike="noStrike" dirty="0">
                          <a:latin typeface="Arial Narrow" pitchFamily="34" charset="0"/>
                        </a:rPr>
                        <a:t>-</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id-ID" sz="1200" b="0" i="0" u="none" strike="noStrike" dirty="0">
                        <a:latin typeface="Arial"/>
                      </a:endParaRPr>
                    </a:p>
                  </a:txBody>
                  <a:tcPr marL="5624" marR="5624"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gridSpan="2">
                  <a:txBody>
                    <a:bodyPr/>
                    <a:lstStyle/>
                    <a:p>
                      <a:pPr algn="ctr" fontAlgn="b"/>
                      <a:r>
                        <a:rPr lang="id-ID" sz="1400" b="0" i="0" u="none" strike="noStrike" dirty="0">
                          <a:latin typeface="Arial Narrow" pitchFamily="34" charset="0"/>
                        </a:rPr>
                        <a:t>-</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id-ID" sz="1200" b="0" i="0" u="none" strike="noStrike" dirty="0">
                        <a:latin typeface="Arial"/>
                      </a:endParaRPr>
                    </a:p>
                  </a:txBody>
                  <a:tcPr marL="5624" marR="5624"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id-ID" sz="1400" b="0" i="0" u="none" strike="noStrike" dirty="0">
                          <a:latin typeface="Arial Narrow" pitchFamily="34" charset="0"/>
                        </a:rPr>
                        <a:t>     66.040 </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d-ID" sz="1400" b="0" i="0" u="none" strike="noStrike" dirty="0">
                          <a:latin typeface="Arial Narrow" pitchFamily="34" charset="0"/>
                        </a:rPr>
                        <a:t>       26.369 </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d-ID" sz="1400" b="0" i="0" u="none" strike="noStrike" dirty="0">
                          <a:latin typeface="Arial Narrow" pitchFamily="34" charset="0"/>
                        </a:rPr>
                        <a:t>40</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d-ID" sz="1400" b="0" i="0" u="none" strike="noStrike" dirty="0">
                          <a:latin typeface="Arial Narrow" pitchFamily="34" charset="0"/>
                        </a:rPr>
                        <a:t>               - </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d-ID" sz="1400" b="0" i="0" u="none" strike="noStrike" dirty="0">
                          <a:latin typeface="Arial Narrow" pitchFamily="34" charset="0"/>
                        </a:rPr>
                        <a:t> - </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id-ID" sz="1400" b="0" i="0" u="none" strike="noStrike" dirty="0">
                          <a:latin typeface="Arial Narrow" pitchFamily="34" charset="0"/>
                        </a:rPr>
                        <a:t>-</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id-ID" sz="1200" b="0" i="0" u="none" strike="noStrike" dirty="0">
                        <a:latin typeface="Arial"/>
                      </a:endParaRPr>
                    </a:p>
                  </a:txBody>
                  <a:tcPr marL="5624" marR="5624"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id-ID" sz="1400" b="0" i="0" u="none" strike="noStrike" cap="none" baseline="0" dirty="0">
                          <a:solidFill>
                            <a:schemeClr val="tx1"/>
                          </a:solidFill>
                          <a:latin typeface="Arial Narrow" pitchFamily="34" charset="0"/>
                          <a:ea typeface="+mn-ea"/>
                          <a:cs typeface="+mn-cs"/>
                          <a:sym typeface="Arial"/>
                        </a:rPr>
                        <a:t>-</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sz="1400" b="0" i="0" u="none" strike="noStrike" cap="none" baseline="0" dirty="0">
                          <a:solidFill>
                            <a:schemeClr val="tx1"/>
                          </a:solidFill>
                          <a:latin typeface="Arial Narrow" pitchFamily="34" charset="0"/>
                          <a:ea typeface="+mn-ea"/>
                          <a:cs typeface="+mn-cs"/>
                          <a:sym typeface="Arial"/>
                        </a:rPr>
                        <a:t>-</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0" i="0" u="none" strike="noStrike" cap="none" baseline="0" dirty="0">
                        <a:solidFill>
                          <a:schemeClr val="tx1"/>
                        </a:solidFill>
                        <a:latin typeface="+mn-lt"/>
                        <a:ea typeface="+mn-ea"/>
                        <a:cs typeface="+mn-cs"/>
                        <a:sym typeface="Arial"/>
                      </a:endParaRPr>
                    </a:p>
                  </a:txBody>
                  <a:tcPr marL="5624" marR="5624"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hMerge="1">
                  <a:txBody>
                    <a:bodyPr/>
                    <a:lstStyle/>
                    <a:p>
                      <a:pPr algn="r" fontAlgn="b"/>
                      <a:endParaRPr lang="id-ID" sz="1200" b="0" i="0" u="none" strike="noStrike" dirty="0">
                        <a:latin typeface="Arial"/>
                      </a:endParaRPr>
                    </a:p>
                  </a:txBody>
                  <a:tcPr marL="5624" marR="5624"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a:r>
                        <a:rPr lang="en-US" sz="1400" b="0" i="0" u="none" strike="noStrike" cap="none" baseline="0" dirty="0">
                          <a:solidFill>
                            <a:schemeClr val="tx1"/>
                          </a:solidFill>
                          <a:latin typeface="Arial Narrow" pitchFamily="34" charset="0"/>
                          <a:ea typeface="+mn-ea"/>
                          <a:cs typeface="+mn-cs"/>
                          <a:sym typeface="Arial"/>
                        </a:rPr>
                        <a:t>-</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252546">
                <a:tc>
                  <a:txBody>
                    <a:bodyPr/>
                    <a:lstStyle/>
                    <a:p>
                      <a:pPr algn="l" fontAlgn="ctr"/>
                      <a:r>
                        <a:rPr lang="id-ID" sz="1400" b="1" i="0" u="none" strike="noStrike" dirty="0">
                          <a:latin typeface="Arial Narrow" pitchFamily="34" charset="0"/>
                        </a:rPr>
                        <a:t>Manufacturing Meat</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d-ID" sz="1400" b="0" i="0" u="none" strike="noStrike" dirty="0">
                          <a:latin typeface="Arial Narrow" pitchFamily="34" charset="0"/>
                        </a:rPr>
                        <a:t>19.400</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r>
                        <a:rPr lang="id-ID" sz="1400" b="0" i="0" u="none" strike="noStrike" dirty="0">
                          <a:latin typeface="Arial Narrow" pitchFamily="34" charset="0"/>
                        </a:rPr>
                        <a:t>-</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id-ID" sz="1200" b="0" i="0" u="none" strike="noStrike" dirty="0">
                        <a:latin typeface="Arial"/>
                      </a:endParaRPr>
                    </a:p>
                  </a:txBody>
                  <a:tcPr marL="5624" marR="5624"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gridSpan="2">
                  <a:txBody>
                    <a:bodyPr/>
                    <a:lstStyle/>
                    <a:p>
                      <a:pPr algn="ctr" fontAlgn="ctr"/>
                      <a:r>
                        <a:rPr lang="id-ID" sz="1400" b="0" i="0" u="none" strike="noStrike" dirty="0">
                          <a:latin typeface="Arial Narrow" pitchFamily="34" charset="0"/>
                        </a:rPr>
                        <a:t>-</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id-ID" sz="1200" b="0" i="0" u="none" strike="noStrike" dirty="0">
                        <a:latin typeface="Arial"/>
                      </a:endParaRPr>
                    </a:p>
                  </a:txBody>
                  <a:tcPr marL="5624" marR="5624"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id-ID" sz="1400" b="0" i="0" u="none" strike="noStrike" dirty="0">
                          <a:latin typeface="Arial Narrow" pitchFamily="34" charset="0"/>
                        </a:rPr>
                        <a:t>     31.120 </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d-ID" sz="1400" b="0" i="0" u="none" strike="noStrike" dirty="0">
                          <a:latin typeface="Arial Narrow" pitchFamily="34" charset="0"/>
                        </a:rPr>
                        <a:t>       11.646 </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d-ID" sz="1400" b="0" i="0" u="none" strike="noStrike" dirty="0">
                          <a:latin typeface="Arial Narrow" pitchFamily="34" charset="0"/>
                        </a:rPr>
                        <a:t>37</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latin typeface="Arial Narrow" pitchFamily="34" charset="0"/>
                        </a:rPr>
                        <a:t>42.038,05</a:t>
                      </a:r>
                      <a:endParaRPr lang="id-ID" sz="1400" dirty="0">
                        <a:latin typeface="Arial Narrow"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lnSpc>
                          <a:spcPct val="150000"/>
                        </a:lnSpc>
                      </a:pPr>
                      <a:r>
                        <a:rPr lang="en-US" sz="1400" b="0" i="0" u="none" strike="noStrike" dirty="0">
                          <a:latin typeface="Arial Narrow" pitchFamily="34" charset="0"/>
                        </a:rPr>
                        <a:t>23.387,82</a:t>
                      </a:r>
                      <a:endParaRPr lang="id-ID" sz="1400" b="0" i="0" u="none" strike="noStrike" dirty="0">
                        <a:latin typeface="Arial Narrow"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lnSpc>
                          <a:spcPct val="150000"/>
                        </a:lnSpc>
                      </a:pPr>
                      <a:r>
                        <a:rPr lang="id-ID" sz="1400" b="0" i="0" u="none" strike="noStrike" dirty="0">
                          <a:latin typeface="Arial Narrow" pitchFamily="34" charset="0"/>
                        </a:rPr>
                        <a:t>55.6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lnSpc>
                          <a:spcPct val="150000"/>
                        </a:lnSpc>
                      </a:pPr>
                      <a:endParaRPr lang="id-ID" sz="1200" b="0" i="0" u="none" strike="noStrike" dirty="0">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a:r>
                        <a:rPr lang="id-ID" sz="1400" b="0" i="0" u="none" strike="noStrike" cap="none" baseline="0" dirty="0">
                          <a:solidFill>
                            <a:schemeClr val="tx1"/>
                          </a:solidFill>
                          <a:latin typeface="Arial Narrow" pitchFamily="34" charset="0"/>
                          <a:ea typeface="+mn-ea"/>
                          <a:cs typeface="+mn-cs"/>
                          <a:sym typeface="Arial"/>
                        </a:rPr>
                        <a:t>40.063,95</a:t>
                      </a:r>
                    </a:p>
                  </a:txBody>
                  <a:tcPr marL="12700" marR="12700"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sz="1400" b="0" i="0" u="none" strike="noStrike" cap="none" baseline="0" dirty="0">
                          <a:solidFill>
                            <a:schemeClr val="tx1"/>
                          </a:solidFill>
                          <a:latin typeface="Arial Narrow" pitchFamily="34" charset="0"/>
                          <a:ea typeface="+mn-ea"/>
                          <a:cs typeface="+mn-cs"/>
                          <a:sym typeface="Arial"/>
                        </a:rPr>
                        <a:t>22.588,42</a:t>
                      </a:r>
                    </a:p>
                  </a:txBody>
                  <a:tcPr marL="12700" marR="12700"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0" i="0" u="none" strike="noStrike" cap="none" baseline="0" dirty="0">
                        <a:solidFill>
                          <a:schemeClr val="tx1"/>
                        </a:solidFill>
                        <a:latin typeface="+mn-lt"/>
                        <a:ea typeface="+mn-ea"/>
                        <a:cs typeface="+mn-cs"/>
                        <a:sym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hMerge="1">
                  <a:txBody>
                    <a:bodyPr/>
                    <a:lstStyle/>
                    <a:p>
                      <a:pPr algn="r"/>
                      <a:endParaRPr lang="id-ID" sz="1200" dirty="0">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a:r>
                        <a:rPr lang="en-US" sz="1400" b="0" i="0" u="none" strike="noStrike" cap="none" baseline="0" dirty="0">
                          <a:solidFill>
                            <a:schemeClr val="tx1"/>
                          </a:solidFill>
                          <a:latin typeface="Arial Narrow" pitchFamily="34" charset="0"/>
                          <a:ea typeface="+mn-ea"/>
                          <a:cs typeface="+mn-cs"/>
                          <a:sym typeface="Arial"/>
                        </a:rPr>
                        <a:t>56,4</a:t>
                      </a:r>
                    </a:p>
                  </a:txBody>
                  <a:tcPr marL="12700" marR="12700"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287348">
                <a:tc>
                  <a:txBody>
                    <a:bodyPr/>
                    <a:lstStyle/>
                    <a:p>
                      <a:pPr algn="l" fontAlgn="ctr"/>
                      <a:r>
                        <a:rPr lang="id-ID" sz="1400" b="1" i="0" u="none" strike="noStrike" dirty="0">
                          <a:latin typeface="Arial Narrow" pitchFamily="34" charset="0"/>
                        </a:rPr>
                        <a:t>Fancy/Variety Meat</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d-ID" sz="1400" b="0" i="0" u="none" strike="noStrike" dirty="0">
                          <a:latin typeface="Arial Narrow" pitchFamily="34" charset="0"/>
                        </a:rPr>
                        <a:t>2.755</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id-ID" sz="1400" b="0" i="0" u="none" strike="noStrike" dirty="0">
                          <a:latin typeface="Arial Narrow" pitchFamily="34" charset="0"/>
                        </a:rPr>
                        <a:t>-</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id-ID" sz="1200" b="0" i="0" u="none" strike="noStrike" dirty="0">
                        <a:latin typeface="Arial"/>
                      </a:endParaRPr>
                    </a:p>
                  </a:txBody>
                  <a:tcPr marL="5624" marR="5624"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gridSpan="2">
                  <a:txBody>
                    <a:bodyPr/>
                    <a:lstStyle/>
                    <a:p>
                      <a:pPr algn="ctr" fontAlgn="b"/>
                      <a:r>
                        <a:rPr lang="id-ID" sz="1400" b="0" i="0" u="none" strike="noStrike" dirty="0">
                          <a:latin typeface="Arial Narrow" pitchFamily="34" charset="0"/>
                        </a:rPr>
                        <a:t>-</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id-ID" sz="1200" b="0" i="0" u="none" strike="noStrike" dirty="0">
                        <a:latin typeface="Arial"/>
                      </a:endParaRPr>
                    </a:p>
                  </a:txBody>
                  <a:tcPr marL="5624" marR="5624"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id-ID" sz="1400" b="0" i="0" u="none" strike="noStrike" dirty="0">
                          <a:latin typeface="Arial Narrow" pitchFamily="34" charset="0"/>
                        </a:rPr>
                        <a:t>     33.842 </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d-ID" sz="1400" b="0" i="0" u="none" strike="noStrike" dirty="0">
                          <a:latin typeface="Arial Narrow" pitchFamily="34" charset="0"/>
                        </a:rPr>
                        <a:t>       10.294 </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d-ID" sz="1400" b="0" i="0" u="none" strike="noStrike" dirty="0">
                          <a:latin typeface="Arial Narrow" pitchFamily="34" charset="0"/>
                        </a:rPr>
                        <a:t>30</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latin typeface="Arial Narrow" pitchFamily="34" charset="0"/>
                        </a:rPr>
                        <a:t>4</a:t>
                      </a:r>
                      <a:r>
                        <a:rPr lang="id-ID" sz="1400" dirty="0">
                          <a:latin typeface="Arial Narrow" pitchFamily="34" charset="0"/>
                        </a:rPr>
                        <a:t>.</a:t>
                      </a:r>
                      <a:r>
                        <a:rPr lang="en-US" sz="1400" dirty="0">
                          <a:latin typeface="Arial Narrow" pitchFamily="34" charset="0"/>
                        </a:rPr>
                        <a:t>171</a:t>
                      </a:r>
                      <a:r>
                        <a:rPr lang="id-ID" sz="1400" dirty="0">
                          <a:latin typeface="Arial Narrow" pitchFamily="34" charset="0"/>
                        </a:rPr>
                        <a:t>,7</a:t>
                      </a:r>
                      <a:r>
                        <a:rPr lang="en-US" sz="1400" dirty="0">
                          <a:latin typeface="Arial Narrow" pitchFamily="34" charset="0"/>
                        </a:rPr>
                        <a:t>2</a:t>
                      </a:r>
                      <a:endParaRPr lang="id-ID" sz="1400" dirty="0">
                        <a:latin typeface="Arial Narrow"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lnSpc>
                          <a:spcPct val="150000"/>
                        </a:lnSpc>
                      </a:pPr>
                      <a:r>
                        <a:rPr lang="id-ID" sz="1400" b="0" i="0" u="none" strike="noStrike" dirty="0">
                          <a:latin typeface="Arial Narrow" pitchFamily="34" charset="0"/>
                        </a:rPr>
                        <a:t>1.</a:t>
                      </a:r>
                      <a:r>
                        <a:rPr lang="en-US" sz="1400" b="0" i="0" u="none" strike="noStrike" dirty="0">
                          <a:latin typeface="Arial Narrow" pitchFamily="34" charset="0"/>
                        </a:rPr>
                        <a:t>632,96</a:t>
                      </a:r>
                      <a:endParaRPr lang="id-ID" sz="1400" b="0" i="0" u="none" strike="noStrike" dirty="0">
                        <a:latin typeface="Arial Narrow"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lnSpc>
                          <a:spcPct val="150000"/>
                        </a:lnSpc>
                      </a:pPr>
                      <a:r>
                        <a:rPr lang="id-ID" sz="1400" b="0" i="0" u="none" strike="noStrike" dirty="0">
                          <a:latin typeface="Arial Narrow" pitchFamily="34" charset="0"/>
                        </a:rPr>
                        <a:t>39.1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lnSpc>
                          <a:spcPct val="150000"/>
                        </a:lnSpc>
                      </a:pPr>
                      <a:endParaRPr lang="id-ID" sz="1100" b="0" i="0" u="none" strike="noStrike" dirty="0">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marR="0" algn="ctr" rtl="0">
                        <a:lnSpc>
                          <a:spcPct val="100000"/>
                        </a:lnSpc>
                        <a:spcBef>
                          <a:spcPts val="0"/>
                        </a:spcBef>
                        <a:spcAft>
                          <a:spcPts val="0"/>
                        </a:spcAft>
                        <a:buNone/>
                      </a:pPr>
                      <a:r>
                        <a:rPr lang="id-ID" sz="1400" b="0" i="0" u="none" strike="noStrike" cap="none" baseline="0" dirty="0">
                          <a:solidFill>
                            <a:schemeClr val="tx1"/>
                          </a:solidFill>
                          <a:latin typeface="Arial Narrow" pitchFamily="34" charset="0"/>
                          <a:ea typeface="+mn-ea"/>
                          <a:cs typeface="+mn-cs"/>
                          <a:sym typeface="Arial"/>
                        </a:rPr>
                        <a:t>17.812,16</a:t>
                      </a:r>
                    </a:p>
                  </a:txBody>
                  <a:tcPr marL="12700" marR="12700"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R="0" algn="ctr" rtl="0">
                        <a:lnSpc>
                          <a:spcPct val="100000"/>
                        </a:lnSpc>
                        <a:spcBef>
                          <a:spcPts val="0"/>
                        </a:spcBef>
                        <a:spcAft>
                          <a:spcPts val="0"/>
                        </a:spcAft>
                        <a:buNone/>
                      </a:pPr>
                      <a:r>
                        <a:rPr lang="en-US" sz="1400" b="0" i="0" u="none" strike="noStrike" cap="none" baseline="0" dirty="0">
                          <a:solidFill>
                            <a:schemeClr val="tx1"/>
                          </a:solidFill>
                          <a:latin typeface="Arial Narrow" pitchFamily="34" charset="0"/>
                          <a:ea typeface="+mn-ea"/>
                          <a:cs typeface="+mn-cs"/>
                          <a:sym typeface="Arial"/>
                        </a:rPr>
                        <a:t>9.316,47</a:t>
                      </a:r>
                    </a:p>
                  </a:txBody>
                  <a:tcPr marL="12700" marR="12700"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R="0" algn="ctr" rtl="0">
                        <a:lnSpc>
                          <a:spcPct val="100000"/>
                        </a:lnSpc>
                        <a:spcBef>
                          <a:spcPts val="0"/>
                        </a:spcBef>
                        <a:spcAft>
                          <a:spcPts val="0"/>
                        </a:spcAft>
                        <a:buNone/>
                      </a:pPr>
                      <a:endParaRPr lang="en-US" sz="1200" b="0" i="0" u="none" strike="noStrike" cap="none" baseline="0" dirty="0">
                        <a:solidFill>
                          <a:schemeClr val="tx1"/>
                        </a:solidFill>
                        <a:latin typeface="+mn-lt"/>
                        <a:ea typeface="+mn-ea"/>
                        <a:cs typeface="+mn-cs"/>
                        <a:sym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hMerge="1">
                  <a:txBody>
                    <a:bodyPr/>
                    <a:lstStyle/>
                    <a:p>
                      <a:pPr algn="r"/>
                      <a:endParaRPr lang="id-ID" sz="1100" dirty="0">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marR="0" algn="ctr" rtl="0">
                        <a:lnSpc>
                          <a:spcPct val="100000"/>
                        </a:lnSpc>
                        <a:spcBef>
                          <a:spcPts val="0"/>
                        </a:spcBef>
                        <a:spcAft>
                          <a:spcPts val="0"/>
                        </a:spcAft>
                        <a:buNone/>
                      </a:pPr>
                      <a:r>
                        <a:rPr lang="en-US" sz="1400" b="0" i="0" u="none" strike="noStrike" cap="none" baseline="0" dirty="0">
                          <a:solidFill>
                            <a:schemeClr val="tx1"/>
                          </a:solidFill>
                          <a:latin typeface="Arial Narrow" pitchFamily="34" charset="0"/>
                          <a:ea typeface="+mn-ea"/>
                          <a:cs typeface="+mn-cs"/>
                          <a:sym typeface="Arial"/>
                        </a:rPr>
                        <a:t>52,3</a:t>
                      </a:r>
                    </a:p>
                  </a:txBody>
                  <a:tcPr marL="12700" marR="12700"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158377">
                <a:tc>
                  <a:txBody>
                    <a:bodyPr/>
                    <a:lstStyle/>
                    <a:p>
                      <a:pPr algn="l" fontAlgn="ctr"/>
                      <a:r>
                        <a:rPr lang="id-ID" sz="1400" b="1" i="0" u="none" strike="noStrike" dirty="0">
                          <a:latin typeface="Arial Narrow" pitchFamily="34" charset="0"/>
                        </a:rPr>
                        <a:t>Offal</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25400" cap="flat" cmpd="dbl"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d-ID" sz="1400" b="0" i="0" u="none" strike="noStrike" dirty="0">
                          <a:latin typeface="Arial Narrow" pitchFamily="34" charset="0"/>
                        </a:rPr>
                        <a:t>-</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25400" cap="flat" cmpd="dbl"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id-ID" sz="1400" b="0" i="0" u="none" strike="noStrike" dirty="0">
                          <a:latin typeface="Arial Narrow" pitchFamily="34" charset="0"/>
                        </a:rPr>
                        <a:t>-</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25400" cap="flat" cmpd="dbl"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id-ID" sz="1200" b="0" i="0" u="none" strike="noStrike" dirty="0">
                        <a:latin typeface="Arial"/>
                      </a:endParaRPr>
                    </a:p>
                  </a:txBody>
                  <a:tcPr marL="5624" marR="5624"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BE5F1"/>
                    </a:solidFill>
                  </a:tcPr>
                </a:tc>
                <a:tc gridSpan="2">
                  <a:txBody>
                    <a:bodyPr/>
                    <a:lstStyle/>
                    <a:p>
                      <a:pPr algn="ctr" fontAlgn="b"/>
                      <a:r>
                        <a:rPr lang="id-ID" sz="1400" b="0" i="0" u="none" strike="noStrike" dirty="0">
                          <a:latin typeface="Arial Narrow" pitchFamily="34" charset="0"/>
                        </a:rPr>
                        <a:t>-</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25400" cap="flat" cmpd="dbl"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id-ID" sz="1200" b="0" i="0" u="none" strike="noStrike" dirty="0">
                        <a:latin typeface="Arial"/>
                      </a:endParaRPr>
                    </a:p>
                  </a:txBody>
                  <a:tcPr marL="5624" marR="5624"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BE5F1"/>
                    </a:solidFill>
                  </a:tcPr>
                </a:tc>
                <a:tc>
                  <a:txBody>
                    <a:bodyPr/>
                    <a:lstStyle/>
                    <a:p>
                      <a:pPr algn="ctr" fontAlgn="b"/>
                      <a:r>
                        <a:rPr lang="id-ID" sz="1400" b="0" i="0" u="none" strike="noStrike" dirty="0">
                          <a:latin typeface="Arial Narrow" pitchFamily="34" charset="0"/>
                        </a:rPr>
                        <a:t>     26.131 </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25400" cap="flat" cmpd="dbl"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d-ID" sz="1400" b="0" i="0" u="none" strike="noStrike" dirty="0">
                          <a:latin typeface="Arial Narrow" pitchFamily="34" charset="0"/>
                        </a:rPr>
                        <a:t>         5.690 </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25400" cap="flat" cmpd="dbl"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d-ID" sz="1400" b="0" i="0" u="none" strike="noStrike" dirty="0">
                          <a:latin typeface="Arial Narrow" pitchFamily="34" charset="0"/>
                        </a:rPr>
                        <a:t>22</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25400" cap="flat" cmpd="dbl"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d-ID" sz="1400" b="0" i="0" u="none" strike="noStrike" dirty="0">
                          <a:latin typeface="Arial Narrow" pitchFamily="34" charset="0"/>
                        </a:rPr>
                        <a:t>               - </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25400" cap="flat" cmpd="dbl"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d-ID" sz="1400" b="0" i="0" u="none" strike="noStrike" dirty="0">
                          <a:latin typeface="Arial Narrow" pitchFamily="34" charset="0"/>
                        </a:rPr>
                        <a:t>                  - </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25400" cap="flat" cmpd="dbl"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id-ID" sz="1400" b="0" i="0" u="none" strike="noStrike" dirty="0">
                          <a:latin typeface="Arial Narrow" pitchFamily="34" charset="0"/>
                        </a:rPr>
                        <a:t>-</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25400" cap="flat" cmpd="dbl"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id-ID" sz="1200" b="0" i="0" u="none" strike="noStrike" dirty="0">
                        <a:latin typeface="Arial"/>
                      </a:endParaRPr>
                    </a:p>
                  </a:txBody>
                  <a:tcPr marL="5624" marR="5624"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BE5F1"/>
                    </a:solidFill>
                  </a:tcPr>
                </a:tc>
                <a:tc>
                  <a:txBody>
                    <a:bodyPr/>
                    <a:lstStyle/>
                    <a:p>
                      <a:pPr marR="0" algn="ctr" rtl="0" fontAlgn="b">
                        <a:lnSpc>
                          <a:spcPct val="100000"/>
                        </a:lnSpc>
                        <a:spcBef>
                          <a:spcPts val="0"/>
                        </a:spcBef>
                        <a:spcAft>
                          <a:spcPts val="0"/>
                        </a:spcAft>
                        <a:buNone/>
                      </a:pPr>
                      <a:r>
                        <a:rPr lang="en-US" sz="1400" b="0" i="0" u="none" strike="noStrike" cap="none" baseline="0" dirty="0">
                          <a:solidFill>
                            <a:schemeClr val="tx1"/>
                          </a:solidFill>
                          <a:latin typeface="Arial Narrow" pitchFamily="34" charset="0"/>
                          <a:ea typeface="+mn-ea"/>
                          <a:cs typeface="+mn-cs"/>
                          <a:sym typeface="Arial"/>
                        </a:rPr>
                        <a:t>-</a:t>
                      </a:r>
                      <a:endParaRPr lang="id-ID" sz="1400" b="0" i="0" u="none" strike="noStrike" cap="none" baseline="0" dirty="0">
                        <a:solidFill>
                          <a:schemeClr val="tx1"/>
                        </a:solidFill>
                        <a:latin typeface="Arial Narrow" pitchFamily="34" charset="0"/>
                        <a:ea typeface="+mn-ea"/>
                        <a:cs typeface="+mn-cs"/>
                        <a:sym typeface="Arial"/>
                      </a:endParaRP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25400" cap="flat" cmpd="dbl"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R="0" algn="ctr" rtl="0">
                        <a:lnSpc>
                          <a:spcPct val="100000"/>
                        </a:lnSpc>
                        <a:spcBef>
                          <a:spcPts val="0"/>
                        </a:spcBef>
                        <a:spcAft>
                          <a:spcPts val="0"/>
                        </a:spcAft>
                        <a:buNone/>
                      </a:pPr>
                      <a:r>
                        <a:rPr lang="en-US" sz="1400" b="0" i="0" u="none" strike="noStrike" cap="none" baseline="0" dirty="0">
                          <a:solidFill>
                            <a:schemeClr val="tx1"/>
                          </a:solidFill>
                          <a:latin typeface="Arial Narrow" pitchFamily="34" charset="0"/>
                          <a:ea typeface="+mn-ea"/>
                          <a:cs typeface="+mn-cs"/>
                          <a:sym typeface="Arial"/>
                        </a:rPr>
                        <a:t>-</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25400" cap="flat" cmpd="dbl"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R="0" algn="ctr" rtl="0">
                        <a:lnSpc>
                          <a:spcPct val="100000"/>
                        </a:lnSpc>
                        <a:spcBef>
                          <a:spcPts val="0"/>
                        </a:spcBef>
                        <a:spcAft>
                          <a:spcPts val="0"/>
                        </a:spcAft>
                        <a:buNone/>
                      </a:pPr>
                      <a:endParaRPr lang="en-US" sz="1100" b="0" i="0" u="none" strike="noStrike" cap="none" baseline="0" dirty="0">
                        <a:solidFill>
                          <a:schemeClr val="tx1"/>
                        </a:solidFill>
                        <a:latin typeface="+mn-lt"/>
                        <a:ea typeface="+mn-ea"/>
                        <a:cs typeface="+mn-cs"/>
                        <a:sym typeface="Arial"/>
                      </a:endParaRPr>
                    </a:p>
                  </a:txBody>
                  <a:tcPr marL="5624" marR="5624"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BE5F1"/>
                    </a:solidFill>
                  </a:tcPr>
                </a:tc>
                <a:tc hMerge="1">
                  <a:txBody>
                    <a:bodyPr/>
                    <a:lstStyle/>
                    <a:p>
                      <a:pPr algn="r" fontAlgn="b"/>
                      <a:endParaRPr lang="id-ID" sz="1200" b="0" i="0" u="none" strike="noStrike" dirty="0">
                        <a:latin typeface="Arial"/>
                      </a:endParaRPr>
                    </a:p>
                  </a:txBody>
                  <a:tcPr marL="5624" marR="5624" marT="5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BE5F1"/>
                    </a:solidFill>
                  </a:tcPr>
                </a:tc>
                <a:tc>
                  <a:txBody>
                    <a:bodyPr/>
                    <a:lstStyle/>
                    <a:p>
                      <a:pPr marR="0" algn="ctr" rtl="0">
                        <a:lnSpc>
                          <a:spcPct val="100000"/>
                        </a:lnSpc>
                        <a:spcBef>
                          <a:spcPts val="0"/>
                        </a:spcBef>
                        <a:spcAft>
                          <a:spcPts val="0"/>
                        </a:spcAft>
                        <a:buNone/>
                      </a:pPr>
                      <a:r>
                        <a:rPr lang="en-US" sz="1400" b="0" i="0" u="none" strike="noStrike" cap="none" baseline="0" dirty="0">
                          <a:solidFill>
                            <a:schemeClr val="tx1"/>
                          </a:solidFill>
                          <a:latin typeface="Arial Narrow" pitchFamily="34" charset="0"/>
                          <a:ea typeface="+mn-ea"/>
                          <a:cs typeface="+mn-cs"/>
                          <a:sym typeface="Arial"/>
                        </a:rPr>
                        <a:t>-</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25400" cap="flat" cmpd="dbl"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398755">
                <a:tc>
                  <a:txBody>
                    <a:bodyPr/>
                    <a:lstStyle/>
                    <a:p>
                      <a:pPr algn="ctr" fontAlgn="ctr"/>
                      <a:r>
                        <a:rPr lang="id-ID" sz="1400" b="1" i="0" u="none" strike="noStrike" dirty="0">
                          <a:latin typeface="Arial Narrow" pitchFamily="34" charset="0"/>
                        </a:rPr>
                        <a:t>TOTAL  (Ton)</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ctr"/>
                      <a:r>
                        <a:rPr lang="id-ID" sz="1400" b="1" i="0" u="none" strike="noStrike" dirty="0">
                          <a:latin typeface="Arial Narrow" pitchFamily="34" charset="0"/>
                        </a:rPr>
                        <a:t>31.865</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gridSpan="2">
                  <a:txBody>
                    <a:bodyPr/>
                    <a:lstStyle/>
                    <a:p>
                      <a:pPr algn="ctr" fontAlgn="ctr"/>
                      <a:r>
                        <a:rPr lang="id-ID" sz="1400" b="1" i="0" u="none" strike="noStrike" dirty="0">
                          <a:latin typeface="Arial Narrow" pitchFamily="34" charset="0"/>
                        </a:rPr>
                        <a:t>-</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pPr algn="ctr" fontAlgn="ctr"/>
                      <a:endParaRPr lang="id-ID" sz="1200" b="1" i="0" u="none" strike="noStrike" dirty="0">
                        <a:latin typeface="Arial"/>
                      </a:endParaRPr>
                    </a:p>
                  </a:txBody>
                  <a:tcPr marL="5624" marR="5624"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gridSpan="2">
                  <a:txBody>
                    <a:bodyPr/>
                    <a:lstStyle/>
                    <a:p>
                      <a:pPr algn="ctr" fontAlgn="ctr"/>
                      <a:r>
                        <a:rPr lang="id-ID" sz="1400" b="1" i="0" u="none" strike="noStrike" dirty="0">
                          <a:latin typeface="Arial Narrow" pitchFamily="34" charset="0"/>
                        </a:rPr>
                        <a:t>-</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pPr algn="ctr" fontAlgn="ctr"/>
                      <a:endParaRPr lang="id-ID" sz="1200" b="1" i="0" u="none" strike="noStrike" dirty="0">
                        <a:latin typeface="Arial"/>
                      </a:endParaRPr>
                    </a:p>
                  </a:txBody>
                  <a:tcPr marL="5624" marR="5624"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id-ID" sz="1400" b="1" i="0" u="none" strike="noStrike" dirty="0">
                          <a:latin typeface="Arial Narrow" pitchFamily="34" charset="0"/>
                        </a:rPr>
                        <a:t>    170.074 </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ctr"/>
                      <a:r>
                        <a:rPr lang="id-ID" sz="1400" b="1" i="0" u="none" strike="noStrike" dirty="0">
                          <a:latin typeface="Arial Narrow" pitchFamily="34" charset="0"/>
                        </a:rPr>
                        <a:t>       57.007 </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ctr"/>
                      <a:r>
                        <a:rPr lang="id-ID" sz="1400" b="1" i="0" u="none" strike="noStrike" dirty="0">
                          <a:latin typeface="Arial Narrow" pitchFamily="34" charset="0"/>
                        </a:rPr>
                        <a:t>34</a:t>
                      </a:r>
                    </a:p>
                  </a:txBody>
                  <a:tcPr marL="7499" marR="7499" marT="56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400" b="1" dirty="0">
                          <a:latin typeface="Arial Narrow" pitchFamily="34" charset="0"/>
                        </a:rPr>
                        <a:t>6</a:t>
                      </a:r>
                      <a:r>
                        <a:rPr lang="id-ID" sz="1400" b="1" dirty="0">
                          <a:latin typeface="Arial Narrow" pitchFamily="34" charset="0"/>
                        </a:rPr>
                        <a:t>3.</a:t>
                      </a:r>
                      <a:r>
                        <a:rPr lang="en-US" sz="1400" b="1" dirty="0">
                          <a:latin typeface="Arial Narrow" pitchFamily="34" charset="0"/>
                        </a:rPr>
                        <a:t>130</a:t>
                      </a:r>
                      <a:r>
                        <a:rPr lang="id-ID" sz="1400" b="1" dirty="0">
                          <a:latin typeface="Arial Narrow" pitchFamily="34" charset="0"/>
                        </a:rPr>
                        <a:t>,</a:t>
                      </a:r>
                      <a:r>
                        <a:rPr lang="en-US" sz="1400" b="1" dirty="0">
                          <a:latin typeface="Arial Narrow" pitchFamily="34" charset="0"/>
                        </a:rPr>
                        <a:t>77</a:t>
                      </a:r>
                      <a:endParaRPr lang="id-ID" sz="1400" b="1" dirty="0">
                        <a:latin typeface="Arial Narrow"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400" b="1" dirty="0">
                          <a:latin typeface="Arial Narrow" pitchFamily="34" charset="0"/>
                        </a:rPr>
                        <a:t>31.883,98</a:t>
                      </a:r>
                      <a:endParaRPr lang="id-ID" sz="1400" b="1" dirty="0">
                        <a:latin typeface="Arial Narrow" pitchFamily="34" charset="0"/>
                      </a:endParaRPr>
                    </a:p>
                  </a:txBody>
                  <a:tcPr marL="12700" marR="12700"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gridSpan="2">
                  <a:txBody>
                    <a:bodyPr/>
                    <a:lstStyle/>
                    <a:p>
                      <a:pPr algn="ctr"/>
                      <a:r>
                        <a:rPr lang="id-ID" sz="1400" b="1" dirty="0">
                          <a:latin typeface="Arial Narrow" pitchFamily="34" charset="0"/>
                        </a:rPr>
                        <a:t>50.5</a:t>
                      </a:r>
                    </a:p>
                  </a:txBody>
                  <a:tcPr marL="12700" marR="12700"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pPr algn="ctr"/>
                      <a:endParaRPr lang="id-ID" sz="1200" b="1"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marR="0" algn="ctr" rtl="0">
                        <a:lnSpc>
                          <a:spcPct val="100000"/>
                        </a:lnSpc>
                        <a:spcBef>
                          <a:spcPts val="0"/>
                        </a:spcBef>
                        <a:spcAft>
                          <a:spcPts val="0"/>
                        </a:spcAft>
                        <a:buNone/>
                      </a:pPr>
                      <a:r>
                        <a:rPr lang="id-ID" sz="1400" b="1" i="0" u="none" strike="noStrike" cap="none" baseline="0" dirty="0">
                          <a:solidFill>
                            <a:schemeClr val="tx1"/>
                          </a:solidFill>
                          <a:latin typeface="Arial Narrow" pitchFamily="34" charset="0"/>
                          <a:ea typeface="+mn-ea"/>
                          <a:cs typeface="+mn-cs"/>
                          <a:sym typeface="Arial"/>
                        </a:rPr>
                        <a:t>76.546,42</a:t>
                      </a:r>
                    </a:p>
                  </a:txBody>
                  <a:tcPr marL="12700" marR="12700"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gridSpan="3">
                  <a:txBody>
                    <a:bodyPr/>
                    <a:lstStyle/>
                    <a:p>
                      <a:pPr marR="0" algn="ctr" rtl="0">
                        <a:lnSpc>
                          <a:spcPct val="100000"/>
                        </a:lnSpc>
                        <a:spcBef>
                          <a:spcPts val="0"/>
                        </a:spcBef>
                        <a:spcAft>
                          <a:spcPts val="0"/>
                        </a:spcAft>
                        <a:buNone/>
                      </a:pPr>
                      <a:r>
                        <a:rPr lang="en-US" sz="1400" b="1" i="0" u="none" strike="noStrike" cap="none" baseline="0" dirty="0">
                          <a:solidFill>
                            <a:schemeClr val="tx1"/>
                          </a:solidFill>
                          <a:latin typeface="Arial Narrow" pitchFamily="34" charset="0"/>
                          <a:ea typeface="+mn-ea"/>
                          <a:cs typeface="+mn-cs"/>
                          <a:sym typeface="Arial"/>
                        </a:rPr>
                        <a:t>40.276,67</a:t>
                      </a:r>
                    </a:p>
                  </a:txBody>
                  <a:tcPr marL="12700" marR="12700"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pPr marR="0" algn="ctr" rtl="0">
                        <a:lnSpc>
                          <a:spcPct val="100000"/>
                        </a:lnSpc>
                        <a:spcBef>
                          <a:spcPts val="0"/>
                        </a:spcBef>
                        <a:spcAft>
                          <a:spcPts val="0"/>
                        </a:spcAft>
                        <a:buNone/>
                      </a:pPr>
                      <a:endParaRPr lang="en-US" sz="1100" b="1" i="0" u="none" strike="noStrike" cap="none" baseline="0" dirty="0">
                        <a:solidFill>
                          <a:schemeClr val="tx1"/>
                        </a:solidFill>
                        <a:latin typeface="+mn-lt"/>
                        <a:ea typeface="+mn-ea"/>
                        <a:cs typeface="+mn-cs"/>
                        <a:sym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pPr algn="r"/>
                      <a:endParaRPr lang="id-ID" sz="1200" b="1"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marR="0" algn="ctr" rtl="0">
                        <a:lnSpc>
                          <a:spcPct val="100000"/>
                        </a:lnSpc>
                        <a:spcBef>
                          <a:spcPts val="0"/>
                        </a:spcBef>
                        <a:spcAft>
                          <a:spcPts val="0"/>
                        </a:spcAft>
                        <a:buNone/>
                      </a:pPr>
                      <a:r>
                        <a:rPr lang="en-US" sz="1400" b="1" i="0" u="none" strike="noStrike" cap="none" baseline="0" dirty="0">
                          <a:solidFill>
                            <a:schemeClr val="tx1"/>
                          </a:solidFill>
                          <a:latin typeface="Arial Narrow" pitchFamily="34" charset="0"/>
                          <a:ea typeface="+mn-ea"/>
                          <a:cs typeface="+mn-cs"/>
                          <a:sym typeface="Arial"/>
                        </a:rPr>
                        <a:t>52,6</a:t>
                      </a:r>
                    </a:p>
                  </a:txBody>
                  <a:tcPr marL="12700" marR="12700"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xmlns="" val="10007"/>
                  </a:ext>
                </a:extLst>
              </a:tr>
            </a:tbl>
          </a:graphicData>
        </a:graphic>
      </p:graphicFrame>
      <p:sp>
        <p:nvSpPr>
          <p:cNvPr id="11" name="Title 1"/>
          <p:cNvSpPr txBox="1">
            <a:spLocks/>
          </p:cNvSpPr>
          <p:nvPr/>
        </p:nvSpPr>
        <p:spPr>
          <a:xfrm>
            <a:off x="396349" y="177939"/>
            <a:ext cx="10219267" cy="760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altLang="id-ID" sz="3200" b="1" dirty="0">
                <a:solidFill>
                  <a:srgbClr val="C00000"/>
                </a:solidFill>
                <a:effectLst/>
                <a:latin typeface="Agency FB" pitchFamily="34" charset="0"/>
                <a:ea typeface="+mn-ea"/>
                <a:cs typeface="+mn-cs"/>
              </a:rPr>
              <a:t>PERKEMBANGAN PASOKAN DAN HARGA PANGAN (2)</a:t>
            </a:r>
          </a:p>
        </p:txBody>
      </p:sp>
      <p:pic>
        <p:nvPicPr>
          <p:cNvPr id="12"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19260"/>
            <a:ext cx="1328738" cy="126591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38C5940F-52BA-4018-B13B-B36621709A35}" type="slidenum">
              <a:rPr lang="id-ID" smtClean="0"/>
              <a:pPr/>
              <a:t>68</a:t>
            </a:fld>
            <a:endParaRPr lang="id-ID"/>
          </a:p>
        </p:txBody>
      </p:sp>
    </p:spTree>
    <p:extLst>
      <p:ext uri="{BB962C8B-B14F-4D97-AF65-F5344CB8AC3E}">
        <p14:creationId xmlns:p14="http://schemas.microsoft.com/office/powerpoint/2010/main" xmlns="" val="30218936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C5940F-52BA-4018-B13B-B36621709A35}" type="slidenum">
              <a:rPr lang="id-ID" smtClean="0">
                <a:solidFill>
                  <a:prstClr val="black">
                    <a:tint val="75000"/>
                  </a:prstClr>
                </a:solidFill>
              </a:rPr>
              <a:pPr/>
              <a:t>69</a:t>
            </a:fld>
            <a:endParaRPr lang="id-ID">
              <a:solidFill>
                <a:prstClr val="black">
                  <a:tint val="75000"/>
                </a:prstClr>
              </a:solidFill>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14414" y="897731"/>
            <a:ext cx="11177517" cy="564118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itle 1"/>
          <p:cNvSpPr>
            <a:spLocks noGrp="1"/>
          </p:cNvSpPr>
          <p:nvPr>
            <p:ph type="title"/>
          </p:nvPr>
        </p:nvSpPr>
        <p:spPr>
          <a:xfrm>
            <a:off x="414414" y="334961"/>
            <a:ext cx="10219267" cy="760413"/>
          </a:xfrm>
        </p:spPr>
        <p:txBody>
          <a:bodyPr>
            <a:normAutofit/>
          </a:bodyPr>
          <a:lstStyle/>
          <a:p>
            <a:pPr fontAlgn="b"/>
            <a:r>
              <a:rPr lang="id-ID" sz="1600" b="1" dirty="0">
                <a:effectLst>
                  <a:glow rad="63500">
                    <a:schemeClr val="accent5">
                      <a:satMod val="175000"/>
                      <a:alpha val="40000"/>
                    </a:schemeClr>
                  </a:glow>
                </a:effectLst>
                <a:latin typeface="Agency FB" pitchFamily="34" charset="0"/>
                <a:ea typeface="+mn-ea"/>
                <a:cs typeface="+mn-cs"/>
              </a:rPr>
              <a:t>REKAPITULASI IMPOR GULA TAHUN 2016</a:t>
            </a:r>
          </a:p>
        </p:txBody>
      </p:sp>
      <p:sp>
        <p:nvSpPr>
          <p:cNvPr id="7" name="Title 1"/>
          <p:cNvSpPr txBox="1">
            <a:spLocks/>
          </p:cNvSpPr>
          <p:nvPr/>
        </p:nvSpPr>
        <p:spPr>
          <a:xfrm>
            <a:off x="414413" y="31673"/>
            <a:ext cx="10219267" cy="760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altLang="id-ID" sz="2800" b="1" dirty="0">
                <a:solidFill>
                  <a:srgbClr val="C00000"/>
                </a:solidFill>
                <a:effectLst/>
                <a:latin typeface="Agency FB" pitchFamily="34" charset="0"/>
                <a:ea typeface="+mn-ea"/>
                <a:cs typeface="+mn-cs"/>
              </a:rPr>
              <a:t>PERKEMBANGAN PASOKAN DAN HARGA PANGAN (2)</a:t>
            </a:r>
          </a:p>
        </p:txBody>
      </p:sp>
      <p:pic>
        <p:nvPicPr>
          <p:cNvPr id="8"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19260"/>
            <a:ext cx="1328738" cy="12659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14815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8C5940F-52BA-4018-B13B-B36621709A35}" type="slidenum">
              <a:rPr lang="id-ID" smtClean="0">
                <a:solidFill>
                  <a:schemeClr val="tx1"/>
                </a:solidFill>
              </a:rPr>
              <a:pPr/>
              <a:t>7</a:t>
            </a:fld>
            <a:endParaRPr lang="id-ID" dirty="0">
              <a:solidFill>
                <a:schemeClr val="tx1"/>
              </a:solidFill>
            </a:endParaRPr>
          </a:p>
        </p:txBody>
      </p:sp>
      <p:sp>
        <p:nvSpPr>
          <p:cNvPr id="20" name="Rectangle 19"/>
          <p:cNvSpPr/>
          <p:nvPr/>
        </p:nvSpPr>
        <p:spPr>
          <a:xfrm>
            <a:off x="559501" y="274596"/>
            <a:ext cx="10026171" cy="369332"/>
          </a:xfrm>
          <a:prstGeom prst="rect">
            <a:avLst/>
          </a:prstGeom>
        </p:spPr>
        <p:txBody>
          <a:bodyPr wrap="square">
            <a:spAutoFit/>
          </a:bodyPr>
          <a:lstStyle/>
          <a:p>
            <a:r>
              <a:rPr lang="id-ID" b="1" dirty="0">
                <a:solidFill>
                  <a:srgbClr val="C00000"/>
                </a:solidFill>
                <a:latin typeface="Agency FB" panose="020B0503020202020204" pitchFamily="34" charset="0"/>
              </a:rPr>
              <a:t>ARAHAN </a:t>
            </a:r>
            <a:r>
              <a:rPr lang="id-ID" b="1" dirty="0" smtClean="0">
                <a:solidFill>
                  <a:srgbClr val="C00000"/>
                </a:solidFill>
                <a:latin typeface="Agency FB" panose="020B0503020202020204" pitchFamily="34" charset="0"/>
              </a:rPr>
              <a:t>I</a:t>
            </a:r>
            <a:endParaRPr lang="id-ID" sz="1200" b="1" dirty="0">
              <a:solidFill>
                <a:srgbClr val="C00000"/>
              </a:solidFill>
              <a:latin typeface="Agency FB" panose="020B0503020202020204" pitchFamily="34" charset="0"/>
            </a:endParaRPr>
          </a:p>
        </p:txBody>
      </p:sp>
      <p:pic>
        <p:nvPicPr>
          <p:cNvPr id="21"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5575" y="-77316"/>
            <a:ext cx="1768264" cy="1684656"/>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Rectangle 21"/>
          <p:cNvSpPr/>
          <p:nvPr/>
        </p:nvSpPr>
        <p:spPr>
          <a:xfrm>
            <a:off x="559501" y="615203"/>
            <a:ext cx="11299124" cy="590931"/>
          </a:xfrm>
          <a:prstGeom prst="rect">
            <a:avLst/>
          </a:prstGeom>
        </p:spPr>
        <p:txBody>
          <a:bodyPr wrap="square">
            <a:spAutoFit/>
          </a:bodyPr>
          <a:lstStyle/>
          <a:p>
            <a:pPr>
              <a:lnSpc>
                <a:spcPct val="80000"/>
              </a:lnSpc>
            </a:pPr>
            <a:r>
              <a:rPr lang="id-ID" sz="2000" b="1" dirty="0" smtClean="0"/>
              <a:t>PEMERINTAH </a:t>
            </a:r>
            <a:r>
              <a:rPr lang="id-ID" sz="2000" b="1" dirty="0"/>
              <a:t>DAERAH PERLU MEMBERI PERHATIAN </a:t>
            </a:r>
            <a:r>
              <a:rPr lang="en-US" sz="2000" b="1" dirty="0"/>
              <a:t>TIDAK HANYA </a:t>
            </a:r>
            <a:r>
              <a:rPr lang="id-ID" sz="2000" b="1" dirty="0"/>
              <a:t>PADA PENCAPAIAN PERTUMBUHAN EKONOMI </a:t>
            </a:r>
            <a:r>
              <a:rPr lang="en-US" sz="2000" b="1" dirty="0"/>
              <a:t>NAMUN JUGA </a:t>
            </a:r>
            <a:r>
              <a:rPr lang="id-ID" sz="2000" b="1" dirty="0"/>
              <a:t>PENGENDALIAN INFLASI</a:t>
            </a:r>
          </a:p>
        </p:txBody>
      </p:sp>
      <p:pic>
        <p:nvPicPr>
          <p:cNvPr id="18" name="Picture 2" descr="Hasil gambar untuk BOX 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038632" y="1522761"/>
            <a:ext cx="2944003" cy="825905"/>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Hasil gambar untuk BOX 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03392" y="1536289"/>
            <a:ext cx="2944003" cy="825905"/>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Rectangle 22"/>
          <p:cNvSpPr/>
          <p:nvPr/>
        </p:nvSpPr>
        <p:spPr>
          <a:xfrm>
            <a:off x="3552402" y="1715926"/>
            <a:ext cx="1848084" cy="415494"/>
          </a:xfrm>
          <a:prstGeom prst="rect">
            <a:avLst/>
          </a:prstGeom>
        </p:spPr>
        <p:txBody>
          <a:bodyPr wrap="square" lIns="121917" tIns="60958" rIns="121917" bIns="60958">
            <a:spAutoFit/>
          </a:bodyPr>
          <a:lstStyle/>
          <a:p>
            <a:pPr algn="ctr"/>
            <a:r>
              <a:rPr lang="id-ID" sz="1900" b="1" dirty="0">
                <a:solidFill>
                  <a:srgbClr val="FFFF00"/>
                </a:solidFill>
              </a:rPr>
              <a:t>KELANCARAN </a:t>
            </a:r>
          </a:p>
        </p:txBody>
      </p:sp>
      <p:sp>
        <p:nvSpPr>
          <p:cNvPr id="24" name="Rectangle 23"/>
          <p:cNvSpPr/>
          <p:nvPr/>
        </p:nvSpPr>
        <p:spPr>
          <a:xfrm>
            <a:off x="779981" y="1741324"/>
            <a:ext cx="1790825" cy="415494"/>
          </a:xfrm>
          <a:prstGeom prst="rect">
            <a:avLst/>
          </a:prstGeom>
        </p:spPr>
        <p:txBody>
          <a:bodyPr wrap="square" lIns="121917" tIns="60958" rIns="121917" bIns="60958">
            <a:spAutoFit/>
          </a:bodyPr>
          <a:lstStyle/>
          <a:p>
            <a:pPr algn="ctr"/>
            <a:r>
              <a:rPr lang="id-ID" sz="1900" b="1" dirty="0">
                <a:solidFill>
                  <a:srgbClr val="FFFF00"/>
                </a:solidFill>
              </a:rPr>
              <a:t>KOMUNIKASI</a:t>
            </a:r>
          </a:p>
        </p:txBody>
      </p:sp>
      <p:pic>
        <p:nvPicPr>
          <p:cNvPr id="25" name="Picture 2" descr="Hasil gambar untuk BOX 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852573" y="1510892"/>
            <a:ext cx="2944003" cy="825905"/>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Rectangle 25"/>
          <p:cNvSpPr/>
          <p:nvPr/>
        </p:nvSpPr>
        <p:spPr>
          <a:xfrm>
            <a:off x="8774595" y="1715926"/>
            <a:ext cx="3168352" cy="415494"/>
          </a:xfrm>
          <a:prstGeom prst="rect">
            <a:avLst/>
          </a:prstGeom>
        </p:spPr>
        <p:txBody>
          <a:bodyPr wrap="square" lIns="121917" tIns="60958" rIns="121917" bIns="60958">
            <a:spAutoFit/>
          </a:bodyPr>
          <a:lstStyle/>
          <a:p>
            <a:pPr algn="ctr"/>
            <a:r>
              <a:rPr lang="id-ID" sz="1900" b="1" dirty="0">
                <a:solidFill>
                  <a:srgbClr val="FFFF00"/>
                </a:solidFill>
              </a:rPr>
              <a:t>KETERSEDIAAN </a:t>
            </a:r>
          </a:p>
        </p:txBody>
      </p:sp>
      <p:pic>
        <p:nvPicPr>
          <p:cNvPr id="27" name="Picture 2" descr="Hasil gambar untuk BOX 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914253" y="1510892"/>
            <a:ext cx="2944003" cy="825905"/>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Rectangle 27"/>
          <p:cNvSpPr/>
          <p:nvPr/>
        </p:nvSpPr>
        <p:spPr>
          <a:xfrm>
            <a:off x="5818192" y="1721967"/>
            <a:ext cx="3108445" cy="415494"/>
          </a:xfrm>
          <a:prstGeom prst="rect">
            <a:avLst/>
          </a:prstGeom>
        </p:spPr>
        <p:txBody>
          <a:bodyPr wrap="square" lIns="121917" tIns="60958" rIns="121917" bIns="60958">
            <a:spAutoFit/>
          </a:bodyPr>
          <a:lstStyle/>
          <a:p>
            <a:pPr algn="ctr"/>
            <a:r>
              <a:rPr lang="id-ID" sz="1900" b="1" dirty="0">
                <a:solidFill>
                  <a:srgbClr val="FFFF00"/>
                </a:solidFill>
              </a:rPr>
              <a:t>KETERJANGKAUAN</a:t>
            </a:r>
          </a:p>
        </p:txBody>
      </p:sp>
      <p:sp>
        <p:nvSpPr>
          <p:cNvPr id="29" name="Rectangle 28"/>
          <p:cNvSpPr/>
          <p:nvPr/>
        </p:nvSpPr>
        <p:spPr>
          <a:xfrm>
            <a:off x="478055" y="2655453"/>
            <a:ext cx="2263860" cy="1354217"/>
          </a:xfrm>
          <a:prstGeom prst="rect">
            <a:avLst/>
          </a:prstGeom>
        </p:spPr>
        <p:txBody>
          <a:bodyPr wrap="square" lIns="121917" tIns="60958" rIns="121917" bIns="60958">
            <a:spAutoFit/>
          </a:bodyPr>
          <a:lstStyle/>
          <a:p>
            <a:pPr algn="ctr"/>
            <a:r>
              <a:rPr lang="id-ID" sz="1600" b="1" dirty="0"/>
              <a:t>PENGELOLAAN EKSPEKTASI PASAR </a:t>
            </a:r>
          </a:p>
          <a:p>
            <a:pPr algn="ctr"/>
            <a:endParaRPr lang="id-ID" sz="1600" b="1" dirty="0"/>
          </a:p>
          <a:p>
            <a:pPr algn="ctr"/>
            <a:r>
              <a:rPr lang="id-ID" sz="1600" b="1" dirty="0"/>
              <a:t>KETERBUKAAN INFORMASI HARGA</a:t>
            </a:r>
          </a:p>
        </p:txBody>
      </p:sp>
      <p:sp>
        <p:nvSpPr>
          <p:cNvPr id="30" name="Rectangle 29"/>
          <p:cNvSpPr/>
          <p:nvPr/>
        </p:nvSpPr>
        <p:spPr>
          <a:xfrm>
            <a:off x="3153279" y="2623583"/>
            <a:ext cx="2639944" cy="2585323"/>
          </a:xfrm>
          <a:prstGeom prst="rect">
            <a:avLst/>
          </a:prstGeom>
        </p:spPr>
        <p:txBody>
          <a:bodyPr wrap="square" lIns="121917" tIns="60958" rIns="121917" bIns="60958">
            <a:spAutoFit/>
          </a:bodyPr>
          <a:lstStyle/>
          <a:p>
            <a:pPr algn="ctr"/>
            <a:r>
              <a:rPr lang="id-ID" sz="1600" b="1" dirty="0"/>
              <a:t>SARANA PRASARANA </a:t>
            </a:r>
          </a:p>
          <a:p>
            <a:pPr algn="ctr"/>
            <a:r>
              <a:rPr lang="id-ID" sz="1600" b="1" dirty="0"/>
              <a:t>YANG MEMADAI </a:t>
            </a:r>
          </a:p>
          <a:p>
            <a:pPr algn="ctr"/>
            <a:endParaRPr lang="id-ID" sz="1600" b="1" dirty="0"/>
          </a:p>
          <a:p>
            <a:pPr algn="ctr"/>
            <a:r>
              <a:rPr lang="id-ID" sz="1600" b="1" dirty="0"/>
              <a:t>PENGAWASAN</a:t>
            </a:r>
          </a:p>
          <a:p>
            <a:pPr algn="ctr"/>
            <a:endParaRPr lang="id-ID" sz="1600" b="1" dirty="0"/>
          </a:p>
          <a:p>
            <a:pPr algn="ctr"/>
            <a:r>
              <a:rPr lang="id-ID" sz="1600" b="1" dirty="0"/>
              <a:t>SINERGI DENGAN DAERAH/PROVINSI </a:t>
            </a:r>
          </a:p>
          <a:p>
            <a:pPr algn="ctr"/>
            <a:r>
              <a:rPr lang="id-ID" sz="1600" b="1" dirty="0"/>
              <a:t>SEKITAR</a:t>
            </a:r>
          </a:p>
          <a:p>
            <a:pPr algn="ctr"/>
            <a:endParaRPr lang="id-ID" sz="1600" b="1" dirty="0"/>
          </a:p>
          <a:p>
            <a:pPr algn="ctr"/>
            <a:endParaRPr lang="id-ID" sz="1600" b="1" dirty="0"/>
          </a:p>
        </p:txBody>
      </p:sp>
      <p:sp>
        <p:nvSpPr>
          <p:cNvPr id="31" name="Rectangle 30"/>
          <p:cNvSpPr/>
          <p:nvPr/>
        </p:nvSpPr>
        <p:spPr>
          <a:xfrm>
            <a:off x="6009475" y="2627121"/>
            <a:ext cx="2639944" cy="2092880"/>
          </a:xfrm>
          <a:prstGeom prst="rect">
            <a:avLst/>
          </a:prstGeom>
        </p:spPr>
        <p:txBody>
          <a:bodyPr wrap="square" lIns="121917" tIns="60958" rIns="121917" bIns="60958">
            <a:spAutoFit/>
          </a:bodyPr>
          <a:lstStyle/>
          <a:p>
            <a:pPr algn="ctr"/>
            <a:r>
              <a:rPr lang="id-ID" sz="1600" b="1" dirty="0"/>
              <a:t>INTERVENSI PEMDA (ALOKASI ANGGARAN YANG CUKUP: CADANGAN PANGAN, OP, SUBSIDI) </a:t>
            </a:r>
          </a:p>
          <a:p>
            <a:pPr algn="ctr"/>
            <a:endParaRPr lang="id-ID" sz="1600" b="1" dirty="0"/>
          </a:p>
          <a:p>
            <a:pPr algn="ctr"/>
            <a:r>
              <a:rPr lang="id-ID" sz="1600" b="1" dirty="0"/>
              <a:t>PENUGASAN BUMD</a:t>
            </a:r>
          </a:p>
          <a:p>
            <a:pPr algn="ctr"/>
            <a:endParaRPr lang="id-ID" sz="1600" b="1" dirty="0"/>
          </a:p>
          <a:p>
            <a:pPr algn="ctr"/>
            <a:r>
              <a:rPr lang="id-ID" sz="1600" b="1" dirty="0"/>
              <a:t> INSPEKSI</a:t>
            </a:r>
          </a:p>
        </p:txBody>
      </p:sp>
      <p:sp>
        <p:nvSpPr>
          <p:cNvPr id="32" name="Rectangle 31"/>
          <p:cNvSpPr/>
          <p:nvPr/>
        </p:nvSpPr>
        <p:spPr>
          <a:xfrm>
            <a:off x="8900580" y="2588594"/>
            <a:ext cx="2726289" cy="2339101"/>
          </a:xfrm>
          <a:prstGeom prst="rect">
            <a:avLst/>
          </a:prstGeom>
        </p:spPr>
        <p:txBody>
          <a:bodyPr wrap="square" lIns="121917" tIns="60958" rIns="121917" bIns="60958">
            <a:spAutoFit/>
          </a:bodyPr>
          <a:lstStyle/>
          <a:p>
            <a:pPr algn="ctr"/>
            <a:r>
              <a:rPr lang="id-ID" sz="1600" b="1" dirty="0"/>
              <a:t>JUMLAH PASAR YG MEMADAI</a:t>
            </a:r>
          </a:p>
          <a:p>
            <a:pPr algn="ctr"/>
            <a:endParaRPr lang="id-ID" sz="1600" b="1" dirty="0"/>
          </a:p>
          <a:p>
            <a:pPr algn="ctr"/>
            <a:r>
              <a:rPr lang="id-ID" sz="1600" b="1" dirty="0"/>
              <a:t>PENGAWASAN PASAR </a:t>
            </a:r>
          </a:p>
          <a:p>
            <a:pPr algn="ctr"/>
            <a:r>
              <a:rPr lang="id-ID" sz="1600" b="1" dirty="0"/>
              <a:t>DAN PERGUDANGAN </a:t>
            </a:r>
          </a:p>
          <a:p>
            <a:pPr algn="ctr"/>
            <a:endParaRPr lang="id-ID" sz="1600" b="1" dirty="0"/>
          </a:p>
          <a:p>
            <a:pPr algn="ctr"/>
            <a:r>
              <a:rPr lang="id-ID" sz="1600" b="1" dirty="0"/>
              <a:t>PENINGKATAN PRODUKSI </a:t>
            </a:r>
          </a:p>
          <a:p>
            <a:pPr algn="ctr"/>
            <a:endParaRPr lang="id-ID" sz="1600" b="1" dirty="0"/>
          </a:p>
          <a:p>
            <a:pPr algn="ctr"/>
            <a:r>
              <a:rPr lang="id-ID" sz="1600" b="1" dirty="0"/>
              <a:t>KERJASAMA ANTAR DAERAH</a:t>
            </a:r>
          </a:p>
        </p:txBody>
      </p:sp>
      <p:pic>
        <p:nvPicPr>
          <p:cNvPr id="33" name="Picture 2" descr="Hasil gambar untuk BOX PNG"/>
          <p:cNvPicPr>
            <a:picLocks noChangeAspect="1" noChangeArrowheads="1"/>
          </p:cNvPicPr>
          <p:nvPr/>
        </p:nvPicPr>
        <p:blipFill>
          <a:blip r:embed="rId5">
            <a:duotone>
              <a:prstClr val="black"/>
              <a:schemeClr val="accent2">
                <a:tint val="45000"/>
                <a:satMod val="400000"/>
              </a:schemeClr>
            </a:duotone>
            <a:extLst>
              <a:ext uri="{BEBA8EAE-BF5A-486C-A8C5-ECC9F3942E4B}">
                <a14:imgProps xmlns:a14="http://schemas.microsoft.com/office/drawing/2010/main" xmlns="">
                  <a14:imgLayer r:embed="rId6">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0" y="5403522"/>
            <a:ext cx="11951667" cy="616468"/>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Rectangle 33"/>
          <p:cNvSpPr/>
          <p:nvPr/>
        </p:nvSpPr>
        <p:spPr>
          <a:xfrm>
            <a:off x="2991584" y="5551271"/>
            <a:ext cx="6035781" cy="369332"/>
          </a:xfrm>
          <a:prstGeom prst="rect">
            <a:avLst/>
          </a:prstGeom>
        </p:spPr>
        <p:txBody>
          <a:bodyPr wrap="square" lIns="121917" tIns="60958" rIns="121917" bIns="60958">
            <a:spAutoFit/>
          </a:bodyPr>
          <a:lstStyle/>
          <a:p>
            <a:pPr algn="ctr"/>
            <a:r>
              <a:rPr lang="id-ID" sz="1600" b="1" dirty="0">
                <a:solidFill>
                  <a:schemeClr val="bg1">
                    <a:lumMod val="95000"/>
                  </a:schemeClr>
                </a:solidFill>
              </a:rPr>
              <a:t>PROGRAM KERJA DAN ALOKASI ANGGARAN YANG MEMADAI</a:t>
            </a:r>
          </a:p>
        </p:txBody>
      </p:sp>
      <p:pic>
        <p:nvPicPr>
          <p:cNvPr id="35" name="Picture 2" descr="Hasil gambar untuk BOX PNG"/>
          <p:cNvPicPr>
            <a:picLocks noChangeAspect="1" noChangeArrowheads="1"/>
          </p:cNvPicPr>
          <p:nvPr/>
        </p:nvPicPr>
        <p:blipFill>
          <a:blip r:embed="rId7">
            <a:duotone>
              <a:prstClr val="black"/>
              <a:schemeClr val="accent4">
                <a:tint val="45000"/>
                <a:satMod val="400000"/>
              </a:schemeClr>
            </a:duotone>
            <a:extLst>
              <a:ext uri="{BEBA8EAE-BF5A-486C-A8C5-ECC9F3942E4B}">
                <a14:imgProps xmlns:a14="http://schemas.microsoft.com/office/drawing/2010/main" xmlns="">
                  <a14:imgLayer r:embed="rId6">
                    <a14:imgEffect>
                      <a14:brightnessContrast bright="40000" contrast="40000"/>
                    </a14:imgEffect>
                  </a14:imgLayer>
                </a14:imgProps>
              </a:ext>
              <a:ext uri="{28A0092B-C50C-407E-A947-70E740481C1C}">
                <a14:useLocalDpi xmlns:a14="http://schemas.microsoft.com/office/drawing/2010/main" xmlns="" val="0"/>
              </a:ext>
            </a:extLst>
          </a:blip>
          <a:srcRect/>
          <a:stretch>
            <a:fillRect/>
          </a:stretch>
        </p:blipFill>
        <p:spPr bwMode="auto">
          <a:xfrm>
            <a:off x="8112224" y="6032672"/>
            <a:ext cx="3360373" cy="515633"/>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2" descr="Hasil gambar untuk BOX PNG"/>
          <p:cNvPicPr>
            <a:picLocks noChangeAspect="1" noChangeArrowheads="1"/>
          </p:cNvPicPr>
          <p:nvPr/>
        </p:nvPicPr>
        <p:blipFill>
          <a:blip r:embed="rId7">
            <a:duotone>
              <a:prstClr val="black"/>
              <a:schemeClr val="accent4">
                <a:tint val="45000"/>
                <a:satMod val="400000"/>
              </a:schemeClr>
            </a:duotone>
            <a:extLst>
              <a:ext uri="{BEBA8EAE-BF5A-486C-A8C5-ECC9F3942E4B}">
                <a14:imgProps xmlns:a14="http://schemas.microsoft.com/office/drawing/2010/main" xmlns="">
                  <a14:imgLayer r:embed="rId6">
                    <a14:imgEffect>
                      <a14:brightnessContrast bright="40000" contrast="40000"/>
                    </a14:imgEffect>
                  </a14:imgLayer>
                </a14:imgProps>
              </a:ext>
              <a:ext uri="{28A0092B-C50C-407E-A947-70E740481C1C}">
                <a14:useLocalDpi xmlns:a14="http://schemas.microsoft.com/office/drawing/2010/main" xmlns="" val="0"/>
              </a:ext>
            </a:extLst>
          </a:blip>
          <a:srcRect/>
          <a:stretch>
            <a:fillRect/>
          </a:stretch>
        </p:blipFill>
        <p:spPr bwMode="auto">
          <a:xfrm>
            <a:off x="499184" y="6044438"/>
            <a:ext cx="3360373" cy="515633"/>
          </a:xfrm>
          <a:prstGeom prst="rect">
            <a:avLst/>
          </a:prstGeom>
          <a:noFill/>
          <a:extLst>
            <a:ext uri="{909E8E84-426E-40DD-AFC4-6F175D3DCCD1}">
              <a14:hiddenFill xmlns:a14="http://schemas.microsoft.com/office/drawing/2010/main" xmlns="">
                <a:solidFill>
                  <a:srgbClr val="FFFFFF"/>
                </a:solidFill>
              </a14:hiddenFill>
            </a:ext>
          </a:extLst>
        </p:spPr>
      </p:pic>
      <p:sp>
        <p:nvSpPr>
          <p:cNvPr id="37" name="Rectangle 36"/>
          <p:cNvSpPr/>
          <p:nvPr/>
        </p:nvSpPr>
        <p:spPr>
          <a:xfrm>
            <a:off x="1113367" y="6158395"/>
            <a:ext cx="2154443" cy="353939"/>
          </a:xfrm>
          <a:prstGeom prst="rect">
            <a:avLst/>
          </a:prstGeom>
        </p:spPr>
        <p:txBody>
          <a:bodyPr wrap="square" lIns="121917" tIns="60958" rIns="121917" bIns="60958">
            <a:spAutoFit/>
          </a:bodyPr>
          <a:lstStyle/>
          <a:p>
            <a:pPr algn="ctr"/>
            <a:r>
              <a:rPr lang="id-ID" sz="1500" b="1" dirty="0"/>
              <a:t>JANGKA PENDEK</a:t>
            </a:r>
          </a:p>
        </p:txBody>
      </p:sp>
      <p:pic>
        <p:nvPicPr>
          <p:cNvPr id="38" name="Picture 2" descr="Hasil gambar untuk BOX PNG"/>
          <p:cNvPicPr>
            <a:picLocks noChangeAspect="1" noChangeArrowheads="1"/>
          </p:cNvPicPr>
          <p:nvPr/>
        </p:nvPicPr>
        <p:blipFill>
          <a:blip r:embed="rId7">
            <a:duotone>
              <a:prstClr val="black"/>
              <a:schemeClr val="accent4">
                <a:tint val="45000"/>
                <a:satMod val="400000"/>
              </a:schemeClr>
            </a:duotone>
            <a:extLst>
              <a:ext uri="{BEBA8EAE-BF5A-486C-A8C5-ECC9F3942E4B}">
                <a14:imgProps xmlns:a14="http://schemas.microsoft.com/office/drawing/2010/main" xmlns="">
                  <a14:imgLayer r:embed="rId6">
                    <a14:imgEffect>
                      <a14:brightnessContrast bright="40000" contrast="40000"/>
                    </a14:imgEffect>
                  </a14:imgLayer>
                </a14:imgProps>
              </a:ext>
              <a:ext uri="{28A0092B-C50C-407E-A947-70E740481C1C}">
                <a14:useLocalDpi xmlns:a14="http://schemas.microsoft.com/office/drawing/2010/main" xmlns="" val="0"/>
              </a:ext>
            </a:extLst>
          </a:blip>
          <a:srcRect/>
          <a:stretch>
            <a:fillRect/>
          </a:stretch>
        </p:blipFill>
        <p:spPr bwMode="auto">
          <a:xfrm>
            <a:off x="4482763" y="6044438"/>
            <a:ext cx="3360373" cy="515633"/>
          </a:xfrm>
          <a:prstGeom prst="rect">
            <a:avLst/>
          </a:prstGeom>
          <a:noFill/>
          <a:extLst>
            <a:ext uri="{909E8E84-426E-40DD-AFC4-6F175D3DCCD1}">
              <a14:hiddenFill xmlns:a14="http://schemas.microsoft.com/office/drawing/2010/main" xmlns="">
                <a:solidFill>
                  <a:srgbClr val="FFFFFF"/>
                </a:solidFill>
              </a14:hiddenFill>
            </a:ext>
          </a:extLst>
        </p:spPr>
      </p:pic>
      <p:sp>
        <p:nvSpPr>
          <p:cNvPr id="39" name="Rectangle 38"/>
          <p:cNvSpPr/>
          <p:nvPr/>
        </p:nvSpPr>
        <p:spPr>
          <a:xfrm>
            <a:off x="5055849" y="6158395"/>
            <a:ext cx="2154443" cy="353939"/>
          </a:xfrm>
          <a:prstGeom prst="rect">
            <a:avLst/>
          </a:prstGeom>
        </p:spPr>
        <p:txBody>
          <a:bodyPr wrap="square" lIns="121917" tIns="60958" rIns="121917" bIns="60958">
            <a:spAutoFit/>
          </a:bodyPr>
          <a:lstStyle/>
          <a:p>
            <a:pPr algn="ctr"/>
            <a:r>
              <a:rPr lang="id-ID" sz="1500" b="1" dirty="0"/>
              <a:t>JANGKA MENENGAH</a:t>
            </a:r>
          </a:p>
        </p:txBody>
      </p:sp>
      <p:sp>
        <p:nvSpPr>
          <p:cNvPr id="40" name="Rectangle 39"/>
          <p:cNvSpPr/>
          <p:nvPr/>
        </p:nvSpPr>
        <p:spPr>
          <a:xfrm>
            <a:off x="8742091" y="6141216"/>
            <a:ext cx="2154443" cy="353939"/>
          </a:xfrm>
          <a:prstGeom prst="rect">
            <a:avLst/>
          </a:prstGeom>
        </p:spPr>
        <p:txBody>
          <a:bodyPr wrap="square" lIns="121917" tIns="60958" rIns="121917" bIns="60958">
            <a:spAutoFit/>
          </a:bodyPr>
          <a:lstStyle/>
          <a:p>
            <a:pPr algn="ctr"/>
            <a:r>
              <a:rPr lang="id-ID" sz="1500" b="1" dirty="0"/>
              <a:t>JANGKA PANJANG</a:t>
            </a:r>
          </a:p>
        </p:txBody>
      </p:sp>
      <p:pic>
        <p:nvPicPr>
          <p:cNvPr id="41" name="Picture 4" descr="Hasil gambar untuk transparent ARROW images "/>
          <p:cNvPicPr>
            <a:picLocks noChangeAspect="1" noChangeArrowheads="1"/>
          </p:cNvPicPr>
          <p:nvPr/>
        </p:nvPicPr>
        <p:blipFill>
          <a:blip r:embed="rId8">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rot="16200000">
            <a:off x="-236142" y="2290075"/>
            <a:ext cx="3737632" cy="2784761"/>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4" descr="Hasil gambar untuk transparent ARROW images "/>
          <p:cNvPicPr>
            <a:picLocks noChangeAspect="1" noChangeArrowheads="1"/>
          </p:cNvPicPr>
          <p:nvPr/>
        </p:nvPicPr>
        <p:blipFill>
          <a:blip r:embed="rId8">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rot="16200000">
            <a:off x="2627124" y="2280329"/>
            <a:ext cx="3737632" cy="2784761"/>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4" descr="Hasil gambar untuk transparent ARROW images "/>
          <p:cNvPicPr>
            <a:picLocks noChangeAspect="1" noChangeArrowheads="1"/>
          </p:cNvPicPr>
          <p:nvPr/>
        </p:nvPicPr>
        <p:blipFill>
          <a:blip r:embed="rId8">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rot="16200000">
            <a:off x="5469800" y="2269633"/>
            <a:ext cx="3737632" cy="2784761"/>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4" descr="Hasil gambar untuk transparent ARROW images "/>
          <p:cNvPicPr>
            <a:picLocks noChangeAspect="1" noChangeArrowheads="1"/>
          </p:cNvPicPr>
          <p:nvPr/>
        </p:nvPicPr>
        <p:blipFill>
          <a:blip r:embed="rId8">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rot="16200000">
            <a:off x="8470977" y="2277110"/>
            <a:ext cx="3737632" cy="278476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9513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10000" fill="remove"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2000"/>
                                        <p:tgtEl>
                                          <p:spTgt spid="43"/>
                                        </p:tgtEl>
                                      </p:cBhvr>
                                    </p:animEffect>
                                  </p:childTnLst>
                                </p:cTn>
                              </p:par>
                              <p:par>
                                <p:cTn id="8" presetID="22" presetClass="entr" presetSubtype="1" repeatCount="10000" fill="remove"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up)">
                                      <p:cBhvr>
                                        <p:cTn id="10" dur="2000"/>
                                        <p:tgtEl>
                                          <p:spTgt spid="42"/>
                                        </p:tgtEl>
                                      </p:cBhvr>
                                    </p:animEffect>
                                  </p:childTnLst>
                                </p:cTn>
                              </p:par>
                              <p:par>
                                <p:cTn id="11" presetID="22" presetClass="entr" presetSubtype="1" repeatCount="10000" fill="remove"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up)">
                                      <p:cBhvr>
                                        <p:cTn id="13" dur="2000"/>
                                        <p:tgtEl>
                                          <p:spTgt spid="41"/>
                                        </p:tgtEl>
                                      </p:cBhvr>
                                    </p:animEffect>
                                  </p:childTnLst>
                                </p:cTn>
                              </p:par>
                              <p:par>
                                <p:cTn id="14" presetID="22" presetClass="entr" presetSubtype="1" repeatCount="10000" fill="remove"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up)">
                                      <p:cBhvr>
                                        <p:cTn id="16"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14412" y="447043"/>
            <a:ext cx="10219267" cy="760413"/>
          </a:xfrm>
        </p:spPr>
        <p:txBody>
          <a:bodyPr>
            <a:normAutofit/>
          </a:bodyPr>
          <a:lstStyle/>
          <a:p>
            <a:pPr fontAlgn="b"/>
            <a:r>
              <a:rPr lang="id-ID" sz="1600" b="1" dirty="0">
                <a:effectLst>
                  <a:glow rad="63500">
                    <a:schemeClr val="accent5">
                      <a:satMod val="175000"/>
                      <a:alpha val="40000"/>
                    </a:schemeClr>
                  </a:glow>
                </a:effectLst>
                <a:latin typeface="Agency FB" pitchFamily="34" charset="0"/>
                <a:ea typeface="+mn-ea"/>
                <a:cs typeface="+mn-cs"/>
              </a:rPr>
              <a:t>KEPUTUSAN RAKORTAS TERKAIT ALOKASI IMPOR </a:t>
            </a:r>
            <a:r>
              <a:rPr lang="en-US" sz="1600" b="1" dirty="0">
                <a:effectLst>
                  <a:glow rad="63500">
                    <a:schemeClr val="accent5">
                      <a:satMod val="175000"/>
                      <a:alpha val="40000"/>
                    </a:schemeClr>
                  </a:glow>
                </a:effectLst>
                <a:latin typeface="Agency FB" pitchFamily="34" charset="0"/>
                <a:ea typeface="+mn-ea"/>
                <a:cs typeface="+mn-cs"/>
              </a:rPr>
              <a:t>JAGUNG DAN BAWANG MERAH</a:t>
            </a:r>
            <a:endParaRPr lang="id-ID" sz="1600" b="1" dirty="0">
              <a:effectLst>
                <a:glow rad="63500">
                  <a:schemeClr val="accent5">
                    <a:satMod val="175000"/>
                    <a:alpha val="40000"/>
                  </a:schemeClr>
                </a:glow>
              </a:effectLst>
              <a:latin typeface="Agency FB" pitchFamily="34" charset="0"/>
              <a:ea typeface="+mn-ea"/>
              <a:cs typeface="+mn-cs"/>
            </a:endParaRPr>
          </a:p>
        </p:txBody>
      </p:sp>
      <p:sp>
        <p:nvSpPr>
          <p:cNvPr id="7" name="Title 1"/>
          <p:cNvSpPr txBox="1">
            <a:spLocks/>
          </p:cNvSpPr>
          <p:nvPr/>
        </p:nvSpPr>
        <p:spPr>
          <a:xfrm>
            <a:off x="414413" y="31673"/>
            <a:ext cx="10219267" cy="760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altLang="id-ID" sz="2800" b="1" dirty="0">
                <a:solidFill>
                  <a:srgbClr val="C00000"/>
                </a:solidFill>
                <a:effectLst/>
                <a:latin typeface="Agency FB" pitchFamily="34" charset="0"/>
                <a:ea typeface="+mn-ea"/>
                <a:cs typeface="+mn-cs"/>
              </a:rPr>
              <a:t>PERKEMBANGAN PASOKAN DAN HARGA PANGAN (2)</a:t>
            </a:r>
          </a:p>
        </p:txBody>
      </p:sp>
      <p:pic>
        <p:nvPicPr>
          <p:cNvPr id="8"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19260"/>
            <a:ext cx="1328738" cy="1265913"/>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Hasil gambar untuk icon jagu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55675" y="1421507"/>
            <a:ext cx="1133873" cy="99213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ounded Rectangle 9"/>
          <p:cNvSpPr/>
          <p:nvPr/>
        </p:nvSpPr>
        <p:spPr>
          <a:xfrm>
            <a:off x="2216324" y="1421507"/>
            <a:ext cx="8208912" cy="992139"/>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504356" y="1609636"/>
            <a:ext cx="7776864" cy="523220"/>
          </a:xfrm>
          <a:prstGeom prst="rect">
            <a:avLst/>
          </a:prstGeom>
          <a:noFill/>
        </p:spPr>
        <p:txBody>
          <a:bodyPr wrap="square" rtlCol="0">
            <a:spAutoFit/>
          </a:bodyPr>
          <a:lstStyle/>
          <a:p>
            <a:pPr algn="just"/>
            <a:r>
              <a:rPr lang="en-US" sz="1400" b="1" dirty="0" err="1">
                <a:solidFill>
                  <a:schemeClr val="bg1"/>
                </a:solidFill>
              </a:rPr>
              <a:t>Rakortas</a:t>
            </a:r>
            <a:r>
              <a:rPr lang="en-US" sz="1400" b="1" dirty="0">
                <a:solidFill>
                  <a:schemeClr val="bg1"/>
                </a:solidFill>
              </a:rPr>
              <a:t> 18 </a:t>
            </a:r>
            <a:r>
              <a:rPr lang="en-US" sz="1400" b="1" dirty="0" err="1">
                <a:solidFill>
                  <a:schemeClr val="bg1"/>
                </a:solidFill>
              </a:rPr>
              <a:t>Februari</a:t>
            </a:r>
            <a:r>
              <a:rPr lang="en-US" sz="1400" b="1" dirty="0">
                <a:solidFill>
                  <a:schemeClr val="bg1"/>
                </a:solidFill>
              </a:rPr>
              <a:t> 2016:</a:t>
            </a:r>
          </a:p>
          <a:p>
            <a:pPr algn="just"/>
            <a:r>
              <a:rPr lang="en-US" sz="1400" b="1" dirty="0" err="1">
                <a:solidFill>
                  <a:schemeClr val="bg1"/>
                </a:solidFill>
              </a:rPr>
              <a:t>Penambahan</a:t>
            </a:r>
            <a:r>
              <a:rPr lang="en-US" sz="1400" b="1" dirty="0">
                <a:solidFill>
                  <a:schemeClr val="bg1"/>
                </a:solidFill>
              </a:rPr>
              <a:t> </a:t>
            </a:r>
            <a:r>
              <a:rPr lang="en-US" sz="1400" b="1" dirty="0" err="1">
                <a:solidFill>
                  <a:schemeClr val="bg1"/>
                </a:solidFill>
              </a:rPr>
              <a:t>alokasi</a:t>
            </a:r>
            <a:r>
              <a:rPr lang="en-US" sz="1400" b="1" dirty="0">
                <a:solidFill>
                  <a:schemeClr val="bg1"/>
                </a:solidFill>
              </a:rPr>
              <a:t> </a:t>
            </a:r>
            <a:r>
              <a:rPr lang="en-US" sz="1400" b="1" dirty="0" err="1">
                <a:solidFill>
                  <a:schemeClr val="bg1"/>
                </a:solidFill>
              </a:rPr>
              <a:t>impor</a:t>
            </a:r>
            <a:r>
              <a:rPr lang="en-US" sz="1400" b="1" dirty="0">
                <a:solidFill>
                  <a:schemeClr val="bg1"/>
                </a:solidFill>
              </a:rPr>
              <a:t> </a:t>
            </a:r>
            <a:r>
              <a:rPr lang="en-US" sz="1400" b="1" dirty="0" err="1">
                <a:solidFill>
                  <a:schemeClr val="bg1"/>
                </a:solidFill>
              </a:rPr>
              <a:t>jagung</a:t>
            </a:r>
            <a:r>
              <a:rPr lang="en-US" sz="1400" b="1" dirty="0">
                <a:solidFill>
                  <a:schemeClr val="bg1"/>
                </a:solidFill>
              </a:rPr>
              <a:t> </a:t>
            </a:r>
            <a:r>
              <a:rPr lang="en-US" sz="1400" b="1" dirty="0" err="1">
                <a:solidFill>
                  <a:schemeClr val="bg1"/>
                </a:solidFill>
              </a:rPr>
              <a:t>untuk</a:t>
            </a:r>
            <a:r>
              <a:rPr lang="en-US" sz="1400" b="1" dirty="0">
                <a:solidFill>
                  <a:schemeClr val="bg1"/>
                </a:solidFill>
              </a:rPr>
              <a:t> </a:t>
            </a:r>
            <a:r>
              <a:rPr lang="en-US" sz="1400" b="1" dirty="0" err="1">
                <a:solidFill>
                  <a:schemeClr val="bg1"/>
                </a:solidFill>
              </a:rPr>
              <a:t>BULOG</a:t>
            </a:r>
            <a:r>
              <a:rPr lang="en-US" sz="1400" b="1" dirty="0">
                <a:solidFill>
                  <a:schemeClr val="bg1"/>
                </a:solidFill>
              </a:rPr>
              <a:t> </a:t>
            </a:r>
            <a:r>
              <a:rPr lang="en-US" sz="1400" b="1" dirty="0" err="1">
                <a:solidFill>
                  <a:schemeClr val="bg1"/>
                </a:solidFill>
              </a:rPr>
              <a:t>dari</a:t>
            </a:r>
            <a:r>
              <a:rPr lang="en-US" sz="1400" b="1" dirty="0">
                <a:solidFill>
                  <a:schemeClr val="bg1"/>
                </a:solidFill>
              </a:rPr>
              <a:t> 600.000 ton </a:t>
            </a:r>
            <a:r>
              <a:rPr lang="en-US" sz="1400" b="1" dirty="0" err="1">
                <a:solidFill>
                  <a:schemeClr val="bg1"/>
                </a:solidFill>
              </a:rPr>
              <a:t>menjadi</a:t>
            </a:r>
            <a:r>
              <a:rPr lang="en-US" sz="1400" b="1" dirty="0">
                <a:solidFill>
                  <a:schemeClr val="bg1"/>
                </a:solidFill>
              </a:rPr>
              <a:t> 1,5 </a:t>
            </a:r>
            <a:r>
              <a:rPr lang="en-US" sz="1400" b="1" dirty="0" err="1">
                <a:solidFill>
                  <a:schemeClr val="bg1"/>
                </a:solidFill>
              </a:rPr>
              <a:t>juta</a:t>
            </a:r>
            <a:r>
              <a:rPr lang="en-US" sz="1400" b="1" dirty="0">
                <a:solidFill>
                  <a:schemeClr val="bg1"/>
                </a:solidFill>
              </a:rPr>
              <a:t> ton</a:t>
            </a:r>
            <a:endParaRPr lang="id-ID" sz="1400" b="1" dirty="0">
              <a:solidFill>
                <a:schemeClr val="bg1"/>
              </a:solidFill>
            </a:endParaRPr>
          </a:p>
        </p:txBody>
      </p:sp>
      <p:sp>
        <p:nvSpPr>
          <p:cNvPr id="12" name="Rounded Rectangle 11"/>
          <p:cNvSpPr/>
          <p:nvPr/>
        </p:nvSpPr>
        <p:spPr>
          <a:xfrm>
            <a:off x="2216324" y="2732043"/>
            <a:ext cx="8208912" cy="992139"/>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504356" y="2883682"/>
            <a:ext cx="7776864" cy="738664"/>
          </a:xfrm>
          <a:prstGeom prst="rect">
            <a:avLst/>
          </a:prstGeom>
          <a:noFill/>
        </p:spPr>
        <p:txBody>
          <a:bodyPr wrap="square" rtlCol="0">
            <a:spAutoFit/>
          </a:bodyPr>
          <a:lstStyle/>
          <a:p>
            <a:pPr algn="just"/>
            <a:r>
              <a:rPr lang="en-US" sz="1400" b="1" dirty="0" err="1">
                <a:solidFill>
                  <a:schemeClr val="bg1"/>
                </a:solidFill>
              </a:rPr>
              <a:t>Rakortas</a:t>
            </a:r>
            <a:r>
              <a:rPr lang="en-US" sz="1400" b="1" dirty="0">
                <a:solidFill>
                  <a:schemeClr val="bg1"/>
                </a:solidFill>
              </a:rPr>
              <a:t> 13 September 2016:</a:t>
            </a:r>
          </a:p>
          <a:p>
            <a:pPr algn="just"/>
            <a:r>
              <a:rPr lang="en-US" sz="1400" b="1" dirty="0" err="1">
                <a:solidFill>
                  <a:schemeClr val="bg1"/>
                </a:solidFill>
              </a:rPr>
              <a:t>Pemberian</a:t>
            </a:r>
            <a:r>
              <a:rPr lang="en-US" sz="1400" b="1" dirty="0">
                <a:solidFill>
                  <a:schemeClr val="bg1"/>
                </a:solidFill>
              </a:rPr>
              <a:t> </a:t>
            </a:r>
            <a:r>
              <a:rPr lang="en-US" sz="1400" b="1" dirty="0" err="1">
                <a:solidFill>
                  <a:schemeClr val="bg1"/>
                </a:solidFill>
              </a:rPr>
              <a:t>alokasi</a:t>
            </a:r>
            <a:r>
              <a:rPr lang="en-US" sz="1400" b="1" dirty="0">
                <a:solidFill>
                  <a:schemeClr val="bg1"/>
                </a:solidFill>
              </a:rPr>
              <a:t> </a:t>
            </a:r>
            <a:r>
              <a:rPr lang="en-US" sz="1400" b="1" dirty="0" err="1">
                <a:solidFill>
                  <a:schemeClr val="bg1"/>
                </a:solidFill>
              </a:rPr>
              <a:t>impor</a:t>
            </a:r>
            <a:r>
              <a:rPr lang="en-US" sz="1400" b="1" dirty="0">
                <a:solidFill>
                  <a:schemeClr val="bg1"/>
                </a:solidFill>
              </a:rPr>
              <a:t> </a:t>
            </a:r>
            <a:r>
              <a:rPr lang="en-US" sz="1400" b="1" dirty="0" err="1">
                <a:solidFill>
                  <a:schemeClr val="bg1"/>
                </a:solidFill>
              </a:rPr>
              <a:t>jagung</a:t>
            </a:r>
            <a:r>
              <a:rPr lang="en-US" sz="1400" b="1" dirty="0">
                <a:solidFill>
                  <a:schemeClr val="bg1"/>
                </a:solidFill>
              </a:rPr>
              <a:t> </a:t>
            </a:r>
            <a:r>
              <a:rPr lang="en-US" sz="1400" b="1" dirty="0" err="1">
                <a:solidFill>
                  <a:schemeClr val="bg1"/>
                </a:solidFill>
              </a:rPr>
              <a:t>kepada</a:t>
            </a:r>
            <a:r>
              <a:rPr lang="en-US" sz="1400" b="1" dirty="0">
                <a:solidFill>
                  <a:schemeClr val="bg1"/>
                </a:solidFill>
              </a:rPr>
              <a:t> </a:t>
            </a:r>
            <a:r>
              <a:rPr lang="en-US" sz="1400" b="1" dirty="0" err="1">
                <a:solidFill>
                  <a:schemeClr val="bg1"/>
                </a:solidFill>
              </a:rPr>
              <a:t>BULOG</a:t>
            </a:r>
            <a:r>
              <a:rPr lang="en-US" sz="1400" b="1" dirty="0">
                <a:solidFill>
                  <a:schemeClr val="bg1"/>
                </a:solidFill>
              </a:rPr>
              <a:t> </a:t>
            </a:r>
            <a:r>
              <a:rPr lang="en-US" sz="1400" b="1" dirty="0" err="1">
                <a:solidFill>
                  <a:schemeClr val="bg1"/>
                </a:solidFill>
              </a:rPr>
              <a:t>sebanyak</a:t>
            </a:r>
            <a:r>
              <a:rPr lang="en-US" sz="1400" b="1" dirty="0">
                <a:solidFill>
                  <a:schemeClr val="bg1"/>
                </a:solidFill>
              </a:rPr>
              <a:t> 200.000 ton yang </a:t>
            </a:r>
            <a:r>
              <a:rPr lang="en-US" sz="1400" b="1" dirty="0" err="1">
                <a:solidFill>
                  <a:schemeClr val="bg1"/>
                </a:solidFill>
              </a:rPr>
              <a:t>ditujukan</a:t>
            </a:r>
            <a:r>
              <a:rPr lang="en-US" sz="1400" b="1" dirty="0">
                <a:solidFill>
                  <a:schemeClr val="bg1"/>
                </a:solidFill>
              </a:rPr>
              <a:t> </a:t>
            </a:r>
            <a:r>
              <a:rPr lang="en-US" sz="1400" b="1" dirty="0" err="1">
                <a:solidFill>
                  <a:schemeClr val="bg1"/>
                </a:solidFill>
              </a:rPr>
              <a:t>untuk</a:t>
            </a:r>
            <a:r>
              <a:rPr lang="en-US" sz="1400" b="1" dirty="0">
                <a:solidFill>
                  <a:schemeClr val="bg1"/>
                </a:solidFill>
              </a:rPr>
              <a:t> </a:t>
            </a:r>
            <a:r>
              <a:rPr lang="en-US" sz="1400" b="1" dirty="0" err="1">
                <a:solidFill>
                  <a:schemeClr val="bg1"/>
                </a:solidFill>
              </a:rPr>
              <a:t>memenuhi</a:t>
            </a:r>
            <a:r>
              <a:rPr lang="en-US" sz="1400" b="1" dirty="0">
                <a:solidFill>
                  <a:schemeClr val="bg1"/>
                </a:solidFill>
              </a:rPr>
              <a:t> </a:t>
            </a:r>
            <a:r>
              <a:rPr lang="en-US" sz="1400" b="1" dirty="0" err="1">
                <a:solidFill>
                  <a:schemeClr val="bg1"/>
                </a:solidFill>
              </a:rPr>
              <a:t>kebutuhan</a:t>
            </a:r>
            <a:r>
              <a:rPr lang="en-US" sz="1400" b="1" dirty="0">
                <a:solidFill>
                  <a:schemeClr val="bg1"/>
                </a:solidFill>
              </a:rPr>
              <a:t> </a:t>
            </a:r>
            <a:r>
              <a:rPr lang="en-US" sz="1400" b="1" dirty="0" err="1">
                <a:solidFill>
                  <a:schemeClr val="bg1"/>
                </a:solidFill>
              </a:rPr>
              <a:t>pakan</a:t>
            </a:r>
            <a:r>
              <a:rPr lang="en-US" sz="1400" b="1" dirty="0">
                <a:solidFill>
                  <a:schemeClr val="bg1"/>
                </a:solidFill>
              </a:rPr>
              <a:t> </a:t>
            </a:r>
            <a:r>
              <a:rPr lang="en-US" sz="1400" b="1" dirty="0" err="1">
                <a:solidFill>
                  <a:schemeClr val="bg1"/>
                </a:solidFill>
              </a:rPr>
              <a:t>peternak</a:t>
            </a:r>
            <a:r>
              <a:rPr lang="en-US" sz="1400" b="1" dirty="0">
                <a:solidFill>
                  <a:schemeClr val="bg1"/>
                </a:solidFill>
              </a:rPr>
              <a:t> layer (</a:t>
            </a:r>
            <a:r>
              <a:rPr lang="en-US" sz="1400" b="1" dirty="0" err="1">
                <a:solidFill>
                  <a:schemeClr val="bg1"/>
                </a:solidFill>
              </a:rPr>
              <a:t>ayam</a:t>
            </a:r>
            <a:r>
              <a:rPr lang="en-US" sz="1400" b="1" dirty="0">
                <a:solidFill>
                  <a:schemeClr val="bg1"/>
                </a:solidFill>
              </a:rPr>
              <a:t> </a:t>
            </a:r>
            <a:r>
              <a:rPr lang="en-US" sz="1400" b="1" dirty="0" err="1">
                <a:solidFill>
                  <a:schemeClr val="bg1"/>
                </a:solidFill>
              </a:rPr>
              <a:t>petelur</a:t>
            </a:r>
            <a:r>
              <a:rPr lang="en-US" sz="1400" b="1" dirty="0">
                <a:solidFill>
                  <a:schemeClr val="bg1"/>
                </a:solidFill>
              </a:rPr>
              <a:t>)</a:t>
            </a:r>
            <a:endParaRPr lang="id-ID" sz="1400" b="1" dirty="0">
              <a:solidFill>
                <a:schemeClr val="bg1"/>
              </a:solidFill>
            </a:endParaRPr>
          </a:p>
        </p:txBody>
      </p:sp>
      <p:pic>
        <p:nvPicPr>
          <p:cNvPr id="14" name="Picture 2" descr="Hasil gambar untuk icon jagu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55675" y="2796256"/>
            <a:ext cx="1133873" cy="992139"/>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ounded Rectangle 14"/>
          <p:cNvSpPr/>
          <p:nvPr/>
        </p:nvSpPr>
        <p:spPr>
          <a:xfrm>
            <a:off x="2216324" y="4113849"/>
            <a:ext cx="8208912" cy="992139"/>
          </a:xfrm>
          <a:prstGeom prst="roundRect">
            <a:avLst/>
          </a:prstGeom>
          <a:solidFill>
            <a:srgbClr val="A40029"/>
          </a:solidFill>
          <a:ln>
            <a:solidFill>
              <a:srgbClr val="CF272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504356" y="4365104"/>
            <a:ext cx="7776864" cy="523220"/>
          </a:xfrm>
          <a:prstGeom prst="rect">
            <a:avLst/>
          </a:prstGeom>
          <a:noFill/>
        </p:spPr>
        <p:txBody>
          <a:bodyPr wrap="square" rtlCol="0">
            <a:spAutoFit/>
          </a:bodyPr>
          <a:lstStyle/>
          <a:p>
            <a:pPr algn="just"/>
            <a:r>
              <a:rPr lang="en-US" sz="1400" b="1" dirty="0" err="1">
                <a:solidFill>
                  <a:schemeClr val="bg1"/>
                </a:solidFill>
              </a:rPr>
              <a:t>Rakortas</a:t>
            </a:r>
            <a:r>
              <a:rPr lang="en-US" sz="1400" b="1" dirty="0">
                <a:solidFill>
                  <a:schemeClr val="bg1"/>
                </a:solidFill>
              </a:rPr>
              <a:t> 24 Mei 2016:</a:t>
            </a:r>
          </a:p>
          <a:p>
            <a:pPr algn="just"/>
            <a:r>
              <a:rPr lang="en-US" sz="1400" b="1" dirty="0" err="1">
                <a:solidFill>
                  <a:schemeClr val="bg1"/>
                </a:solidFill>
              </a:rPr>
              <a:t>Pemberian</a:t>
            </a:r>
            <a:r>
              <a:rPr lang="en-US" sz="1400" b="1" dirty="0">
                <a:solidFill>
                  <a:schemeClr val="bg1"/>
                </a:solidFill>
              </a:rPr>
              <a:t> </a:t>
            </a:r>
            <a:r>
              <a:rPr lang="en-US" sz="1400" b="1" dirty="0" err="1">
                <a:solidFill>
                  <a:schemeClr val="bg1"/>
                </a:solidFill>
              </a:rPr>
              <a:t>alokasi</a:t>
            </a:r>
            <a:r>
              <a:rPr lang="en-US" sz="1400" b="1" dirty="0">
                <a:solidFill>
                  <a:schemeClr val="bg1"/>
                </a:solidFill>
              </a:rPr>
              <a:t> </a:t>
            </a:r>
            <a:r>
              <a:rPr lang="en-US" sz="1400" b="1" dirty="0" err="1">
                <a:solidFill>
                  <a:schemeClr val="bg1"/>
                </a:solidFill>
              </a:rPr>
              <a:t>impor</a:t>
            </a:r>
            <a:r>
              <a:rPr lang="en-US" sz="1400" b="1" dirty="0">
                <a:solidFill>
                  <a:schemeClr val="bg1"/>
                </a:solidFill>
              </a:rPr>
              <a:t> </a:t>
            </a:r>
            <a:r>
              <a:rPr lang="en-US" sz="1400" b="1" dirty="0" err="1">
                <a:solidFill>
                  <a:schemeClr val="bg1"/>
                </a:solidFill>
              </a:rPr>
              <a:t>bawang</a:t>
            </a:r>
            <a:r>
              <a:rPr lang="en-US" sz="1400" b="1" dirty="0">
                <a:solidFill>
                  <a:schemeClr val="bg1"/>
                </a:solidFill>
              </a:rPr>
              <a:t> </a:t>
            </a:r>
            <a:r>
              <a:rPr lang="en-US" sz="1400" b="1" dirty="0" err="1">
                <a:solidFill>
                  <a:schemeClr val="bg1"/>
                </a:solidFill>
              </a:rPr>
              <a:t>merah</a:t>
            </a:r>
            <a:r>
              <a:rPr lang="en-US" sz="1400" b="1" dirty="0">
                <a:solidFill>
                  <a:schemeClr val="bg1"/>
                </a:solidFill>
              </a:rPr>
              <a:t> </a:t>
            </a:r>
            <a:r>
              <a:rPr lang="en-US" sz="1400" b="1" dirty="0" err="1">
                <a:solidFill>
                  <a:schemeClr val="bg1"/>
                </a:solidFill>
              </a:rPr>
              <a:t>sebesar</a:t>
            </a:r>
            <a:r>
              <a:rPr lang="en-US" sz="1400" b="1" dirty="0">
                <a:solidFill>
                  <a:schemeClr val="bg1"/>
                </a:solidFill>
              </a:rPr>
              <a:t> 5.000 ton </a:t>
            </a:r>
            <a:r>
              <a:rPr lang="en-US" sz="1400" b="1" dirty="0" err="1">
                <a:solidFill>
                  <a:schemeClr val="bg1"/>
                </a:solidFill>
              </a:rPr>
              <a:t>kepada</a:t>
            </a:r>
            <a:r>
              <a:rPr lang="en-US" sz="1400" b="1" dirty="0">
                <a:solidFill>
                  <a:schemeClr val="bg1"/>
                </a:solidFill>
              </a:rPr>
              <a:t> </a:t>
            </a:r>
            <a:r>
              <a:rPr lang="en-US" sz="1400" b="1" dirty="0" err="1">
                <a:solidFill>
                  <a:schemeClr val="bg1"/>
                </a:solidFill>
              </a:rPr>
              <a:t>BULOG</a:t>
            </a:r>
            <a:endParaRPr lang="id-ID" sz="1400" b="1" dirty="0">
              <a:solidFill>
                <a:schemeClr val="bg1"/>
              </a:solidFill>
            </a:endParaRPr>
          </a:p>
        </p:txBody>
      </p:sp>
      <p:pic>
        <p:nvPicPr>
          <p:cNvPr id="17" name="Picture 16"/>
          <p:cNvPicPr>
            <a:picLocks noChangeAspect="1"/>
          </p:cNvPicPr>
          <p:nvPr/>
        </p:nvPicPr>
        <p:blipFill>
          <a:blip r:embed="rId4"/>
          <a:stretch>
            <a:fillRect/>
          </a:stretch>
        </p:blipFill>
        <p:spPr>
          <a:xfrm>
            <a:off x="870148" y="4136876"/>
            <a:ext cx="1304925" cy="876300"/>
          </a:xfrm>
          <a:prstGeom prst="rect">
            <a:avLst/>
          </a:prstGeom>
        </p:spPr>
      </p:pic>
      <p:sp>
        <p:nvSpPr>
          <p:cNvPr id="2" name="Slide Number Placeholder 1"/>
          <p:cNvSpPr>
            <a:spLocks noGrp="1"/>
          </p:cNvSpPr>
          <p:nvPr>
            <p:ph type="sldNum" sz="quarter" idx="12"/>
          </p:nvPr>
        </p:nvSpPr>
        <p:spPr/>
        <p:txBody>
          <a:bodyPr/>
          <a:lstStyle/>
          <a:p>
            <a:fld id="{38C5940F-52BA-4018-B13B-B36621709A35}" type="slidenum">
              <a:rPr lang="id-ID" smtClean="0"/>
              <a:pPr/>
              <a:t>70</a:t>
            </a:fld>
            <a:endParaRPr lang="id-ID"/>
          </a:p>
        </p:txBody>
      </p:sp>
    </p:spTree>
    <p:extLst>
      <p:ext uri="{BB962C8B-B14F-4D97-AF65-F5344CB8AC3E}">
        <p14:creationId xmlns:p14="http://schemas.microsoft.com/office/powerpoint/2010/main" xmlns="" val="7772064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76474" y="308766"/>
            <a:ext cx="10219267" cy="760413"/>
          </a:xfrm>
        </p:spPr>
        <p:txBody>
          <a:bodyPr>
            <a:normAutofit/>
          </a:bodyPr>
          <a:lstStyle/>
          <a:p>
            <a:r>
              <a:rPr lang="id-ID" altLang="id-ID" sz="1800" dirty="0">
                <a:solidFill>
                  <a:schemeClr val="tx1"/>
                </a:solidFill>
                <a:effectLst>
                  <a:glow rad="63500">
                    <a:schemeClr val="accent5">
                      <a:satMod val="175000"/>
                      <a:alpha val="40000"/>
                    </a:schemeClr>
                  </a:glow>
                </a:effectLst>
                <a:latin typeface="Agency FB" pitchFamily="34" charset="0"/>
                <a:ea typeface="+mn-ea"/>
                <a:cs typeface="+mn-cs"/>
              </a:rPr>
              <a:t>CADANGAN PANGAN PEMERINTAH</a:t>
            </a:r>
          </a:p>
        </p:txBody>
      </p:sp>
      <p:sp>
        <p:nvSpPr>
          <p:cNvPr id="8" name="Rectangle 7"/>
          <p:cNvSpPr/>
          <p:nvPr/>
        </p:nvSpPr>
        <p:spPr bwMode="auto">
          <a:xfrm>
            <a:off x="293819" y="1039567"/>
            <a:ext cx="5231192" cy="5562550"/>
          </a:xfrm>
          <a:prstGeom prst="rect">
            <a:avLst/>
          </a:prstGeom>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66339" tIns="66339" rIns="66339" bIns="66339" anchor="ctr" anchorCtr="1"/>
          <a:lstStyle/>
          <a:p>
            <a:pPr marL="340458" indent="-285750" algn="just">
              <a:buFont typeface="Wingdings" pitchFamily="2" charset="2"/>
              <a:buChar char="v"/>
              <a:defRPr/>
            </a:pPr>
            <a:r>
              <a:rPr lang="id-ID" sz="1600" dirty="0">
                <a:solidFill>
                  <a:prstClr val="black"/>
                </a:solidFill>
                <a:latin typeface="Cambria" panose="02040503050406030204" pitchFamily="18" charset="0"/>
                <a:cs typeface="Lao UI" panose="020B0502040204020203" pitchFamily="34" charset="0"/>
              </a:rPr>
              <a:t>Cadangan Pangan Pemerintah, baik tingkat nasional, Provinsi dan Kabupaten/Kota merujuk pada </a:t>
            </a:r>
            <a:r>
              <a:rPr lang="id-ID" sz="1600" b="1" dirty="0">
                <a:solidFill>
                  <a:prstClr val="black"/>
                </a:solidFill>
                <a:latin typeface="Cambria" panose="02040503050406030204" pitchFamily="18" charset="0"/>
                <a:cs typeface="Lao UI" panose="020B0502040204020203" pitchFamily="34" charset="0"/>
              </a:rPr>
              <a:t>PP No. 17 Tahun 2015 </a:t>
            </a:r>
            <a:r>
              <a:rPr lang="id-ID" sz="1600" dirty="0">
                <a:solidFill>
                  <a:prstClr val="black"/>
                </a:solidFill>
                <a:latin typeface="Cambria" panose="02040503050406030204" pitchFamily="18" charset="0"/>
                <a:cs typeface="Lao UI" panose="020B0502040204020203" pitchFamily="34" charset="0"/>
              </a:rPr>
              <a:t>tentang Ketahanan Pangan dan Gizi. </a:t>
            </a:r>
          </a:p>
          <a:p>
            <a:pPr marL="340458" indent="-285750" algn="just">
              <a:buFont typeface="Wingdings" pitchFamily="2" charset="2"/>
              <a:buChar char="v"/>
              <a:defRPr/>
            </a:pPr>
            <a:r>
              <a:rPr lang="id-ID" sz="1600" dirty="0">
                <a:solidFill>
                  <a:prstClr val="black"/>
                </a:solidFill>
                <a:latin typeface="Cambria" panose="02040503050406030204" pitchFamily="18" charset="0"/>
                <a:cs typeface="Lao UI" panose="020B0502040204020203" pitchFamily="34" charset="0"/>
              </a:rPr>
              <a:t>Penetapan jumlah Pangan Pokok Tertentu sebagai Cadangan Pangan Pemerintah dilakukan dengan mempertimbangkan (pasal 5 ayat 3): </a:t>
            </a:r>
          </a:p>
          <a:p>
            <a:pPr marL="723900" indent="-342900" algn="just">
              <a:buFont typeface="+mj-lt"/>
              <a:buAutoNum type="arabicPeriod"/>
              <a:defRPr/>
            </a:pPr>
            <a:r>
              <a:rPr lang="id-ID" sz="1600" dirty="0">
                <a:solidFill>
                  <a:prstClr val="black"/>
                </a:solidFill>
                <a:latin typeface="Cambria" panose="02040503050406030204" pitchFamily="18" charset="0"/>
                <a:cs typeface="Lao UI" panose="020B0502040204020203" pitchFamily="34" charset="0"/>
              </a:rPr>
              <a:t>produksi Pangan Pokok Tertentu secara nasional; </a:t>
            </a:r>
          </a:p>
          <a:p>
            <a:pPr marL="723900" indent="-342900" algn="just">
              <a:buFont typeface="+mj-lt"/>
              <a:buAutoNum type="arabicPeriod"/>
              <a:defRPr/>
            </a:pPr>
            <a:r>
              <a:rPr lang="id-ID" sz="1600" dirty="0">
                <a:solidFill>
                  <a:prstClr val="black"/>
                </a:solidFill>
                <a:latin typeface="Cambria" panose="02040503050406030204" pitchFamily="18" charset="0"/>
                <a:cs typeface="Lao UI" panose="020B0502040204020203" pitchFamily="34" charset="0"/>
              </a:rPr>
              <a:t>penanggulangan keadaan darurat dan kerawanan Pangan; </a:t>
            </a:r>
          </a:p>
          <a:p>
            <a:pPr marL="723900" indent="-342900" algn="just">
              <a:buFont typeface="+mj-lt"/>
              <a:buAutoNum type="arabicPeriod"/>
              <a:defRPr/>
            </a:pPr>
            <a:r>
              <a:rPr lang="id-ID" sz="1600" b="1" dirty="0">
                <a:solidFill>
                  <a:prstClr val="black"/>
                </a:solidFill>
                <a:latin typeface="Cambria" panose="02040503050406030204" pitchFamily="18" charset="0"/>
                <a:cs typeface="Lao UI" panose="020B0502040204020203" pitchFamily="34" charset="0"/>
              </a:rPr>
              <a:t>pengendalian dan stabilisasi harga dan pasokan Pangan Pokok Tertentu pada tingkat produsen dan konsumen; </a:t>
            </a:r>
          </a:p>
          <a:p>
            <a:pPr marL="723900" indent="-342900" algn="just">
              <a:buFont typeface="+mj-lt"/>
              <a:buAutoNum type="arabicPeriod"/>
              <a:defRPr/>
            </a:pPr>
            <a:r>
              <a:rPr lang="id-ID" sz="1600" dirty="0">
                <a:solidFill>
                  <a:prstClr val="black"/>
                </a:solidFill>
                <a:latin typeface="Cambria" panose="02040503050406030204" pitchFamily="18" charset="0"/>
                <a:cs typeface="Lao UI" panose="020B0502040204020203" pitchFamily="34" charset="0"/>
              </a:rPr>
              <a:t>pelaksanaan perjanjian internasional dan bantuan Pangan kerja sama internasional; </a:t>
            </a:r>
          </a:p>
          <a:p>
            <a:pPr marL="723900" indent="-342900" algn="just">
              <a:buFont typeface="+mj-lt"/>
              <a:buAutoNum type="arabicPeriod"/>
              <a:defRPr/>
            </a:pPr>
            <a:r>
              <a:rPr lang="id-ID" sz="1600" dirty="0">
                <a:solidFill>
                  <a:prstClr val="black"/>
                </a:solidFill>
                <a:latin typeface="Cambria" panose="02040503050406030204" pitchFamily="18" charset="0"/>
                <a:cs typeface="Lao UI" panose="020B0502040204020203" pitchFamily="34" charset="0"/>
              </a:rPr>
              <a:t>angka kecukupan Gizi yang dianjurkan</a:t>
            </a:r>
          </a:p>
          <a:p>
            <a:pPr marL="354013" indent="-285750" algn="just">
              <a:buFont typeface="Wingdings" pitchFamily="2" charset="2"/>
              <a:buChar char="v"/>
              <a:defRPr/>
            </a:pPr>
            <a:r>
              <a:rPr lang="id-ID" sz="1600" dirty="0">
                <a:solidFill>
                  <a:prstClr val="black"/>
                </a:solidFill>
                <a:latin typeface="Cambria" panose="02040503050406030204" pitchFamily="18" charset="0"/>
                <a:cs typeface="Lao UI" panose="020B0502040204020203" pitchFamily="34" charset="0"/>
              </a:rPr>
              <a:t>Penyaluran Cadangan Pangan Pemerintah dilakukan untuk menanggulangi (pasal 9 ayat 1)</a:t>
            </a:r>
            <a:r>
              <a:rPr lang="id-ID" sz="1600" dirty="0">
                <a:solidFill>
                  <a:prstClr val="black"/>
                </a:solidFill>
              </a:rPr>
              <a:t>:</a:t>
            </a:r>
          </a:p>
          <a:p>
            <a:pPr marL="723900" indent="-342900" algn="just">
              <a:buFont typeface="+mj-lt"/>
              <a:buAutoNum type="arabicPeriod"/>
              <a:defRPr/>
            </a:pPr>
            <a:r>
              <a:rPr lang="en-US" sz="1600" dirty="0">
                <a:solidFill>
                  <a:prstClr val="black"/>
                </a:solidFill>
                <a:latin typeface="Cambria" panose="02040503050406030204" pitchFamily="18" charset="0"/>
                <a:cs typeface="Lao UI" panose="020B0502040204020203" pitchFamily="34" charset="0"/>
              </a:rPr>
              <a:t>K</a:t>
            </a:r>
            <a:r>
              <a:rPr lang="id-ID" sz="1600">
                <a:solidFill>
                  <a:prstClr val="black"/>
                </a:solidFill>
                <a:latin typeface="Cambria" panose="02040503050406030204" pitchFamily="18" charset="0"/>
                <a:cs typeface="Lao UI" panose="020B0502040204020203" pitchFamily="34" charset="0"/>
              </a:rPr>
              <a:t>ekurangan </a:t>
            </a:r>
            <a:r>
              <a:rPr lang="id-ID" sz="1600" dirty="0">
                <a:solidFill>
                  <a:prstClr val="black"/>
                </a:solidFill>
                <a:latin typeface="Cambria" panose="02040503050406030204" pitchFamily="18" charset="0"/>
                <a:cs typeface="Lao UI" panose="020B0502040204020203" pitchFamily="34" charset="0"/>
              </a:rPr>
              <a:t>Pangan; </a:t>
            </a:r>
          </a:p>
          <a:p>
            <a:pPr marL="723900" indent="-342900" algn="just">
              <a:buFont typeface="+mj-lt"/>
              <a:buAutoNum type="arabicPeriod"/>
              <a:defRPr/>
            </a:pPr>
            <a:r>
              <a:rPr lang="en-US" sz="1600" b="1" dirty="0">
                <a:solidFill>
                  <a:prstClr val="black"/>
                </a:solidFill>
                <a:latin typeface="Cambria" panose="02040503050406030204" pitchFamily="18" charset="0"/>
                <a:cs typeface="Lao UI" panose="020B0502040204020203" pitchFamily="34" charset="0"/>
              </a:rPr>
              <a:t>G</a:t>
            </a:r>
            <a:r>
              <a:rPr lang="id-ID" sz="1600" b="1">
                <a:solidFill>
                  <a:prstClr val="black"/>
                </a:solidFill>
                <a:latin typeface="Cambria" panose="02040503050406030204" pitchFamily="18" charset="0"/>
                <a:cs typeface="Lao UI" panose="020B0502040204020203" pitchFamily="34" charset="0"/>
              </a:rPr>
              <a:t>ejolak </a:t>
            </a:r>
            <a:r>
              <a:rPr lang="id-ID" sz="1600" b="1" dirty="0">
                <a:solidFill>
                  <a:prstClr val="black"/>
                </a:solidFill>
                <a:latin typeface="Cambria" panose="02040503050406030204" pitchFamily="18" charset="0"/>
                <a:cs typeface="Lao UI" panose="020B0502040204020203" pitchFamily="34" charset="0"/>
              </a:rPr>
              <a:t>harga Pangan; </a:t>
            </a:r>
          </a:p>
          <a:p>
            <a:pPr marL="723900" indent="-342900" algn="just">
              <a:buFont typeface="+mj-lt"/>
              <a:buAutoNum type="arabicPeriod"/>
              <a:defRPr/>
            </a:pPr>
            <a:r>
              <a:rPr lang="en-US" sz="1600" dirty="0">
                <a:solidFill>
                  <a:prstClr val="black"/>
                </a:solidFill>
                <a:latin typeface="Cambria" panose="02040503050406030204" pitchFamily="18" charset="0"/>
                <a:cs typeface="Lao UI" panose="020B0502040204020203" pitchFamily="34" charset="0"/>
              </a:rPr>
              <a:t>B</a:t>
            </a:r>
            <a:r>
              <a:rPr lang="id-ID" sz="1600">
                <a:solidFill>
                  <a:prstClr val="black"/>
                </a:solidFill>
                <a:latin typeface="Cambria" panose="02040503050406030204" pitchFamily="18" charset="0"/>
                <a:cs typeface="Lao UI" panose="020B0502040204020203" pitchFamily="34" charset="0"/>
              </a:rPr>
              <a:t>encana </a:t>
            </a:r>
            <a:r>
              <a:rPr lang="id-ID" sz="1600" dirty="0">
                <a:solidFill>
                  <a:prstClr val="black"/>
                </a:solidFill>
                <a:latin typeface="Cambria" panose="02040503050406030204" pitchFamily="18" charset="0"/>
                <a:cs typeface="Lao UI" panose="020B0502040204020203" pitchFamily="34" charset="0"/>
              </a:rPr>
              <a:t>alam; </a:t>
            </a:r>
          </a:p>
          <a:p>
            <a:pPr marL="723900" indent="-342900" algn="just">
              <a:buFont typeface="+mj-lt"/>
              <a:buAutoNum type="arabicPeriod"/>
              <a:defRPr/>
            </a:pPr>
            <a:r>
              <a:rPr lang="en-US" sz="1600" dirty="0">
                <a:solidFill>
                  <a:prstClr val="black"/>
                </a:solidFill>
                <a:latin typeface="Cambria" panose="02040503050406030204" pitchFamily="18" charset="0"/>
                <a:cs typeface="Lao UI" panose="020B0502040204020203" pitchFamily="34" charset="0"/>
              </a:rPr>
              <a:t>B</a:t>
            </a:r>
            <a:r>
              <a:rPr lang="id-ID" sz="1600">
                <a:solidFill>
                  <a:prstClr val="black"/>
                </a:solidFill>
                <a:latin typeface="Cambria" panose="02040503050406030204" pitchFamily="18" charset="0"/>
                <a:cs typeface="Lao UI" panose="020B0502040204020203" pitchFamily="34" charset="0"/>
              </a:rPr>
              <a:t>encana </a:t>
            </a:r>
            <a:r>
              <a:rPr lang="id-ID" sz="1600" dirty="0">
                <a:solidFill>
                  <a:prstClr val="black"/>
                </a:solidFill>
                <a:latin typeface="Cambria" panose="02040503050406030204" pitchFamily="18" charset="0"/>
                <a:cs typeface="Lao UI" panose="020B0502040204020203" pitchFamily="34" charset="0"/>
              </a:rPr>
              <a:t>sosial; dan/atau </a:t>
            </a:r>
          </a:p>
          <a:p>
            <a:pPr marL="723900" indent="-342900" algn="just">
              <a:buFont typeface="+mj-lt"/>
              <a:buAutoNum type="arabicPeriod"/>
              <a:defRPr/>
            </a:pPr>
            <a:r>
              <a:rPr lang="en-US" sz="1600" dirty="0">
                <a:solidFill>
                  <a:prstClr val="black"/>
                </a:solidFill>
                <a:latin typeface="Cambria" panose="02040503050406030204" pitchFamily="18" charset="0"/>
                <a:cs typeface="Lao UI" panose="020B0502040204020203" pitchFamily="34" charset="0"/>
              </a:rPr>
              <a:t>K</a:t>
            </a:r>
            <a:r>
              <a:rPr lang="id-ID" sz="1600">
                <a:solidFill>
                  <a:prstClr val="black"/>
                </a:solidFill>
                <a:latin typeface="Cambria" panose="02040503050406030204" pitchFamily="18" charset="0"/>
                <a:cs typeface="Lao UI" panose="020B0502040204020203" pitchFamily="34" charset="0"/>
              </a:rPr>
              <a:t>eadaan </a:t>
            </a:r>
            <a:r>
              <a:rPr lang="id-ID" sz="1600" dirty="0">
                <a:solidFill>
                  <a:prstClr val="black"/>
                </a:solidFill>
                <a:latin typeface="Cambria" panose="02040503050406030204" pitchFamily="18" charset="0"/>
                <a:cs typeface="Lao UI" panose="020B0502040204020203" pitchFamily="34" charset="0"/>
              </a:rPr>
              <a:t>darurat</a:t>
            </a:r>
          </a:p>
        </p:txBody>
      </p:sp>
      <p:sp>
        <p:nvSpPr>
          <p:cNvPr id="5" name="Slide Number Placeholder 4"/>
          <p:cNvSpPr txBox="1">
            <a:spLocks/>
          </p:cNvSpPr>
          <p:nvPr/>
        </p:nvSpPr>
        <p:spPr>
          <a:xfrm>
            <a:off x="11616183" y="6487796"/>
            <a:ext cx="533875" cy="365125"/>
          </a:xfrm>
          <a:prstGeom prst="rect">
            <a:avLst/>
          </a:prstGeom>
        </p:spPr>
        <p:txBody>
          <a:bodyPr anchor="b"/>
          <a:lstStyle>
            <a:defPPr>
              <a:defRPr lang="id-ID"/>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8" algn="l" defTabSz="914172" rtl="0" eaLnBrk="1" latinLnBrk="0" hangingPunct="1">
              <a:defRPr sz="1800" kern="1200">
                <a:solidFill>
                  <a:schemeClr val="tx1"/>
                </a:solidFill>
                <a:latin typeface="+mn-lt"/>
                <a:ea typeface="+mn-ea"/>
                <a:cs typeface="+mn-cs"/>
              </a:defRPr>
            </a:lvl4pPr>
            <a:lvl5pPr marL="1828346" algn="l" defTabSz="914172" rtl="0" eaLnBrk="1" latinLnBrk="0" hangingPunct="1">
              <a:defRPr sz="1800" kern="1200">
                <a:solidFill>
                  <a:schemeClr val="tx1"/>
                </a:solidFill>
                <a:latin typeface="+mn-lt"/>
                <a:ea typeface="+mn-ea"/>
                <a:cs typeface="+mn-cs"/>
              </a:defRPr>
            </a:lvl5pPr>
            <a:lvl6pPr marL="2285431" algn="l" defTabSz="914172" rtl="0" eaLnBrk="1" latinLnBrk="0" hangingPunct="1">
              <a:defRPr sz="1800" kern="1200">
                <a:solidFill>
                  <a:schemeClr val="tx1"/>
                </a:solidFill>
                <a:latin typeface="+mn-lt"/>
                <a:ea typeface="+mn-ea"/>
                <a:cs typeface="+mn-cs"/>
              </a:defRPr>
            </a:lvl6pPr>
            <a:lvl7pPr marL="2742518" algn="l" defTabSz="914172" rtl="0" eaLnBrk="1" latinLnBrk="0" hangingPunct="1">
              <a:defRPr sz="1800" kern="1200">
                <a:solidFill>
                  <a:schemeClr val="tx1"/>
                </a:solidFill>
                <a:latin typeface="+mn-lt"/>
                <a:ea typeface="+mn-ea"/>
                <a:cs typeface="+mn-cs"/>
              </a:defRPr>
            </a:lvl7pPr>
            <a:lvl8pPr marL="3199604" algn="l" defTabSz="914172" rtl="0" eaLnBrk="1" latinLnBrk="0" hangingPunct="1">
              <a:defRPr sz="1800" kern="1200">
                <a:solidFill>
                  <a:schemeClr val="tx1"/>
                </a:solidFill>
                <a:latin typeface="+mn-lt"/>
                <a:ea typeface="+mn-ea"/>
                <a:cs typeface="+mn-cs"/>
              </a:defRPr>
            </a:lvl8pPr>
            <a:lvl9pPr marL="3656691" algn="l" defTabSz="914172" rtl="0" eaLnBrk="1" latinLnBrk="0" hangingPunct="1">
              <a:defRPr sz="1800" kern="1200">
                <a:solidFill>
                  <a:schemeClr val="tx1"/>
                </a:solidFill>
                <a:latin typeface="+mn-lt"/>
                <a:ea typeface="+mn-ea"/>
                <a:cs typeface="+mn-cs"/>
              </a:defRPr>
            </a:lvl9pPr>
          </a:lstStyle>
          <a:p>
            <a:fld id="{828D68F2-15AD-CF40-B1AF-9323FCB4E4AE}" type="slidenum">
              <a:rPr lang="en-US" sz="1000" smtClean="0">
                <a:solidFill>
                  <a:prstClr val="black"/>
                </a:solidFill>
              </a:rPr>
              <a:pPr/>
              <a:t>71</a:t>
            </a:fld>
            <a:endParaRPr lang="en-US" sz="1000" dirty="0">
              <a:solidFill>
                <a:prstClr val="black"/>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6028420" y="281186"/>
            <a:ext cx="5854700" cy="6001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a:spLocks noChangeArrowheads="1"/>
          </p:cNvSpPr>
          <p:nvPr/>
        </p:nvSpPr>
        <p:spPr bwMode="auto">
          <a:xfrm>
            <a:off x="6028420" y="6282803"/>
            <a:ext cx="2189162" cy="263525"/>
          </a:xfrm>
          <a:prstGeom prst="rect">
            <a:avLst/>
          </a:prstGeom>
          <a:noFill/>
          <a:ln w="9525">
            <a:noFill/>
            <a:miter lim="800000"/>
            <a:headEnd/>
            <a:tailEnd/>
          </a:ln>
        </p:spPr>
        <p:txBody>
          <a:bodyPr wrap="none">
            <a:spAutoFit/>
          </a:bodyPr>
          <a:lstStyle/>
          <a:p>
            <a:pPr>
              <a:defRPr/>
            </a:pPr>
            <a:r>
              <a:rPr lang="en-US" sz="1108" b="1" dirty="0">
                <a:solidFill>
                  <a:srgbClr val="000000"/>
                </a:solidFill>
                <a:latin typeface="Calibri Light"/>
              </a:rPr>
              <a:t>Update Data per 11 April 2016</a:t>
            </a:r>
          </a:p>
        </p:txBody>
      </p:sp>
      <p:sp>
        <p:nvSpPr>
          <p:cNvPr id="9" name="Title 1"/>
          <p:cNvSpPr txBox="1">
            <a:spLocks/>
          </p:cNvSpPr>
          <p:nvPr/>
        </p:nvSpPr>
        <p:spPr>
          <a:xfrm>
            <a:off x="154119" y="0"/>
            <a:ext cx="10219267" cy="760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altLang="id-ID" sz="2400" b="1" dirty="0">
                <a:solidFill>
                  <a:srgbClr val="C00000"/>
                </a:solidFill>
                <a:effectLst/>
                <a:latin typeface="Agency FB" pitchFamily="34" charset="0"/>
                <a:ea typeface="+mn-ea"/>
                <a:cs typeface="+mn-cs"/>
              </a:rPr>
              <a:t>PERKEMBANGAN PASOKAN DAN HARGA PANGAN (2)</a:t>
            </a:r>
          </a:p>
        </p:txBody>
      </p:sp>
      <p:pic>
        <p:nvPicPr>
          <p:cNvPr id="10"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6138" y="-119260"/>
            <a:ext cx="1444876" cy="13765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68680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1050" y="160338"/>
            <a:ext cx="11225133" cy="576064"/>
          </a:xfrm>
          <a:solidFill>
            <a:schemeClr val="bg1"/>
          </a:solidFill>
        </p:spPr>
        <p:txBody>
          <a:bodyPr>
            <a:noAutofit/>
          </a:bodyPr>
          <a:lstStyle/>
          <a:p>
            <a:pPr marL="33934">
              <a:defRPr/>
            </a:pPr>
            <a:r>
              <a:rPr lang="fi-FI" sz="2500" dirty="0">
                <a:solidFill>
                  <a:srgbClr val="C00000"/>
                </a:solidFill>
                <a:effectLst/>
                <a:latin typeface="Agency FB" pitchFamily="34" charset="0"/>
                <a:ea typeface="+mn-ea"/>
                <a:cs typeface="+mn-cs"/>
              </a:rPr>
              <a:t>KEBUTUHAN LAHAN PERTANIAN UNTUK PANGAN</a:t>
            </a:r>
          </a:p>
        </p:txBody>
      </p:sp>
      <p:sp>
        <p:nvSpPr>
          <p:cNvPr id="5" name="AutoShape 4" descr="Image result for icon consumer"/>
          <p:cNvSpPr>
            <a:spLocks noChangeAspect="1" noChangeArrowheads="1"/>
          </p:cNvSpPr>
          <p:nvPr/>
        </p:nvSpPr>
        <p:spPr bwMode="auto">
          <a:xfrm>
            <a:off x="181666" y="-144463"/>
            <a:ext cx="355917"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6" name="AutoShape 7" descr="Image result for icon farmer"/>
          <p:cNvSpPr>
            <a:spLocks noChangeAspect="1" noChangeArrowheads="1"/>
          </p:cNvSpPr>
          <p:nvPr/>
        </p:nvSpPr>
        <p:spPr bwMode="auto">
          <a:xfrm>
            <a:off x="359624" y="7938"/>
            <a:ext cx="355917"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5" name="AutoShape 10" descr="Image result for icon rice"/>
          <p:cNvSpPr>
            <a:spLocks noChangeAspect="1" noChangeArrowheads="1"/>
          </p:cNvSpPr>
          <p:nvPr/>
        </p:nvSpPr>
        <p:spPr bwMode="auto">
          <a:xfrm>
            <a:off x="537582" y="160338"/>
            <a:ext cx="355917"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7" name="AutoShape 2" descr="Image result for icon soy bean"/>
          <p:cNvSpPr>
            <a:spLocks noChangeAspect="1" noChangeArrowheads="1"/>
          </p:cNvSpPr>
          <p:nvPr/>
        </p:nvSpPr>
        <p:spPr bwMode="auto">
          <a:xfrm>
            <a:off x="715541" y="312738"/>
            <a:ext cx="355917"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graphicFrame>
        <p:nvGraphicFramePr>
          <p:cNvPr id="12" name="Table 11"/>
          <p:cNvGraphicFramePr>
            <a:graphicFrameLocks noGrp="1"/>
          </p:cNvGraphicFramePr>
          <p:nvPr>
            <p:extLst/>
          </p:nvPr>
        </p:nvGraphicFramePr>
        <p:xfrm>
          <a:off x="196465" y="740372"/>
          <a:ext cx="9247785" cy="3781348"/>
        </p:xfrm>
        <a:graphic>
          <a:graphicData uri="http://schemas.openxmlformats.org/drawingml/2006/table">
            <a:tbl>
              <a:tblPr>
                <a:tableStyleId>{5C22544A-7EE6-4342-B048-85BDC9FD1C3A}</a:tableStyleId>
              </a:tblPr>
              <a:tblGrid>
                <a:gridCol w="490881">
                  <a:extLst>
                    <a:ext uri="{9D8B030D-6E8A-4147-A177-3AD203B41FA5}">
                      <a16:colId xmlns:a16="http://schemas.microsoft.com/office/drawing/2014/main" xmlns="" val="20000"/>
                    </a:ext>
                  </a:extLst>
                </a:gridCol>
                <a:gridCol w="1126461">
                  <a:extLst>
                    <a:ext uri="{9D8B030D-6E8A-4147-A177-3AD203B41FA5}">
                      <a16:colId xmlns:a16="http://schemas.microsoft.com/office/drawing/2014/main" xmlns="" val="20001"/>
                    </a:ext>
                  </a:extLst>
                </a:gridCol>
                <a:gridCol w="1247155">
                  <a:extLst>
                    <a:ext uri="{9D8B030D-6E8A-4147-A177-3AD203B41FA5}">
                      <a16:colId xmlns:a16="http://schemas.microsoft.com/office/drawing/2014/main" xmlns="" val="20002"/>
                    </a:ext>
                  </a:extLst>
                </a:gridCol>
                <a:gridCol w="992360">
                  <a:extLst>
                    <a:ext uri="{9D8B030D-6E8A-4147-A177-3AD203B41FA5}">
                      <a16:colId xmlns:a16="http://schemas.microsoft.com/office/drawing/2014/main" xmlns="" val="20003"/>
                    </a:ext>
                  </a:extLst>
                </a:gridCol>
                <a:gridCol w="1113051">
                  <a:extLst>
                    <a:ext uri="{9D8B030D-6E8A-4147-A177-3AD203B41FA5}">
                      <a16:colId xmlns:a16="http://schemas.microsoft.com/office/drawing/2014/main" xmlns="" val="20004"/>
                    </a:ext>
                  </a:extLst>
                </a:gridCol>
                <a:gridCol w="1153284">
                  <a:extLst>
                    <a:ext uri="{9D8B030D-6E8A-4147-A177-3AD203B41FA5}">
                      <a16:colId xmlns:a16="http://schemas.microsoft.com/office/drawing/2014/main" xmlns="" val="20005"/>
                    </a:ext>
                  </a:extLst>
                </a:gridCol>
                <a:gridCol w="1032590">
                  <a:extLst>
                    <a:ext uri="{9D8B030D-6E8A-4147-A177-3AD203B41FA5}">
                      <a16:colId xmlns:a16="http://schemas.microsoft.com/office/drawing/2014/main" xmlns="" val="20006"/>
                    </a:ext>
                  </a:extLst>
                </a:gridCol>
                <a:gridCol w="1032591">
                  <a:extLst>
                    <a:ext uri="{9D8B030D-6E8A-4147-A177-3AD203B41FA5}">
                      <a16:colId xmlns:a16="http://schemas.microsoft.com/office/drawing/2014/main" xmlns="" val="20007"/>
                    </a:ext>
                  </a:extLst>
                </a:gridCol>
                <a:gridCol w="1059412">
                  <a:extLst>
                    <a:ext uri="{9D8B030D-6E8A-4147-A177-3AD203B41FA5}">
                      <a16:colId xmlns:a16="http://schemas.microsoft.com/office/drawing/2014/main" xmlns="" val="20008"/>
                    </a:ext>
                  </a:extLst>
                </a:gridCol>
              </a:tblGrid>
              <a:tr h="779068">
                <a:tc>
                  <a:txBody>
                    <a:bodyPr/>
                    <a:lstStyle/>
                    <a:p>
                      <a:pPr algn="ctr" fontAlgn="b"/>
                      <a:r>
                        <a:rPr lang="id-ID" sz="1100" b="1" u="none" strike="noStrike" dirty="0">
                          <a:solidFill>
                            <a:schemeClr val="bg1"/>
                          </a:solidFill>
                          <a:effectLst/>
                          <a:latin typeface="Arial" panose="020B0604020202020204" pitchFamily="34" charset="0"/>
                          <a:cs typeface="Arial" panose="020B0604020202020204" pitchFamily="34" charset="0"/>
                        </a:rPr>
                        <a:t>No</a:t>
                      </a: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112541" marR="112541" anchor="ctr">
                    <a:solidFill>
                      <a:schemeClr val="tx2"/>
                    </a:solidFill>
                  </a:tcPr>
                </a:tc>
                <a:tc>
                  <a:txBody>
                    <a:bodyPr/>
                    <a:lstStyle/>
                    <a:p>
                      <a:pPr algn="ctr" fontAlgn="b"/>
                      <a:r>
                        <a:rPr lang="en-US" sz="1100" b="1" u="none" strike="noStrike" dirty="0">
                          <a:solidFill>
                            <a:schemeClr val="bg1"/>
                          </a:solidFill>
                          <a:effectLst/>
                          <a:latin typeface="Arial" panose="020B0604020202020204" pitchFamily="34" charset="0"/>
                          <a:cs typeface="Arial" panose="020B0604020202020204" pitchFamily="34" charset="0"/>
                        </a:rPr>
                        <a:t>K</a:t>
                      </a:r>
                      <a:r>
                        <a:rPr lang="id-ID" sz="1100" b="1" u="none" strike="noStrike" dirty="0">
                          <a:solidFill>
                            <a:schemeClr val="bg1"/>
                          </a:solidFill>
                          <a:effectLst/>
                          <a:latin typeface="Arial" panose="020B0604020202020204" pitchFamily="34" charset="0"/>
                          <a:cs typeface="Arial" panose="020B0604020202020204" pitchFamily="34" charset="0"/>
                        </a:rPr>
                        <a:t>omoditas</a:t>
                      </a:r>
                      <a:endParaRPr lang="en-US" sz="1100" b="1" i="0" u="none" strike="noStrike" baseline="30000" dirty="0">
                        <a:solidFill>
                          <a:schemeClr val="bg1"/>
                        </a:solidFill>
                        <a:effectLst/>
                        <a:latin typeface="Arial" panose="020B0604020202020204" pitchFamily="34" charset="0"/>
                        <a:cs typeface="Arial" panose="020B0604020202020204" pitchFamily="34" charset="0"/>
                      </a:endParaRPr>
                    </a:p>
                  </a:txBody>
                  <a:tcPr marL="112541" marR="112541" anchor="ctr">
                    <a:solidFill>
                      <a:schemeClr val="tx2"/>
                    </a:solidFill>
                  </a:tcPr>
                </a:tc>
                <a:tc>
                  <a:txBody>
                    <a:bodyPr/>
                    <a:lstStyle/>
                    <a:p>
                      <a:pPr algn="ctr" fontAlgn="b"/>
                      <a:r>
                        <a:rPr lang="id-ID" sz="1100" b="1" i="0" u="none" strike="noStrike" dirty="0">
                          <a:solidFill>
                            <a:schemeClr val="bg1"/>
                          </a:solidFill>
                          <a:effectLst/>
                          <a:latin typeface="Arial" panose="020B0604020202020204" pitchFamily="34" charset="0"/>
                          <a:cs typeface="Arial" panose="020B0604020202020204" pitchFamily="34" charset="0"/>
                        </a:rPr>
                        <a:t>Konsumsi Langsung</a:t>
                      </a:r>
                      <a:r>
                        <a:rPr lang="id-ID" sz="1100" b="1" i="0" u="none" strike="noStrike" baseline="0" dirty="0">
                          <a:solidFill>
                            <a:schemeClr val="bg1"/>
                          </a:solidFill>
                          <a:effectLst/>
                          <a:latin typeface="Arial" panose="020B0604020202020204" pitchFamily="34" charset="0"/>
                          <a:cs typeface="Arial" panose="020B0604020202020204" pitchFamily="34" charset="0"/>
                        </a:rPr>
                        <a:t> (ton)</a:t>
                      </a: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112541" marR="112541" anchor="ctr">
                    <a:solidFill>
                      <a:schemeClr val="tx2"/>
                    </a:solidFill>
                  </a:tcPr>
                </a:tc>
                <a:tc>
                  <a:txBody>
                    <a:bodyPr/>
                    <a:lstStyle/>
                    <a:p>
                      <a:pPr algn="ctr" fontAlgn="b"/>
                      <a:r>
                        <a:rPr lang="id-ID" sz="1100" b="1" i="0" u="none" strike="noStrike" dirty="0">
                          <a:solidFill>
                            <a:schemeClr val="bg1"/>
                          </a:solidFill>
                          <a:effectLst/>
                          <a:latin typeface="Arial" panose="020B0604020202020204" pitchFamily="34" charset="0"/>
                          <a:cs typeface="Arial" panose="020B0604020202020204" pitchFamily="34" charset="0"/>
                        </a:rPr>
                        <a:t>Kebutuhan Lainnya (ton)</a:t>
                      </a: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112541" marR="112541" anchor="ctr">
                    <a:solidFill>
                      <a:schemeClr val="tx2"/>
                    </a:solidFill>
                  </a:tcPr>
                </a:tc>
                <a:tc>
                  <a:txBody>
                    <a:bodyPr/>
                    <a:lstStyle/>
                    <a:p>
                      <a:pPr algn="ctr" fontAlgn="b"/>
                      <a:r>
                        <a:rPr lang="id-ID" sz="1100" b="1" i="0" u="none" strike="noStrike" dirty="0">
                          <a:solidFill>
                            <a:schemeClr val="bg1"/>
                          </a:solidFill>
                          <a:effectLst/>
                          <a:latin typeface="Arial" panose="020B0604020202020204" pitchFamily="34" charset="0"/>
                          <a:cs typeface="Arial" panose="020B0604020202020204" pitchFamily="34" charset="0"/>
                        </a:rPr>
                        <a:t>Total Kebutuhan (ton)</a:t>
                      </a: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112541" marR="112541" anchor="ctr">
                    <a:solidFill>
                      <a:schemeClr val="tx2"/>
                    </a:solidFill>
                  </a:tcPr>
                </a:tc>
                <a:tc>
                  <a:txBody>
                    <a:bodyPr/>
                    <a:lstStyle/>
                    <a:p>
                      <a:pPr algn="ctr" fontAlgn="b"/>
                      <a:r>
                        <a:rPr lang="id-ID" sz="1100" b="1" i="0" u="none" strike="noStrike" dirty="0">
                          <a:solidFill>
                            <a:schemeClr val="bg1"/>
                          </a:solidFill>
                          <a:effectLst/>
                          <a:latin typeface="Arial" panose="020B0604020202020204" pitchFamily="34" charset="0"/>
                          <a:cs typeface="Arial" panose="020B0604020202020204" pitchFamily="34" charset="0"/>
                        </a:rPr>
                        <a:t>Kebutuhan Lahan Tanam (Ha)</a:t>
                      </a: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112541" marR="112541" anchor="ctr">
                    <a:solidFill>
                      <a:schemeClr val="tx2"/>
                    </a:solidFill>
                  </a:tcPr>
                </a:tc>
                <a:tc>
                  <a:txBody>
                    <a:bodyPr/>
                    <a:lstStyle/>
                    <a:p>
                      <a:pPr algn="ctr" fontAlgn="b"/>
                      <a:r>
                        <a:rPr lang="id-ID" sz="1100" b="1" i="0" u="none" strike="noStrike" dirty="0">
                          <a:solidFill>
                            <a:schemeClr val="bg1"/>
                          </a:solidFill>
                          <a:effectLst/>
                          <a:latin typeface="Arial" panose="020B0604020202020204" pitchFamily="34" charset="0"/>
                          <a:cs typeface="Arial" panose="020B0604020202020204" pitchFamily="34" charset="0"/>
                        </a:rPr>
                        <a:t>Indeks Pertanaman (IP)</a:t>
                      </a: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112541" marR="112541" anchor="ctr">
                    <a:solidFill>
                      <a:schemeClr val="tx2"/>
                    </a:solidFill>
                  </a:tcPr>
                </a:tc>
                <a:tc>
                  <a:txBody>
                    <a:bodyPr/>
                    <a:lstStyle/>
                    <a:p>
                      <a:pPr algn="ctr" fontAlgn="b"/>
                      <a:r>
                        <a:rPr lang="id-ID" sz="1100" b="1" i="0" u="none" strike="noStrike" dirty="0">
                          <a:solidFill>
                            <a:schemeClr val="bg1"/>
                          </a:solidFill>
                          <a:effectLst/>
                          <a:latin typeface="Arial" panose="020B0604020202020204" pitchFamily="34" charset="0"/>
                          <a:cs typeface="Arial" panose="020B0604020202020204" pitchFamily="34" charset="0"/>
                        </a:rPr>
                        <a:t>Kebutuhan Lahan Baku (Ha)</a:t>
                      </a: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112541" marR="112541" anchor="ctr">
                    <a:solidFill>
                      <a:schemeClr val="tx2"/>
                    </a:solidFill>
                  </a:tcPr>
                </a:tc>
                <a:tc>
                  <a:txBody>
                    <a:bodyPr/>
                    <a:lstStyle/>
                    <a:p>
                      <a:pPr algn="ctr" fontAlgn="b"/>
                      <a:r>
                        <a:rPr lang="id-ID" sz="1100" b="1" i="0" u="none" strike="noStrike" dirty="0">
                          <a:solidFill>
                            <a:schemeClr val="bg1"/>
                          </a:solidFill>
                          <a:effectLst/>
                          <a:latin typeface="Arial" panose="020B0604020202020204" pitchFamily="34" charset="0"/>
                          <a:cs typeface="Arial" panose="020B0604020202020204" pitchFamily="34" charset="0"/>
                        </a:rPr>
                        <a:t>Kebutuhan Lahan Baku per</a:t>
                      </a:r>
                      <a:r>
                        <a:rPr lang="id-ID" sz="1100" b="1" i="0" u="none" strike="noStrike" baseline="0" dirty="0">
                          <a:solidFill>
                            <a:schemeClr val="bg1"/>
                          </a:solidFill>
                          <a:effectLst/>
                          <a:latin typeface="Arial" panose="020B0604020202020204" pitchFamily="34" charset="0"/>
                          <a:cs typeface="Arial" panose="020B0604020202020204" pitchFamily="34" charset="0"/>
                        </a:rPr>
                        <a:t> 100 orang (Ha)</a:t>
                      </a: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112541" marR="112541" anchor="ctr">
                    <a:solidFill>
                      <a:schemeClr val="tx2"/>
                    </a:solidFill>
                  </a:tcPr>
                </a:tc>
                <a:extLst>
                  <a:ext uri="{0D108BD9-81ED-4DB2-BD59-A6C34878D82A}">
                    <a16:rowId xmlns:a16="http://schemas.microsoft.com/office/drawing/2014/main" xmlns="" val="10000"/>
                  </a:ext>
                </a:extLst>
              </a:tr>
              <a:tr h="251460">
                <a:tc>
                  <a:txBody>
                    <a:bodyPr/>
                    <a:lstStyle/>
                    <a:p>
                      <a:r>
                        <a:rPr lang="id-ID" sz="1100" dirty="0">
                          <a:solidFill>
                            <a:srgbClr val="00B050"/>
                          </a:solidFill>
                        </a:rPr>
                        <a:t>1.</a:t>
                      </a:r>
                    </a:p>
                  </a:txBody>
                  <a:tcPr marL="112541" marR="112541" anchor="ctr"/>
                </a:tc>
                <a:tc>
                  <a:txBody>
                    <a:bodyPr/>
                    <a:lstStyle/>
                    <a:p>
                      <a:pPr marL="714375" indent="-714375" algn="l" fontAlgn="b"/>
                      <a:r>
                        <a:rPr lang="id-ID" sz="1100" b="0" i="0" u="none" strike="noStrike" dirty="0">
                          <a:solidFill>
                            <a:srgbClr val="00B050"/>
                          </a:solidFill>
                          <a:effectLst/>
                          <a:latin typeface="Arial" panose="020B0604020202020204" pitchFamily="34" charset="0"/>
                          <a:cs typeface="Arial" panose="020B0604020202020204" pitchFamily="34" charset="0"/>
                        </a:rPr>
                        <a:t>Padi</a:t>
                      </a:r>
                      <a:endParaRPr lang="en-US" sz="1100" b="0" i="0" u="none" strike="noStrike" dirty="0">
                        <a:solidFill>
                          <a:srgbClr val="00B05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B050"/>
                          </a:solidFill>
                          <a:effectLst/>
                          <a:latin typeface="Arial" panose="020B0604020202020204" pitchFamily="34" charset="0"/>
                          <a:cs typeface="Arial" panose="020B0604020202020204" pitchFamily="34" charset="0"/>
                        </a:rPr>
                        <a:t>59.832.716.67</a:t>
                      </a:r>
                      <a:endParaRPr lang="en-US" sz="1100" b="0" i="0" u="none" strike="noStrike" dirty="0">
                        <a:solidFill>
                          <a:srgbClr val="00B05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B050"/>
                          </a:solidFill>
                          <a:effectLst/>
                          <a:latin typeface="Arial" panose="020B0604020202020204" pitchFamily="34" charset="0"/>
                          <a:cs typeface="Arial" panose="020B0604020202020204" pitchFamily="34" charset="0"/>
                        </a:rPr>
                        <a:t>2.731.293</a:t>
                      </a:r>
                      <a:endParaRPr lang="en-US" sz="1100" b="0" i="0" u="none" strike="noStrike" dirty="0">
                        <a:solidFill>
                          <a:srgbClr val="00B05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B050"/>
                          </a:solidFill>
                          <a:effectLst/>
                          <a:latin typeface="Arial" panose="020B0604020202020204" pitchFamily="34" charset="0"/>
                          <a:cs typeface="Arial" panose="020B0604020202020204" pitchFamily="34" charset="0"/>
                        </a:rPr>
                        <a:t>62.564.009</a:t>
                      </a:r>
                    </a:p>
                  </a:txBody>
                  <a:tcPr marL="112541" marR="112541" anchor="ctr"/>
                </a:tc>
                <a:tc>
                  <a:txBody>
                    <a:bodyPr/>
                    <a:lstStyle/>
                    <a:p>
                      <a:pPr algn="r" fontAlgn="b"/>
                      <a:r>
                        <a:rPr lang="id-ID" sz="1100" b="0" i="0" u="none" strike="noStrike" dirty="0">
                          <a:solidFill>
                            <a:srgbClr val="00B050"/>
                          </a:solidFill>
                          <a:effectLst/>
                          <a:latin typeface="Arial" panose="020B0604020202020204" pitchFamily="34" charset="0"/>
                          <a:cs typeface="Arial" panose="020B0604020202020204" pitchFamily="34" charset="0"/>
                        </a:rPr>
                        <a:t>12.031.540</a:t>
                      </a:r>
                    </a:p>
                  </a:txBody>
                  <a:tcPr marL="112541" marR="112541" anchor="ctr"/>
                </a:tc>
                <a:tc>
                  <a:txBody>
                    <a:bodyPr/>
                    <a:lstStyle/>
                    <a:p>
                      <a:pPr algn="r" fontAlgn="b"/>
                      <a:r>
                        <a:rPr lang="id-ID" sz="1100" b="0" i="0" u="none" strike="noStrike" dirty="0">
                          <a:solidFill>
                            <a:srgbClr val="00B050"/>
                          </a:solidFill>
                          <a:effectLst/>
                          <a:latin typeface="Arial" panose="020B0604020202020204" pitchFamily="34" charset="0"/>
                          <a:cs typeface="Arial" panose="020B0604020202020204" pitchFamily="34" charset="0"/>
                        </a:rPr>
                        <a:t>1,5</a:t>
                      </a:r>
                    </a:p>
                  </a:txBody>
                  <a:tcPr marL="112541" marR="112541" anchor="ctr"/>
                </a:tc>
                <a:tc>
                  <a:txBody>
                    <a:bodyPr/>
                    <a:lstStyle/>
                    <a:p>
                      <a:pPr algn="r" fontAlgn="b"/>
                      <a:r>
                        <a:rPr lang="id-ID" sz="1100" b="0" i="0" u="none" strike="noStrike" dirty="0">
                          <a:solidFill>
                            <a:srgbClr val="00B050"/>
                          </a:solidFill>
                          <a:effectLst/>
                          <a:latin typeface="Arial" panose="020B0604020202020204" pitchFamily="34" charset="0"/>
                          <a:cs typeface="Arial" panose="020B0604020202020204" pitchFamily="34" charset="0"/>
                        </a:rPr>
                        <a:t>8.593.957</a:t>
                      </a:r>
                    </a:p>
                  </a:txBody>
                  <a:tcPr marL="112541" marR="112541" anchor="ctr"/>
                </a:tc>
                <a:tc>
                  <a:txBody>
                    <a:bodyPr/>
                    <a:lstStyle/>
                    <a:p>
                      <a:pPr algn="r" fontAlgn="b"/>
                      <a:r>
                        <a:rPr lang="id-ID" sz="1100" b="0" i="0" u="none" strike="noStrike" dirty="0">
                          <a:solidFill>
                            <a:srgbClr val="00B050"/>
                          </a:solidFill>
                          <a:effectLst/>
                          <a:latin typeface="Arial" panose="020B0604020202020204" pitchFamily="34" charset="0"/>
                          <a:cs typeface="Arial" panose="020B0604020202020204" pitchFamily="34" charset="0"/>
                        </a:rPr>
                        <a:t>34,38</a:t>
                      </a:r>
                    </a:p>
                  </a:txBody>
                  <a:tcPr marL="112541" marR="112541" anchor="ctr"/>
                </a:tc>
                <a:extLst>
                  <a:ext uri="{0D108BD9-81ED-4DB2-BD59-A6C34878D82A}">
                    <a16:rowId xmlns:a16="http://schemas.microsoft.com/office/drawing/2014/main" xmlns="" val="10001"/>
                  </a:ext>
                </a:extLst>
              </a:tr>
              <a:tr h="247530">
                <a:tc>
                  <a:txBody>
                    <a:bodyPr/>
                    <a:lstStyle/>
                    <a:p>
                      <a:r>
                        <a:rPr lang="id-ID" sz="1100" dirty="0"/>
                        <a:t>2.</a:t>
                      </a:r>
                    </a:p>
                  </a:txBody>
                  <a:tcPr marL="112541" marR="112541" anchor="ctr"/>
                </a:tc>
                <a:tc>
                  <a:txBody>
                    <a:bodyPr/>
                    <a:lstStyle/>
                    <a:p>
                      <a:pPr marL="714375" indent="-714375" algn="l" fontAlgn="b"/>
                      <a:r>
                        <a:rPr lang="id-ID" sz="1100" b="0" i="0" u="none" strike="noStrike" kern="1200" dirty="0">
                          <a:solidFill>
                            <a:srgbClr val="000000"/>
                          </a:solidFill>
                          <a:effectLst/>
                          <a:latin typeface="Arial" panose="020B0604020202020204" pitchFamily="34" charset="0"/>
                          <a:ea typeface="+mn-ea"/>
                          <a:cs typeface="Arial" panose="020B0604020202020204" pitchFamily="34" charset="0"/>
                        </a:rPr>
                        <a:t>Jagung</a:t>
                      </a:r>
                      <a:endParaRPr lang="en-US" sz="11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479.994</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18.827.928</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19.307.922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3.713.062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1,00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3.713.062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14,85</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extLst>
                  <a:ext uri="{0D108BD9-81ED-4DB2-BD59-A6C34878D82A}">
                    <a16:rowId xmlns:a16="http://schemas.microsoft.com/office/drawing/2014/main" xmlns="" val="10002"/>
                  </a:ext>
                </a:extLst>
              </a:tr>
              <a:tr h="247530">
                <a:tc>
                  <a:txBody>
                    <a:bodyPr/>
                    <a:lstStyle/>
                    <a:p>
                      <a:r>
                        <a:rPr lang="id-ID" sz="1100" dirty="0"/>
                        <a:t>3.</a:t>
                      </a:r>
                    </a:p>
                  </a:txBody>
                  <a:tcPr marL="112541" marR="112541" anchor="ctr"/>
                </a:tc>
                <a:tc>
                  <a:txBody>
                    <a:bodyPr/>
                    <a:lstStyle/>
                    <a:p>
                      <a:pPr marL="719138" indent="-719138" algn="l" fontAlgn="b"/>
                      <a:r>
                        <a:rPr lang="id-ID" sz="1100" b="0" i="0" u="none" strike="noStrike" dirty="0">
                          <a:solidFill>
                            <a:srgbClr val="000000"/>
                          </a:solidFill>
                          <a:effectLst/>
                          <a:latin typeface="Arial" panose="020B0604020202020204" pitchFamily="34" charset="0"/>
                          <a:cs typeface="Arial" panose="020B0604020202020204" pitchFamily="34" charset="0"/>
                        </a:rPr>
                        <a:t>Tebu</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35.356.352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74.481.593</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109.837.944</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1.569.113</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1,00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1.569.113</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6,28</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extLst>
                  <a:ext uri="{0D108BD9-81ED-4DB2-BD59-A6C34878D82A}">
                    <a16:rowId xmlns:a16="http://schemas.microsoft.com/office/drawing/2014/main" xmlns="" val="10003"/>
                  </a:ext>
                </a:extLst>
              </a:tr>
              <a:tr h="247530">
                <a:tc>
                  <a:txBody>
                    <a:bodyPr/>
                    <a:lstStyle/>
                    <a:p>
                      <a:r>
                        <a:rPr lang="id-ID" sz="1100" dirty="0"/>
                        <a:t>4.</a:t>
                      </a:r>
                    </a:p>
                  </a:txBody>
                  <a:tcPr marL="112541" marR="112541" anchor="ctr"/>
                </a:tc>
                <a:tc>
                  <a:txBody>
                    <a:bodyPr/>
                    <a:lstStyle/>
                    <a:p>
                      <a:pPr marL="719138" indent="-719138" algn="l" fontAlgn="b"/>
                      <a:r>
                        <a:rPr lang="id-ID" sz="1100" b="0" i="0" u="none" strike="noStrike" dirty="0">
                          <a:solidFill>
                            <a:srgbClr val="000000"/>
                          </a:solidFill>
                          <a:effectLst/>
                          <a:latin typeface="Arial" panose="020B0604020202020204" pitchFamily="34" charset="0"/>
                          <a:cs typeface="Arial" panose="020B0604020202020204" pitchFamily="34" charset="0"/>
                        </a:rPr>
                        <a:t>Daging Sapi</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640.000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2.819.688</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11,28</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extLst>
                  <a:ext uri="{0D108BD9-81ED-4DB2-BD59-A6C34878D82A}">
                    <a16:rowId xmlns:a16="http://schemas.microsoft.com/office/drawing/2014/main" xmlns="" val="10004"/>
                  </a:ext>
                </a:extLst>
              </a:tr>
              <a:tr h="247530">
                <a:tc>
                  <a:txBody>
                    <a:bodyPr/>
                    <a:lstStyle/>
                    <a:p>
                      <a:r>
                        <a:rPr lang="id-ID" sz="1100" dirty="0"/>
                        <a:t>5.</a:t>
                      </a:r>
                    </a:p>
                  </a:txBody>
                  <a:tcPr marL="112541" marR="112541" anchor="ctr"/>
                </a:tc>
                <a:tc>
                  <a:txBody>
                    <a:bodyPr/>
                    <a:lstStyle/>
                    <a:p>
                      <a:pPr marL="719138" indent="-719138" algn="l" fontAlgn="b"/>
                      <a:r>
                        <a:rPr lang="id-ID" sz="1100" b="0" i="0" u="none" strike="noStrike" dirty="0">
                          <a:solidFill>
                            <a:srgbClr val="000000"/>
                          </a:solidFill>
                          <a:effectLst/>
                          <a:latin typeface="Arial" panose="020B0604020202020204" pitchFamily="34" charset="0"/>
                          <a:cs typeface="Arial" panose="020B0604020202020204" pitchFamily="34" charset="0"/>
                        </a:rPr>
                        <a:t>Kentang</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370.000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20.330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1,50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13.553</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0,12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extLst>
                  <a:ext uri="{0D108BD9-81ED-4DB2-BD59-A6C34878D82A}">
                    <a16:rowId xmlns:a16="http://schemas.microsoft.com/office/drawing/2014/main" xmlns="" val="10005"/>
                  </a:ext>
                </a:extLst>
              </a:tr>
              <a:tr h="393565">
                <a:tc>
                  <a:txBody>
                    <a:bodyPr/>
                    <a:lstStyle/>
                    <a:p>
                      <a:r>
                        <a:rPr lang="id-ID" sz="1100" dirty="0"/>
                        <a:t>6.</a:t>
                      </a:r>
                    </a:p>
                  </a:txBody>
                  <a:tcPr marL="112541" marR="112541" anchor="ctr"/>
                </a:tc>
                <a:tc>
                  <a:txBody>
                    <a:bodyPr/>
                    <a:lstStyle/>
                    <a:p>
                      <a:pPr marL="719138" indent="-719138" algn="l" fontAlgn="b"/>
                      <a:r>
                        <a:rPr lang="id-ID" sz="1100" b="0" i="0" u="none" strike="noStrike" dirty="0">
                          <a:solidFill>
                            <a:srgbClr val="000000"/>
                          </a:solidFill>
                          <a:effectLst/>
                          <a:latin typeface="Arial" panose="020B0604020202020204" pitchFamily="34" charset="0"/>
                          <a:cs typeface="Arial" panose="020B0604020202020204" pitchFamily="34" charset="0"/>
                        </a:rPr>
                        <a:t>Bawang</a:t>
                      </a:r>
                      <a:r>
                        <a:rPr lang="id-ID" sz="1100" b="0" i="0" u="none" strike="noStrike" baseline="0" dirty="0">
                          <a:solidFill>
                            <a:srgbClr val="000000"/>
                          </a:solidFill>
                          <a:effectLst/>
                          <a:latin typeface="Arial" panose="020B0604020202020204" pitchFamily="34" charset="0"/>
                          <a:cs typeface="Arial" panose="020B0604020202020204" pitchFamily="34" charset="0"/>
                        </a:rPr>
                        <a:t> Merah</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622.500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62.250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2,00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31.125</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0,5</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extLst>
                  <a:ext uri="{0D108BD9-81ED-4DB2-BD59-A6C34878D82A}">
                    <a16:rowId xmlns:a16="http://schemas.microsoft.com/office/drawing/2014/main" xmlns="" val="10006"/>
                  </a:ext>
                </a:extLst>
              </a:tr>
              <a:tr h="407696">
                <a:tc>
                  <a:txBody>
                    <a:bodyPr/>
                    <a:lstStyle/>
                    <a:p>
                      <a:r>
                        <a:rPr lang="id-ID" sz="1100" dirty="0"/>
                        <a:t>7.</a:t>
                      </a:r>
                    </a:p>
                  </a:txBody>
                  <a:tcPr marL="112541" marR="112541" anchor="ctr"/>
                </a:tc>
                <a:tc>
                  <a:txBody>
                    <a:bodyPr/>
                    <a:lstStyle/>
                    <a:p>
                      <a:pPr marL="0" indent="0" algn="l" fontAlgn="b">
                        <a:tabLst>
                          <a:tab pos="0" algn="l"/>
                        </a:tabLst>
                      </a:pPr>
                      <a:r>
                        <a:rPr lang="id-ID" sz="1100" b="0" i="0" u="none" strike="noStrike" dirty="0">
                          <a:solidFill>
                            <a:srgbClr val="000000"/>
                          </a:solidFill>
                          <a:effectLst/>
                          <a:latin typeface="Arial" panose="020B0604020202020204" pitchFamily="34" charset="0"/>
                          <a:cs typeface="Arial" panose="020B0604020202020204" pitchFamily="34" charset="0"/>
                        </a:rPr>
                        <a:t>Cabe Merah Besar</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417.500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48.266</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1,00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48.266</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0,19</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extLst>
                  <a:ext uri="{0D108BD9-81ED-4DB2-BD59-A6C34878D82A}">
                    <a16:rowId xmlns:a16="http://schemas.microsoft.com/office/drawing/2014/main" xmlns="" val="10007"/>
                  </a:ext>
                </a:extLst>
              </a:tr>
              <a:tr h="257225">
                <a:tc>
                  <a:txBody>
                    <a:bodyPr/>
                    <a:lstStyle/>
                    <a:p>
                      <a:r>
                        <a:rPr lang="id-ID" sz="1100" dirty="0"/>
                        <a:t>8.</a:t>
                      </a:r>
                    </a:p>
                  </a:txBody>
                  <a:tcPr marL="112541" marR="112541" anchor="ctr"/>
                </a:tc>
                <a:tc>
                  <a:txBody>
                    <a:bodyPr/>
                    <a:lstStyle/>
                    <a:p>
                      <a:pPr marL="574675" indent="-574675" algn="l" fontAlgn="b">
                        <a:tabLst>
                          <a:tab pos="0" algn="l"/>
                        </a:tabLst>
                      </a:pPr>
                      <a:r>
                        <a:rPr lang="id-ID" sz="1100" b="0" i="0" u="none" strike="noStrike" dirty="0">
                          <a:solidFill>
                            <a:srgbClr val="000000"/>
                          </a:solidFill>
                          <a:effectLst/>
                          <a:latin typeface="Arial" panose="020B0604020202020204" pitchFamily="34" charset="0"/>
                          <a:cs typeface="Arial" panose="020B0604020202020204" pitchFamily="34" charset="0"/>
                        </a:rPr>
                        <a:t>Cabe Rawit</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300.000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46.512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1,00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46.512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0,19</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tc>
                <a:extLst>
                  <a:ext uri="{0D108BD9-81ED-4DB2-BD59-A6C34878D82A}">
                    <a16:rowId xmlns:a16="http://schemas.microsoft.com/office/drawing/2014/main" xmlns="" val="10008"/>
                  </a:ext>
                </a:extLst>
              </a:tr>
              <a:tr h="247530">
                <a:tc>
                  <a:txBody>
                    <a:bodyPr/>
                    <a:lstStyle/>
                    <a:p>
                      <a:r>
                        <a:rPr lang="id-ID" sz="1100" dirty="0"/>
                        <a:t>9. </a:t>
                      </a:r>
                    </a:p>
                  </a:txBody>
                  <a:tcPr marL="112541" marR="112541" anchor="ctr">
                    <a:lnB w="12700" cap="flat" cmpd="sng" algn="ctr">
                      <a:solidFill>
                        <a:schemeClr val="tx1"/>
                      </a:solidFill>
                      <a:prstDash val="solid"/>
                      <a:round/>
                      <a:headEnd type="none" w="med" len="med"/>
                      <a:tailEnd type="none" w="med" len="med"/>
                    </a:lnB>
                  </a:tcPr>
                </a:tc>
                <a:tc>
                  <a:txBody>
                    <a:bodyPr/>
                    <a:lstStyle/>
                    <a:p>
                      <a:pPr marL="574675" indent="-574675" algn="l" fontAlgn="b">
                        <a:tabLst>
                          <a:tab pos="0" algn="l"/>
                        </a:tabLst>
                      </a:pPr>
                      <a:r>
                        <a:rPr lang="id-ID" sz="1100" b="0" i="0" u="none" strike="noStrike" dirty="0">
                          <a:solidFill>
                            <a:srgbClr val="000000"/>
                          </a:solidFill>
                          <a:effectLst/>
                          <a:latin typeface="Arial" panose="020B0604020202020204" pitchFamily="34" charset="0"/>
                          <a:cs typeface="Arial" panose="020B0604020202020204" pitchFamily="34" charset="0"/>
                        </a:rPr>
                        <a:t>Buah-Buahan</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lnB w="12700" cap="flat" cmpd="sng" algn="ctr">
                      <a:solidFill>
                        <a:schemeClr val="tx1"/>
                      </a:solidFill>
                      <a:prstDash val="solid"/>
                      <a:round/>
                      <a:headEnd type="none" w="med" len="med"/>
                      <a:tailEnd type="none" w="med" len="med"/>
                    </a:lnB>
                  </a:tcPr>
                </a:tc>
                <a:tc>
                  <a:txBody>
                    <a:bodyPr/>
                    <a:lstStyle/>
                    <a:p>
                      <a:pPr algn="r"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lnB w="12700" cap="flat" cmpd="sng" algn="ctr">
                      <a:solidFill>
                        <a:schemeClr val="tx1"/>
                      </a:solidFill>
                      <a:prstDash val="solid"/>
                      <a:round/>
                      <a:headEnd type="none" w="med" len="med"/>
                      <a:tailEnd type="none" w="med" len="med"/>
                    </a:lnB>
                  </a:tcPr>
                </a:tc>
                <a:tc>
                  <a:txBody>
                    <a:bodyPr/>
                    <a:lstStyle/>
                    <a:p>
                      <a:pPr algn="r"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lnB w="12700" cap="flat" cmpd="sng" algn="ctr">
                      <a:solidFill>
                        <a:schemeClr val="tx1"/>
                      </a:solidFill>
                      <a:prstDash val="solid"/>
                      <a:round/>
                      <a:headEnd type="none" w="med" len="med"/>
                      <a:tailEnd type="none" w="med" len="med"/>
                    </a:lnB>
                  </a:tcPr>
                </a:tc>
                <a:tc>
                  <a:txBody>
                    <a:bodyPr/>
                    <a:lstStyle/>
                    <a:p>
                      <a:pPr algn="r"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lnB w="12700" cap="flat" cmpd="sng" algn="ctr">
                      <a:solidFill>
                        <a:schemeClr val="tx1"/>
                      </a:solidFill>
                      <a:prstDash val="solid"/>
                      <a:round/>
                      <a:headEnd type="none" w="med" len="med"/>
                      <a:tailEnd type="none" w="med" len="med"/>
                    </a:lnB>
                  </a:tcPr>
                </a:tc>
                <a:tc>
                  <a:txBody>
                    <a:bodyPr/>
                    <a:lstStyle/>
                    <a:p>
                      <a:pPr algn="r"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lnB w="12700" cap="flat" cmpd="sng" algn="ctr">
                      <a:solidFill>
                        <a:schemeClr val="tx1"/>
                      </a:solidFill>
                      <a:prstDash val="solid"/>
                      <a:round/>
                      <a:headEnd type="none" w="med" len="med"/>
                      <a:tailEnd type="none" w="med" len="med"/>
                    </a:lnB>
                  </a:tcPr>
                </a:tc>
                <a:tc>
                  <a:txBody>
                    <a:bodyPr/>
                    <a:lstStyle/>
                    <a:p>
                      <a:pPr algn="r"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lnB w="12700" cap="flat" cmpd="sng" algn="ctr">
                      <a:solidFill>
                        <a:schemeClr val="tx1"/>
                      </a:solidFill>
                      <a:prstDash val="solid"/>
                      <a:round/>
                      <a:headEnd type="none" w="med" len="med"/>
                      <a:tailEnd type="none" w="med" len="med"/>
                    </a:lnB>
                  </a:tcP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600.000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lnB w="12700" cap="flat" cmpd="sng" algn="ctr">
                      <a:solidFill>
                        <a:schemeClr val="tx1"/>
                      </a:solidFill>
                      <a:prstDash val="solid"/>
                      <a:round/>
                      <a:headEnd type="none" w="med" len="med"/>
                      <a:tailEnd type="none" w="med" len="med"/>
                    </a:lnB>
                  </a:tcPr>
                </a:tc>
                <a:tc>
                  <a:txBody>
                    <a:bodyPr/>
                    <a:lstStyle/>
                    <a:p>
                      <a:pPr algn="r" fontAlgn="b"/>
                      <a:r>
                        <a:rPr lang="id-ID" sz="1100" b="0" i="0" u="none" strike="noStrike" dirty="0">
                          <a:solidFill>
                            <a:srgbClr val="000000"/>
                          </a:solidFill>
                          <a:effectLst/>
                          <a:latin typeface="Arial" panose="020B0604020202020204" pitchFamily="34" charset="0"/>
                          <a:cs typeface="Arial" panose="020B0604020202020204" pitchFamily="34" charset="0"/>
                        </a:rPr>
                        <a:t>2,4</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112541" marR="112541"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bl>
          </a:graphicData>
        </a:graphic>
      </p:graphicFrame>
      <p:sp>
        <p:nvSpPr>
          <p:cNvPr id="13" name="Rectangle 12"/>
          <p:cNvSpPr/>
          <p:nvPr/>
        </p:nvSpPr>
        <p:spPr>
          <a:xfrm>
            <a:off x="181667" y="4178623"/>
            <a:ext cx="9621486" cy="207208"/>
          </a:xfrm>
          <a:prstGeom prst="rect">
            <a:avLst/>
          </a:prstGeom>
          <a:solidFill>
            <a:srgbClr val="34475A"/>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id-ID" sz="1400" dirty="0">
                <a:solidFill>
                  <a:prstClr val="white"/>
                </a:solidFill>
              </a:rPr>
              <a:t>Total minimum lahan pangan yang dibutuhkan: 17 juta Ha</a:t>
            </a:r>
          </a:p>
        </p:txBody>
      </p:sp>
      <p:sp>
        <p:nvSpPr>
          <p:cNvPr id="17" name="Rectangle 16"/>
          <p:cNvSpPr/>
          <p:nvPr/>
        </p:nvSpPr>
        <p:spPr>
          <a:xfrm>
            <a:off x="181667" y="4361105"/>
            <a:ext cx="9621486" cy="207208"/>
          </a:xfrm>
          <a:prstGeom prst="rect">
            <a:avLst/>
          </a:prstGeom>
          <a:solidFill>
            <a:srgbClr val="A12F2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id-ID" sz="1400" dirty="0">
                <a:solidFill>
                  <a:prstClr val="white"/>
                </a:solidFill>
              </a:rPr>
              <a:t>Total lahan pangan yang  tersedia: 14 juta Ha</a:t>
            </a:r>
          </a:p>
        </p:txBody>
      </p:sp>
      <p:sp>
        <p:nvSpPr>
          <p:cNvPr id="18" name="Subtitle 2"/>
          <p:cNvSpPr txBox="1">
            <a:spLocks/>
          </p:cNvSpPr>
          <p:nvPr/>
        </p:nvSpPr>
        <p:spPr>
          <a:xfrm>
            <a:off x="9594376" y="713075"/>
            <a:ext cx="2555681" cy="1780032"/>
          </a:xfrm>
          <a:prstGeom prst="rect">
            <a:avLst/>
          </a:prstGeom>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charset="0"/>
              <a:buNone/>
            </a:pPr>
            <a:r>
              <a:rPr lang="id-ID" sz="1600" dirty="0">
                <a:solidFill>
                  <a:prstClr val="black"/>
                </a:solidFill>
              </a:rPr>
              <a:t>Luas lahan sawah yang tersedia telah mampu mencukupi kebutuhan beras dengan catatan:</a:t>
            </a:r>
          </a:p>
          <a:p>
            <a:pPr marL="346075" indent="-346075">
              <a:spcBef>
                <a:spcPts val="600"/>
              </a:spcBef>
              <a:buFont typeface="Arial" charset="0"/>
              <a:buAutoNum type="arabicPeriod"/>
            </a:pPr>
            <a:r>
              <a:rPr lang="id-ID" sz="1600" dirty="0">
                <a:solidFill>
                  <a:prstClr val="black"/>
                </a:solidFill>
              </a:rPr>
              <a:t>Tidak terjadi konversi lahan sawah ke non sawah</a:t>
            </a:r>
          </a:p>
          <a:p>
            <a:pPr marL="346075" indent="-346075">
              <a:spcBef>
                <a:spcPts val="600"/>
              </a:spcBef>
              <a:buFont typeface="Arial" charset="0"/>
              <a:buAutoNum type="arabicPeriod"/>
            </a:pPr>
            <a:r>
              <a:rPr lang="id-ID" sz="1600" dirty="0">
                <a:solidFill>
                  <a:prstClr val="black"/>
                </a:solidFill>
              </a:rPr>
              <a:t>Jaringan irigasi yang rusak harus diperbaiki</a:t>
            </a:r>
          </a:p>
          <a:p>
            <a:pPr marL="346075" indent="-346075">
              <a:spcBef>
                <a:spcPts val="600"/>
              </a:spcBef>
              <a:buFont typeface="Arial" charset="0"/>
              <a:buAutoNum type="arabicPeriod"/>
            </a:pPr>
            <a:r>
              <a:rPr lang="id-ID" sz="1600" dirty="0">
                <a:solidFill>
                  <a:prstClr val="black"/>
                </a:solidFill>
              </a:rPr>
              <a:t>Dilakukan penambahan luas jaringan irigasi</a:t>
            </a:r>
          </a:p>
          <a:p>
            <a:pPr marL="346075" indent="-346075">
              <a:spcBef>
                <a:spcPts val="600"/>
              </a:spcBef>
              <a:buFont typeface="Arial" charset="0"/>
              <a:buAutoNum type="arabicPeriod"/>
            </a:pPr>
            <a:r>
              <a:rPr lang="id-ID" sz="1600" dirty="0">
                <a:solidFill>
                  <a:prstClr val="black"/>
                </a:solidFill>
              </a:rPr>
              <a:t>Dilakukan pencegahan kerusakan/pemeliharaan jaringan irigasi</a:t>
            </a:r>
          </a:p>
        </p:txBody>
      </p:sp>
      <p:sp>
        <p:nvSpPr>
          <p:cNvPr id="19" name="Slide Number Placeholder 4"/>
          <p:cNvSpPr txBox="1">
            <a:spLocks/>
          </p:cNvSpPr>
          <p:nvPr/>
        </p:nvSpPr>
        <p:spPr>
          <a:xfrm>
            <a:off x="11616183" y="6487796"/>
            <a:ext cx="533875" cy="365125"/>
          </a:xfrm>
          <a:prstGeom prst="rect">
            <a:avLst/>
          </a:prstGeom>
        </p:spPr>
        <p:txBody>
          <a:bodyPr anchor="b"/>
          <a:lstStyle>
            <a:defPPr>
              <a:defRPr lang="id-ID"/>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8" algn="l" defTabSz="914172" rtl="0" eaLnBrk="1" latinLnBrk="0" hangingPunct="1">
              <a:defRPr sz="1800" kern="1200">
                <a:solidFill>
                  <a:schemeClr val="tx1"/>
                </a:solidFill>
                <a:latin typeface="+mn-lt"/>
                <a:ea typeface="+mn-ea"/>
                <a:cs typeface="+mn-cs"/>
              </a:defRPr>
            </a:lvl4pPr>
            <a:lvl5pPr marL="1828346" algn="l" defTabSz="914172" rtl="0" eaLnBrk="1" latinLnBrk="0" hangingPunct="1">
              <a:defRPr sz="1800" kern="1200">
                <a:solidFill>
                  <a:schemeClr val="tx1"/>
                </a:solidFill>
                <a:latin typeface="+mn-lt"/>
                <a:ea typeface="+mn-ea"/>
                <a:cs typeface="+mn-cs"/>
              </a:defRPr>
            </a:lvl5pPr>
            <a:lvl6pPr marL="2285431" algn="l" defTabSz="914172" rtl="0" eaLnBrk="1" latinLnBrk="0" hangingPunct="1">
              <a:defRPr sz="1800" kern="1200">
                <a:solidFill>
                  <a:schemeClr val="tx1"/>
                </a:solidFill>
                <a:latin typeface="+mn-lt"/>
                <a:ea typeface="+mn-ea"/>
                <a:cs typeface="+mn-cs"/>
              </a:defRPr>
            </a:lvl6pPr>
            <a:lvl7pPr marL="2742518" algn="l" defTabSz="914172" rtl="0" eaLnBrk="1" latinLnBrk="0" hangingPunct="1">
              <a:defRPr sz="1800" kern="1200">
                <a:solidFill>
                  <a:schemeClr val="tx1"/>
                </a:solidFill>
                <a:latin typeface="+mn-lt"/>
                <a:ea typeface="+mn-ea"/>
                <a:cs typeface="+mn-cs"/>
              </a:defRPr>
            </a:lvl7pPr>
            <a:lvl8pPr marL="3199604" algn="l" defTabSz="914172" rtl="0" eaLnBrk="1" latinLnBrk="0" hangingPunct="1">
              <a:defRPr sz="1800" kern="1200">
                <a:solidFill>
                  <a:schemeClr val="tx1"/>
                </a:solidFill>
                <a:latin typeface="+mn-lt"/>
                <a:ea typeface="+mn-ea"/>
                <a:cs typeface="+mn-cs"/>
              </a:defRPr>
            </a:lvl8pPr>
            <a:lvl9pPr marL="3656691" algn="l" defTabSz="914172" rtl="0" eaLnBrk="1" latinLnBrk="0" hangingPunct="1">
              <a:defRPr sz="1800" kern="1200">
                <a:solidFill>
                  <a:schemeClr val="tx1"/>
                </a:solidFill>
                <a:latin typeface="+mn-lt"/>
                <a:ea typeface="+mn-ea"/>
                <a:cs typeface="+mn-cs"/>
              </a:defRPr>
            </a:lvl9pPr>
          </a:lstStyle>
          <a:p>
            <a:fld id="{828D68F2-15AD-CF40-B1AF-9323FCB4E4AE}" type="slidenum">
              <a:rPr lang="en-US" sz="1000" smtClean="0">
                <a:solidFill>
                  <a:prstClr val="black"/>
                </a:solidFill>
              </a:rPr>
              <a:pPr/>
              <a:t>72</a:t>
            </a:fld>
            <a:endParaRPr lang="en-US" sz="1000" dirty="0">
              <a:solidFill>
                <a:prstClr val="black"/>
              </a:solidFill>
            </a:endParaRPr>
          </a:p>
        </p:txBody>
      </p:sp>
      <p:sp>
        <p:nvSpPr>
          <p:cNvPr id="14" name="Content Placeholder 10"/>
          <p:cNvSpPr txBox="1">
            <a:spLocks/>
          </p:cNvSpPr>
          <p:nvPr/>
        </p:nvSpPr>
        <p:spPr>
          <a:xfrm>
            <a:off x="181667" y="4755495"/>
            <a:ext cx="4758822" cy="1426941"/>
          </a:xfrm>
          <a:prstGeom prst="rect">
            <a:avLst/>
          </a:prstGeom>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d-ID" sz="1600" dirty="0">
                <a:solidFill>
                  <a:prstClr val="black"/>
                </a:solidFill>
              </a:rPr>
              <a:t>Total luas lahan pertanian di Indonesia tahun 2013 sekitar 39 juta ha atau 21% dari total luas daratan Indonesia.</a:t>
            </a:r>
          </a:p>
          <a:p>
            <a:pPr algn="just"/>
            <a:r>
              <a:rPr lang="id-ID" sz="1600" dirty="0">
                <a:solidFill>
                  <a:prstClr val="black"/>
                </a:solidFill>
              </a:rPr>
              <a:t>Luas sawah di Indonesia sekitar 8,1 juta ha atau 4% dari total luas daratan Indonesia.</a:t>
            </a:r>
          </a:p>
        </p:txBody>
      </p:sp>
      <p:sp>
        <p:nvSpPr>
          <p:cNvPr id="16" name="TextBox 15"/>
          <p:cNvSpPr txBox="1"/>
          <p:nvPr/>
        </p:nvSpPr>
        <p:spPr>
          <a:xfrm>
            <a:off x="5560825" y="6660615"/>
            <a:ext cx="6299199" cy="2616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latinLnBrk="1" hangingPunct="0"/>
            <a:r>
              <a:rPr lang="id-ID" sz="1100" dirty="0">
                <a:solidFill>
                  <a:srgbClr val="000000"/>
                </a:solidFill>
                <a:ea typeface="Calibri"/>
                <a:cs typeface="Calibri"/>
                <a:sym typeface="Calibri"/>
              </a:rPr>
              <a:t>Sumber: Statistik Lahan Pertanian, Kementerian Pertanian, 2014  </a:t>
            </a:r>
            <a:endParaRPr lang="id-ID" dirty="0">
              <a:solidFill>
                <a:srgbClr val="000000"/>
              </a:solidFill>
              <a:ea typeface="Calibri"/>
              <a:cs typeface="Calibri"/>
              <a:sym typeface="Calibri"/>
            </a:endParaRPr>
          </a:p>
        </p:txBody>
      </p:sp>
      <p:graphicFrame>
        <p:nvGraphicFramePr>
          <p:cNvPr id="20" name="Object 19"/>
          <p:cNvGraphicFramePr>
            <a:graphicFrameLocks noChangeAspect="1"/>
          </p:cNvGraphicFramePr>
          <p:nvPr>
            <p:extLst/>
          </p:nvPr>
        </p:nvGraphicFramePr>
        <p:xfrm>
          <a:off x="5213445" y="4771656"/>
          <a:ext cx="6402738" cy="1898702"/>
        </p:xfrm>
        <a:graphic>
          <a:graphicData uri="http://schemas.openxmlformats.org/presentationml/2006/ole">
            <p:oleObj spid="_x0000_s6191" name="Worksheet" r:id="rId4" imgW="5486400" imgH="1562205" progId="Excel.Sheet.12">
              <p:embed/>
            </p:oleObj>
          </a:graphicData>
        </a:graphic>
      </p:graphicFrame>
      <p:pic>
        <p:nvPicPr>
          <p:cNvPr id="21" name="Picture 4" descr="Hasil gambar untuk transparent GLASS 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6138" y="-119260"/>
            <a:ext cx="1444876" cy="137656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pPr>
              <a:defRPr/>
            </a:pPr>
            <a:fld id="{1B240CD9-7305-449A-A63F-921E127818FF}" type="slidenum">
              <a:rPr lang="id-ID" altLang="id-ID" smtClean="0">
                <a:solidFill>
                  <a:prstClr val="white"/>
                </a:solidFill>
              </a:rPr>
              <a:pPr>
                <a:defRPr/>
              </a:pPr>
              <a:t>72</a:t>
            </a:fld>
            <a:endParaRPr lang="id-ID" altLang="id-ID">
              <a:solidFill>
                <a:prstClr val="white"/>
              </a:solidFill>
            </a:endParaRPr>
          </a:p>
        </p:txBody>
      </p:sp>
    </p:spTree>
    <p:extLst>
      <p:ext uri="{BB962C8B-B14F-4D97-AF65-F5344CB8AC3E}">
        <p14:creationId xmlns:p14="http://schemas.microsoft.com/office/powerpoint/2010/main" xmlns="" val="12127167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79584" y="4242815"/>
            <a:ext cx="10026171" cy="923330"/>
          </a:xfrm>
          <a:prstGeom prst="rect">
            <a:avLst/>
          </a:prstGeom>
        </p:spPr>
        <p:txBody>
          <a:bodyPr wrap="square">
            <a:spAutoFit/>
          </a:bodyPr>
          <a:lstStyle/>
          <a:p>
            <a:r>
              <a:rPr lang="id-ID" sz="5400" b="1" dirty="0">
                <a:solidFill>
                  <a:srgbClr val="C00000"/>
                </a:solidFill>
              </a:rPr>
              <a:t>P</a:t>
            </a:r>
            <a:r>
              <a:rPr lang="id-ID" sz="4400" b="1" dirty="0">
                <a:solidFill>
                  <a:srgbClr val="C00000"/>
                </a:solidFill>
              </a:rPr>
              <a:t>AKET KEBIJAKAN EKONOMI</a:t>
            </a: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0388" y="3749099"/>
            <a:ext cx="2005591" cy="1910762"/>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38C5940F-52BA-4018-B13B-B36621709A35}" type="slidenum">
              <a:rPr lang="id-ID" smtClean="0"/>
              <a:pPr/>
              <a:t>73</a:t>
            </a:fld>
            <a:endParaRPr lang="id-ID"/>
          </a:p>
        </p:txBody>
      </p:sp>
    </p:spTree>
    <p:extLst>
      <p:ext uri="{BB962C8B-B14F-4D97-AF65-F5344CB8AC3E}">
        <p14:creationId xmlns:p14="http://schemas.microsoft.com/office/powerpoint/2010/main" xmlns="" val="13558748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0287" y="123530"/>
            <a:ext cx="11469870" cy="1200329"/>
          </a:xfrm>
          <a:prstGeom prst="rect">
            <a:avLst/>
          </a:prstGeom>
        </p:spPr>
        <p:txBody>
          <a:bodyPr wrap="square">
            <a:spAutoFit/>
          </a:bodyPr>
          <a:lstStyle/>
          <a:p>
            <a:pPr algn="r"/>
            <a:r>
              <a:rPr lang="id-ID" sz="2400" b="1" dirty="0">
                <a:solidFill>
                  <a:srgbClr val="C00000"/>
                </a:solidFill>
              </a:rPr>
              <a:t>SECARA UMUM, </a:t>
            </a:r>
            <a:r>
              <a:rPr lang="en-US" sz="2400" b="1" dirty="0">
                <a:solidFill>
                  <a:srgbClr val="C00000"/>
                </a:solidFill>
              </a:rPr>
              <a:t>PAKET KEBIJAKAN EKONOMI</a:t>
            </a:r>
            <a:r>
              <a:rPr lang="id-ID" sz="2400" b="1" dirty="0">
                <a:solidFill>
                  <a:srgbClr val="C00000"/>
                </a:solidFill>
              </a:rPr>
              <a:t> DIKELUARKAN DALAM RANGKA MENGEMBANGKAN EKONOMI MAKRO YANG KONDUSIF, MENGGERAKKAN EKONOMI NASIONAL, DAN MELINDUNGI MASYARAKAT BERPENDAPATAN RENDAH</a:t>
            </a:r>
          </a:p>
        </p:txBody>
      </p:sp>
      <p:sp>
        <p:nvSpPr>
          <p:cNvPr id="3"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9" descr="Image result for CONSUMER BASIS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11" descr="Image result for CONSUMER BASIS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13" descr="Image result for CONSUMER BASIS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Slide Number Placeholder 1"/>
          <p:cNvSpPr>
            <a:spLocks noGrp="1"/>
          </p:cNvSpPr>
          <p:nvPr>
            <p:ph type="sldNum" sz="quarter" idx="12"/>
          </p:nvPr>
        </p:nvSpPr>
        <p:spPr>
          <a:xfrm>
            <a:off x="9018265" y="6458913"/>
            <a:ext cx="2743200" cy="365125"/>
          </a:xfrm>
        </p:spPr>
        <p:txBody>
          <a:bodyPr/>
          <a:lstStyle/>
          <a:p>
            <a:fld id="{38C5940F-52BA-4018-B13B-B36621709A35}" type="slidenum">
              <a:rPr lang="id-ID" smtClean="0"/>
              <a:pPr/>
              <a:t>74</a:t>
            </a:fld>
            <a:endParaRPr lang="id-ID" dirty="0"/>
          </a:p>
        </p:txBody>
      </p:sp>
      <p:sp>
        <p:nvSpPr>
          <p:cNvPr id="32" name="Round Diagonal Corner Rectangle 31"/>
          <p:cNvSpPr/>
          <p:nvPr/>
        </p:nvSpPr>
        <p:spPr>
          <a:xfrm>
            <a:off x="328610" y="4370622"/>
            <a:ext cx="3638811" cy="2270854"/>
          </a:xfrm>
          <a:prstGeom prst="round2DiagRect">
            <a:avLst>
              <a:gd name="adj1" fmla="val 11551"/>
              <a:gd name="adj2" fmla="val 0"/>
            </a:avLst>
          </a:prstGeom>
          <a:solidFill>
            <a:srgbClr val="4BACC6">
              <a:lumMod val="20000"/>
              <a:lumOff val="80000"/>
              <a:alpha val="86000"/>
            </a:srgbClr>
          </a:solidFill>
          <a:ln w="25400" cap="flat" cmpd="sng" algn="ctr">
            <a:solidFill>
              <a:srgbClr val="EEECE1">
                <a:lumMod val="90000"/>
              </a:srgbClr>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id-ID" sz="16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3" name="Picture 2" descr="http://1.bp.blogspot.com/-dWRvvJJEOZc/VTokOQb0Y5I/AAAAAAAAAEY/0FNlIQRhoGo/s1600/peta%2Bindonesia.png"/>
          <p:cNvPicPr>
            <a:picLocks noChangeAspect="1" noChangeArrowheads="1"/>
          </p:cNvPicPr>
          <p:nvPr/>
        </p:nvPicPr>
        <p:blipFill>
          <a:blip r:embed="rId2" cstate="print">
            <a:lum bright="70000" contrast="-70000"/>
            <a:alphaModFix amt="51000"/>
            <a:extLst>
              <a:ext uri="{28A0092B-C50C-407E-A947-70E740481C1C}">
                <a14:useLocalDpi xmlns:a14="http://schemas.microsoft.com/office/drawing/2010/main" xmlns=""/>
              </a:ext>
            </a:extLst>
          </a:blip>
          <a:srcRect/>
          <a:stretch>
            <a:fillRect/>
          </a:stretch>
        </p:blipFill>
        <p:spPr bwMode="auto">
          <a:xfrm>
            <a:off x="729640" y="1291011"/>
            <a:ext cx="10976656" cy="5194619"/>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TextBox 33"/>
          <p:cNvSpPr txBox="1"/>
          <p:nvPr/>
        </p:nvSpPr>
        <p:spPr>
          <a:xfrm>
            <a:off x="4093214" y="3096160"/>
            <a:ext cx="3699144" cy="797654"/>
          </a:xfrm>
          <a:prstGeom prst="rect">
            <a:avLst/>
          </a:prstGeom>
          <a:noFill/>
        </p:spPr>
        <p:txBody>
          <a:bodyPr wrap="square" rtlCol="0">
            <a:spAutoFit/>
          </a:bodyPr>
          <a:lstStyle/>
          <a:p>
            <a:pPr algn="r" defTabSz="914378">
              <a:lnSpc>
                <a:spcPts val="1100"/>
              </a:lnSpc>
            </a:pPr>
            <a:r>
              <a:rPr lang="en-US" sz="1400" b="1" kern="0" dirty="0">
                <a:solidFill>
                  <a:srgbClr val="C00000"/>
                </a:solidFill>
                <a:latin typeface="Arial" panose="020B0604020202020204" pitchFamily="34" charset="0"/>
                <a:cs typeface="Arial" panose="020B0604020202020204" pitchFamily="34" charset="0"/>
              </a:rPr>
              <a:t>PAKET III, 7 Oct ’15</a:t>
            </a:r>
          </a:p>
          <a:p>
            <a:pPr algn="r" defTabSz="914378">
              <a:lnSpc>
                <a:spcPts val="1100"/>
              </a:lnSpc>
            </a:pPr>
            <a:r>
              <a:rPr lang="en-US" sz="1000" b="1" kern="0" dirty="0">
                <a:solidFill>
                  <a:srgbClr val="4F81BD">
                    <a:lumMod val="75000"/>
                  </a:srgbClr>
                </a:solidFill>
                <a:latin typeface="Arial" panose="020B0604020202020204" pitchFamily="34" charset="0"/>
                <a:cs typeface="Arial" panose="020B0604020202020204" pitchFamily="34" charset="0"/>
              </a:rPr>
              <a:t>PERLUASAN AKSES PEMBIAYAAN DAN PENGURANGAN BIAYA PRODUKSI: </a:t>
            </a:r>
            <a:r>
              <a:rPr lang="en-US" sz="1000" b="1" kern="0" dirty="0" err="1">
                <a:solidFill>
                  <a:srgbClr val="4F81BD">
                    <a:lumMod val="75000"/>
                  </a:srgbClr>
                </a:solidFill>
                <a:latin typeface="Arial" panose="020B0604020202020204" pitchFamily="34" charset="0"/>
                <a:cs typeface="Arial" panose="020B0604020202020204" pitchFamily="34" charset="0"/>
              </a:rPr>
              <a:t>Perluasan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cakupan</a:t>
            </a:r>
            <a:r>
              <a:rPr lang="en-US" sz="1000" b="1" kern="0" dirty="0">
                <a:solidFill>
                  <a:srgbClr val="4F81BD">
                    <a:lumMod val="75000"/>
                  </a:srgbClr>
                </a:solidFill>
                <a:latin typeface="Arial" panose="020B0604020202020204" pitchFamily="34" charset="0"/>
                <a:cs typeface="Arial" panose="020B0604020202020204" pitchFamily="34" charset="0"/>
              </a:rPr>
              <a:t> KUR, </a:t>
            </a:r>
            <a:r>
              <a:rPr lang="en-US" sz="1000" b="1" kern="0" dirty="0" err="1">
                <a:solidFill>
                  <a:srgbClr val="4F81BD">
                    <a:lumMod val="75000"/>
                  </a:srgbClr>
                </a:solidFill>
                <a:latin typeface="Arial" panose="020B0604020202020204" pitchFamily="34" charset="0"/>
                <a:cs typeface="Arial" panose="020B0604020202020204" pitchFamily="34" charset="0"/>
              </a:rPr>
              <a:t>Fasilitasi</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jasa</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keuangan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pembiayaan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ekspor</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fasilitas</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pertanahan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dan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insentif</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listrik</a:t>
            </a:r>
            <a:r>
              <a:rPr lang="en-US" sz="1000" b="1" kern="0" dirty="0">
                <a:solidFill>
                  <a:srgbClr val="4F81BD">
                    <a:lumMod val="75000"/>
                  </a:srgbClr>
                </a:solidFill>
                <a:latin typeface="Arial" panose="020B0604020202020204" pitchFamily="34" charset="0"/>
                <a:cs typeface="Arial" panose="020B0604020202020204" pitchFamily="34" charset="0"/>
              </a:rPr>
              <a:t>, BBM, Gas </a:t>
            </a:r>
            <a:r>
              <a:rPr lang="en-US" sz="1000" b="1" kern="0" dirty="0" err="1">
                <a:solidFill>
                  <a:srgbClr val="4F81BD">
                    <a:lumMod val="75000"/>
                  </a:srgbClr>
                </a:solidFill>
                <a:latin typeface="Arial" panose="020B0604020202020204" pitchFamily="34" charset="0"/>
                <a:cs typeface="Arial" panose="020B0604020202020204" pitchFamily="34" charset="0"/>
              </a:rPr>
              <a:t>bagi</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industri</a:t>
            </a:r>
            <a:endParaRPr lang="en-US" sz="1000" b="1" kern="0" dirty="0">
              <a:solidFill>
                <a:srgbClr val="4F81BD">
                  <a:lumMod val="75000"/>
                </a:srgbClr>
              </a:solidFill>
              <a:latin typeface="Arial" panose="020B0604020202020204" pitchFamily="34" charset="0"/>
              <a:cs typeface="Arial" panose="020B0604020202020204" pitchFamily="34" charset="0"/>
            </a:endParaRPr>
          </a:p>
        </p:txBody>
      </p:sp>
      <p:sp>
        <p:nvSpPr>
          <p:cNvPr id="35" name="TextBox 34"/>
          <p:cNvSpPr txBox="1"/>
          <p:nvPr/>
        </p:nvSpPr>
        <p:spPr>
          <a:xfrm>
            <a:off x="4431617" y="4028363"/>
            <a:ext cx="3298402" cy="797654"/>
          </a:xfrm>
          <a:prstGeom prst="rect">
            <a:avLst/>
          </a:prstGeom>
          <a:noFill/>
        </p:spPr>
        <p:txBody>
          <a:bodyPr wrap="square" rtlCol="0">
            <a:spAutoFit/>
          </a:bodyPr>
          <a:lstStyle/>
          <a:p>
            <a:pPr algn="r" defTabSz="914378">
              <a:lnSpc>
                <a:spcPts val="1100"/>
              </a:lnSpc>
            </a:pPr>
            <a:r>
              <a:rPr lang="en-US" sz="1400" b="1" kern="0" dirty="0">
                <a:solidFill>
                  <a:srgbClr val="C00000"/>
                </a:solidFill>
                <a:latin typeface="Arial" panose="020B0604020202020204" pitchFamily="34" charset="0"/>
                <a:cs typeface="Arial" panose="020B0604020202020204" pitchFamily="34" charset="0"/>
              </a:rPr>
              <a:t> PAKET IV, 15 Oct ‘15</a:t>
            </a:r>
          </a:p>
          <a:p>
            <a:pPr algn="r" defTabSz="914378">
              <a:lnSpc>
                <a:spcPts val="1100"/>
              </a:lnSpc>
            </a:pPr>
            <a:r>
              <a:rPr lang="en-US" sz="1000" b="1" kern="0" dirty="0">
                <a:solidFill>
                  <a:srgbClr val="4F81BD">
                    <a:lumMod val="75000"/>
                  </a:srgbClr>
                </a:solidFill>
                <a:latin typeface="Arial" panose="020B0604020202020204" pitchFamily="34" charset="0"/>
                <a:cs typeface="Arial" panose="020B0604020202020204" pitchFamily="34" charset="0"/>
              </a:rPr>
              <a:t>JAMINAN SISTIM PENGUPAHAN DAN PENGAMANAN PHK: </a:t>
            </a:r>
            <a:r>
              <a:rPr lang="en-US" sz="1000" b="1" kern="0" dirty="0" err="1">
                <a:solidFill>
                  <a:srgbClr val="4F81BD">
                    <a:lumMod val="75000"/>
                  </a:srgbClr>
                </a:solidFill>
                <a:latin typeface="Arial" panose="020B0604020202020204" pitchFamily="34" charset="0"/>
                <a:cs typeface="Arial" panose="020B0604020202020204" pitchFamily="34" charset="0"/>
              </a:rPr>
              <a:t>sistem</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pengupahan</a:t>
            </a:r>
            <a:r>
              <a:rPr lang="en-US" sz="1000" b="1" kern="0" dirty="0">
                <a:solidFill>
                  <a:srgbClr val="4F81BD">
                    <a:lumMod val="75000"/>
                  </a:srgbClr>
                </a:solidFill>
                <a:latin typeface="Arial" panose="020B0604020202020204" pitchFamily="34" charset="0"/>
                <a:cs typeface="Arial" panose="020B0604020202020204" pitchFamily="34" charset="0"/>
              </a:rPr>
              <a:t> yang </a:t>
            </a:r>
            <a:r>
              <a:rPr lang="en-US" sz="1000" b="1" kern="0" dirty="0" err="1">
                <a:solidFill>
                  <a:srgbClr val="4F81BD">
                    <a:lumMod val="75000"/>
                  </a:srgbClr>
                </a:solidFill>
                <a:latin typeface="Arial" panose="020B0604020202020204" pitchFamily="34" charset="0"/>
                <a:cs typeface="Arial" panose="020B0604020202020204" pitchFamily="34" charset="0"/>
              </a:rPr>
              <a:t>adil</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sederhana</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dan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terproyeksi</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serta</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Kredit</a:t>
            </a:r>
            <a:r>
              <a:rPr lang="en-US" sz="1000" b="1" kern="0" dirty="0">
                <a:solidFill>
                  <a:srgbClr val="4F81BD">
                    <a:lumMod val="75000"/>
                  </a:srgbClr>
                </a:solidFill>
                <a:latin typeface="Arial" panose="020B0604020202020204" pitchFamily="34" charset="0"/>
                <a:cs typeface="Arial" panose="020B0604020202020204" pitchFamily="34" charset="0"/>
              </a:rPr>
              <a:t> Usaha Rakyat (KUR) yang </a:t>
            </a:r>
            <a:r>
              <a:rPr lang="en-US" sz="1000" b="1" kern="0" dirty="0" err="1">
                <a:solidFill>
                  <a:srgbClr val="4F81BD">
                    <a:lumMod val="75000"/>
                  </a:srgbClr>
                </a:solidFill>
                <a:latin typeface="Arial" panose="020B0604020202020204" pitchFamily="34" charset="0"/>
                <a:cs typeface="Arial" panose="020B0604020202020204" pitchFamily="34" charset="0"/>
              </a:rPr>
              <a:t>lebih</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murah</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dan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luas</a:t>
            </a:r>
            <a:endParaRPr lang="id-ID" sz="1000" b="1" kern="0" dirty="0">
              <a:solidFill>
                <a:srgbClr val="4F81BD">
                  <a:lumMod val="75000"/>
                </a:srgbClr>
              </a:solidFill>
              <a:latin typeface="Arial" panose="020B0604020202020204" pitchFamily="34" charset="0"/>
              <a:cs typeface="Arial" panose="020B0604020202020204" pitchFamily="34" charset="0"/>
            </a:endParaRPr>
          </a:p>
        </p:txBody>
      </p:sp>
      <p:sp>
        <p:nvSpPr>
          <p:cNvPr id="36" name="TextBox 35"/>
          <p:cNvSpPr txBox="1"/>
          <p:nvPr/>
        </p:nvSpPr>
        <p:spPr>
          <a:xfrm>
            <a:off x="4369157" y="4928180"/>
            <a:ext cx="3344871" cy="797654"/>
          </a:xfrm>
          <a:prstGeom prst="rect">
            <a:avLst/>
          </a:prstGeom>
          <a:noFill/>
        </p:spPr>
        <p:txBody>
          <a:bodyPr wrap="square" rtlCol="0">
            <a:spAutoFit/>
          </a:bodyPr>
          <a:lstStyle/>
          <a:p>
            <a:pPr algn="r" defTabSz="914378">
              <a:lnSpc>
                <a:spcPts val="1100"/>
              </a:lnSpc>
            </a:pPr>
            <a:r>
              <a:rPr lang="en-US" sz="1400" b="1" kern="0" dirty="0">
                <a:solidFill>
                  <a:srgbClr val="C00000"/>
                </a:solidFill>
                <a:latin typeface="Arial" panose="020B0604020202020204" pitchFamily="34" charset="0"/>
                <a:cs typeface="Arial" panose="020B0604020202020204" pitchFamily="34" charset="0"/>
              </a:rPr>
              <a:t>PAKET V, 22 Oct ‘15</a:t>
            </a:r>
          </a:p>
          <a:p>
            <a:pPr algn="r" defTabSz="914378">
              <a:lnSpc>
                <a:spcPts val="1100"/>
              </a:lnSpc>
            </a:pPr>
            <a:r>
              <a:rPr lang="en-US" sz="1000" b="1" kern="0" dirty="0">
                <a:solidFill>
                  <a:srgbClr val="4F81BD">
                    <a:lumMod val="75000"/>
                  </a:srgbClr>
                </a:solidFill>
                <a:latin typeface="Arial" panose="020B0604020202020204" pitchFamily="34" charset="0"/>
                <a:cs typeface="Arial" panose="020B0604020202020204" pitchFamily="34" charset="0"/>
              </a:rPr>
              <a:t>REVALUASI ASET DAN AKSES PEMBIAYAAN SYARIAH: </a:t>
            </a:r>
            <a:r>
              <a:rPr lang="en-US" sz="1000" b="1" kern="0" dirty="0" err="1">
                <a:solidFill>
                  <a:srgbClr val="4F81BD">
                    <a:lumMod val="75000"/>
                  </a:srgbClr>
                </a:solidFill>
                <a:latin typeface="Arial" panose="020B0604020202020204" pitchFamily="34" charset="0"/>
                <a:cs typeface="Arial" panose="020B0604020202020204" pitchFamily="34" charset="0"/>
              </a:rPr>
              <a:t>insentif</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pajak</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bagi</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perusahaan</a:t>
            </a:r>
            <a:r>
              <a:rPr lang="en-US" sz="1000" b="1" kern="0" dirty="0">
                <a:solidFill>
                  <a:srgbClr val="4F81BD">
                    <a:lumMod val="75000"/>
                  </a:srgbClr>
                </a:solidFill>
                <a:latin typeface="Arial" panose="020B0604020202020204" pitchFamily="34" charset="0"/>
                <a:cs typeface="Arial" panose="020B0604020202020204" pitchFamily="34" charset="0"/>
              </a:rPr>
              <a:t> yang </a:t>
            </a:r>
            <a:r>
              <a:rPr lang="en-US" sz="1000" b="1" kern="0" dirty="0" err="1">
                <a:solidFill>
                  <a:srgbClr val="4F81BD">
                    <a:lumMod val="75000"/>
                  </a:srgbClr>
                </a:solidFill>
                <a:latin typeface="Arial" panose="020B0604020202020204" pitchFamily="34" charset="0"/>
                <a:cs typeface="Arial" panose="020B0604020202020204" pitchFamily="34" charset="0"/>
              </a:rPr>
              <a:t>merevaluasi</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aset</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dan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insentif</a:t>
            </a:r>
            <a:r>
              <a:rPr lang="en-US" sz="1000" b="1" kern="0" dirty="0">
                <a:solidFill>
                  <a:srgbClr val="4F81BD">
                    <a:lumMod val="75000"/>
                  </a:srgbClr>
                </a:solidFill>
                <a:latin typeface="Arial" panose="020B0604020202020204" pitchFamily="34" charset="0"/>
                <a:cs typeface="Arial" panose="020B0604020202020204" pitchFamily="34" charset="0"/>
              </a:rPr>
              <a:t> dana </a:t>
            </a:r>
            <a:r>
              <a:rPr lang="en-US" sz="1000" b="1" kern="0" dirty="0" err="1">
                <a:solidFill>
                  <a:srgbClr val="4F81BD">
                    <a:lumMod val="75000"/>
                  </a:srgbClr>
                </a:solidFill>
                <a:latin typeface="Arial" panose="020B0604020202020204" pitchFamily="34" charset="0"/>
                <a:cs typeface="Arial" panose="020B0604020202020204" pitchFamily="34" charset="0"/>
              </a:rPr>
              <a:t>investasi</a:t>
            </a:r>
            <a:r>
              <a:rPr lang="en-US" sz="1000" b="1" kern="0" dirty="0">
                <a:solidFill>
                  <a:srgbClr val="4F81BD">
                    <a:lumMod val="75000"/>
                  </a:srgbClr>
                </a:solidFill>
                <a:latin typeface="Arial" panose="020B0604020202020204" pitchFamily="34" charset="0"/>
                <a:cs typeface="Arial" panose="020B0604020202020204" pitchFamily="34" charset="0"/>
              </a:rPr>
              <a:t> real estate, </a:t>
            </a:r>
            <a:r>
              <a:rPr lang="en-US" sz="1000" b="1" kern="0" dirty="0" err="1">
                <a:solidFill>
                  <a:srgbClr val="4F81BD">
                    <a:lumMod val="75000"/>
                  </a:srgbClr>
                </a:solidFill>
                <a:latin typeface="Arial" panose="020B0604020202020204" pitchFamily="34" charset="0"/>
                <a:cs typeface="Arial" panose="020B0604020202020204" pitchFamily="34" charset="0"/>
              </a:rPr>
              <a:t>serta</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kemudahan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pembiayaan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syariah</a:t>
            </a:r>
            <a:endParaRPr lang="en-US" sz="1000" b="1" kern="0" dirty="0">
              <a:solidFill>
                <a:srgbClr val="4F81BD">
                  <a:lumMod val="75000"/>
                </a:srgbClr>
              </a:solidFill>
              <a:latin typeface="Arial" panose="020B0604020202020204" pitchFamily="34" charset="0"/>
              <a:cs typeface="Arial" panose="020B0604020202020204" pitchFamily="34" charset="0"/>
            </a:endParaRPr>
          </a:p>
        </p:txBody>
      </p:sp>
      <p:sp>
        <p:nvSpPr>
          <p:cNvPr id="37" name="TextBox 36"/>
          <p:cNvSpPr txBox="1"/>
          <p:nvPr/>
        </p:nvSpPr>
        <p:spPr>
          <a:xfrm>
            <a:off x="4280840" y="5829829"/>
            <a:ext cx="3472876" cy="923330"/>
          </a:xfrm>
          <a:prstGeom prst="rect">
            <a:avLst/>
          </a:prstGeom>
          <a:noFill/>
        </p:spPr>
        <p:txBody>
          <a:bodyPr wrap="square" rtlCol="0">
            <a:spAutoFit/>
          </a:bodyPr>
          <a:lstStyle/>
          <a:p>
            <a:pPr algn="r"/>
            <a:r>
              <a:rPr lang="id-ID" altLang="en-US" sz="1400" b="1" dirty="0">
                <a:solidFill>
                  <a:srgbClr val="C00000"/>
                </a:solidFill>
                <a:latin typeface="Arial" panose="020B0604020202020204" pitchFamily="34" charset="0"/>
                <a:cs typeface="Arial" panose="020B0604020202020204" pitchFamily="34" charset="0"/>
              </a:rPr>
              <a:t>PAKET VI, 6 Nov ‘15</a:t>
            </a:r>
          </a:p>
          <a:p>
            <a:pPr algn="r"/>
            <a:r>
              <a:rPr lang="id-ID" altLang="en-US" sz="1000" b="1" dirty="0">
                <a:solidFill>
                  <a:srgbClr val="4F81BD">
                    <a:lumMod val="75000"/>
                  </a:srgbClr>
                </a:solidFill>
                <a:latin typeface="Arial" panose="020B0604020202020204" pitchFamily="34" charset="0"/>
                <a:cs typeface="Arial" panose="020B0604020202020204" pitchFamily="34" charset="0"/>
              </a:rPr>
              <a:t>MENGGERAKKAN EKONOMI DI WILAYAH PINGGIRAN DAN KELANCARAN BAHAN BAKU OBAT: insentif KEK, pengairan, dan sistim eletronik (INSW) pengadaan bahan baku obat</a:t>
            </a:r>
          </a:p>
        </p:txBody>
      </p:sp>
      <p:sp>
        <p:nvSpPr>
          <p:cNvPr id="38" name="TextBox 37"/>
          <p:cNvSpPr txBox="1"/>
          <p:nvPr/>
        </p:nvSpPr>
        <p:spPr>
          <a:xfrm>
            <a:off x="7879587" y="1512916"/>
            <a:ext cx="4021628" cy="656590"/>
          </a:xfrm>
          <a:prstGeom prst="rect">
            <a:avLst/>
          </a:prstGeom>
          <a:noFill/>
        </p:spPr>
        <p:txBody>
          <a:bodyPr wrap="square" rtlCol="0">
            <a:spAutoFit/>
          </a:bodyPr>
          <a:lstStyle/>
          <a:p>
            <a:pPr algn="r" defTabSz="914378">
              <a:lnSpc>
                <a:spcPts val="1100"/>
              </a:lnSpc>
            </a:pPr>
            <a:r>
              <a:rPr lang="en-US" sz="1400" b="1" kern="0" dirty="0">
                <a:solidFill>
                  <a:srgbClr val="C00000"/>
                </a:solidFill>
                <a:latin typeface="Arial" panose="020B0604020202020204" pitchFamily="34" charset="0"/>
                <a:cs typeface="Arial" panose="020B0604020202020204" pitchFamily="34" charset="0"/>
              </a:rPr>
              <a:t>PAKET VII, 7 Dec ‘15</a:t>
            </a:r>
          </a:p>
          <a:p>
            <a:pPr algn="r" defTabSz="914378">
              <a:lnSpc>
                <a:spcPts val="1100"/>
              </a:lnSpc>
            </a:pPr>
            <a:r>
              <a:rPr lang="en-US" sz="1000" b="1" kern="0" dirty="0">
                <a:solidFill>
                  <a:srgbClr val="4F81BD">
                    <a:lumMod val="75000"/>
                  </a:srgbClr>
                </a:solidFill>
                <a:latin typeface="Arial" panose="020B0604020202020204" pitchFamily="34" charset="0"/>
                <a:cs typeface="Arial" panose="020B0604020202020204" pitchFamily="34" charset="0"/>
              </a:rPr>
              <a:t>INSENTIF PAJAK INDUSTRI PADAT KARYA DAN SERTIFIKASI TANAH: </a:t>
            </a:r>
            <a:r>
              <a:rPr lang="en-US" sz="1000" b="1" kern="0" dirty="0" err="1">
                <a:solidFill>
                  <a:srgbClr val="4F81BD">
                    <a:lumMod val="75000"/>
                  </a:srgbClr>
                </a:solidFill>
                <a:latin typeface="Arial" panose="020B0604020202020204" pitchFamily="34" charset="0"/>
                <a:cs typeface="Arial" panose="020B0604020202020204" pitchFamily="34" charset="0"/>
              </a:rPr>
              <a:t>Mendorong</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daya</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saing</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industri</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padat</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karya</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melalui</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insentif</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PPh</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Pasal</a:t>
            </a:r>
            <a:r>
              <a:rPr lang="en-US" sz="1000" b="1" kern="0" dirty="0">
                <a:solidFill>
                  <a:srgbClr val="4F81BD">
                    <a:lumMod val="75000"/>
                  </a:srgbClr>
                </a:solidFill>
                <a:latin typeface="Arial" panose="020B0604020202020204" pitchFamily="34" charset="0"/>
                <a:cs typeface="Arial" panose="020B0604020202020204" pitchFamily="34" charset="0"/>
              </a:rPr>
              <a:t> 21 </a:t>
            </a:r>
            <a:r>
              <a:rPr lang="en-US" sz="1000" b="1" kern="0" dirty="0" err="1">
                <a:solidFill>
                  <a:srgbClr val="4F81BD">
                    <a:lumMod val="75000"/>
                  </a:srgbClr>
                </a:solidFill>
                <a:latin typeface="Arial" panose="020B0604020202020204" pitchFamily="34" charset="0"/>
                <a:cs typeface="Arial" panose="020B0604020202020204" pitchFamily="34" charset="0"/>
              </a:rPr>
              <a:t>dan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kemudahan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sertifikasi</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tanah</a:t>
            </a:r>
            <a:endParaRPr lang="en-US" sz="1000" b="1" kern="0" dirty="0">
              <a:solidFill>
                <a:srgbClr val="4F81BD">
                  <a:lumMod val="75000"/>
                </a:srgbClr>
              </a:solidFill>
              <a:latin typeface="Arial" panose="020B0604020202020204" pitchFamily="34" charset="0"/>
              <a:cs typeface="Arial" panose="020B0604020202020204" pitchFamily="34" charset="0"/>
            </a:endParaRPr>
          </a:p>
        </p:txBody>
      </p:sp>
      <p:sp>
        <p:nvSpPr>
          <p:cNvPr id="39" name="TextBox 38"/>
          <p:cNvSpPr txBox="1"/>
          <p:nvPr/>
        </p:nvSpPr>
        <p:spPr>
          <a:xfrm>
            <a:off x="7993075" y="2276687"/>
            <a:ext cx="3910318" cy="938719"/>
          </a:xfrm>
          <a:prstGeom prst="rect">
            <a:avLst/>
          </a:prstGeom>
          <a:noFill/>
        </p:spPr>
        <p:txBody>
          <a:bodyPr wrap="square" rtlCol="0">
            <a:spAutoFit/>
          </a:bodyPr>
          <a:lstStyle/>
          <a:p>
            <a:pPr algn="r" defTabSz="914378">
              <a:lnSpc>
                <a:spcPts val="1100"/>
              </a:lnSpc>
            </a:pPr>
            <a:r>
              <a:rPr lang="en-US" sz="1400" b="1" kern="0" dirty="0">
                <a:solidFill>
                  <a:srgbClr val="C00000"/>
                </a:solidFill>
                <a:latin typeface="Arial" panose="020B0604020202020204" pitchFamily="34" charset="0"/>
                <a:cs typeface="Arial" panose="020B0604020202020204" pitchFamily="34" charset="0"/>
              </a:rPr>
              <a:t>PAKET VIII, 21 Dec ‘15</a:t>
            </a:r>
          </a:p>
          <a:p>
            <a:pPr algn="r" defTabSz="914378">
              <a:lnSpc>
                <a:spcPts val="1100"/>
              </a:lnSpc>
            </a:pPr>
            <a:r>
              <a:rPr lang="en-US" sz="1000" b="1" kern="0" dirty="0">
                <a:solidFill>
                  <a:srgbClr val="4F81BD">
                    <a:lumMod val="75000"/>
                  </a:srgbClr>
                </a:solidFill>
                <a:latin typeface="Arial" panose="020B0604020202020204" pitchFamily="34" charset="0"/>
                <a:cs typeface="Arial" panose="020B0604020202020204" pitchFamily="34" charset="0"/>
              </a:rPr>
              <a:t>KEPASTIAN USAHA DAN INVESTASI JASA PEMELIHARAAN PESAWAT TERBANG (MRO) DAN MINYAK: one map policy yang </a:t>
            </a:r>
            <a:r>
              <a:rPr lang="en-US" sz="1000" b="1" kern="0" dirty="0" err="1">
                <a:solidFill>
                  <a:srgbClr val="4F81BD">
                    <a:lumMod val="75000"/>
                  </a:srgbClr>
                </a:solidFill>
                <a:latin typeface="Arial" panose="020B0604020202020204" pitchFamily="34" charset="0"/>
                <a:cs typeface="Arial" panose="020B0604020202020204" pitchFamily="34" charset="0"/>
              </a:rPr>
              <a:t>mempermudah</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penyelesaian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konflik</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lahan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upaya</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meningkatkan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produksi</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minyak</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nasional</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dan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mendorong</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jasa</a:t>
            </a:r>
            <a:r>
              <a:rPr lang="en-US" sz="1000" b="1" kern="0" dirty="0">
                <a:solidFill>
                  <a:srgbClr val="4F81BD">
                    <a:lumMod val="75000"/>
                  </a:srgbClr>
                </a:solidFill>
                <a:latin typeface="Arial" panose="020B0604020202020204" pitchFamily="34" charset="0"/>
                <a:cs typeface="Arial" panose="020B0604020202020204" pitchFamily="34" charset="0"/>
              </a:rPr>
              <a:t> MRO</a:t>
            </a:r>
          </a:p>
        </p:txBody>
      </p:sp>
      <p:sp>
        <p:nvSpPr>
          <p:cNvPr id="40" name="TextBox 39"/>
          <p:cNvSpPr txBox="1"/>
          <p:nvPr/>
        </p:nvSpPr>
        <p:spPr>
          <a:xfrm>
            <a:off x="7847579" y="3220331"/>
            <a:ext cx="4072578" cy="656590"/>
          </a:xfrm>
          <a:prstGeom prst="rect">
            <a:avLst/>
          </a:prstGeom>
          <a:noFill/>
        </p:spPr>
        <p:txBody>
          <a:bodyPr wrap="square" rtlCol="0">
            <a:spAutoFit/>
          </a:bodyPr>
          <a:lstStyle/>
          <a:p>
            <a:pPr algn="r" defTabSz="914378">
              <a:lnSpc>
                <a:spcPts val="1100"/>
              </a:lnSpc>
            </a:pPr>
            <a:r>
              <a:rPr lang="en-US" sz="1400" b="1" kern="0" dirty="0">
                <a:solidFill>
                  <a:srgbClr val="C00000"/>
                </a:solidFill>
                <a:latin typeface="Arial" panose="020B0604020202020204" pitchFamily="34" charset="0"/>
                <a:cs typeface="Arial" panose="020B0604020202020204" pitchFamily="34" charset="0"/>
              </a:rPr>
              <a:t>PAKET  IX, 27 Jan ‘16</a:t>
            </a:r>
          </a:p>
          <a:p>
            <a:pPr algn="r" defTabSz="914378">
              <a:lnSpc>
                <a:spcPts val="1100"/>
              </a:lnSpc>
            </a:pPr>
            <a:r>
              <a:rPr lang="en-US" sz="1000" b="1" kern="0" dirty="0">
                <a:solidFill>
                  <a:srgbClr val="4F81BD">
                    <a:lumMod val="75000"/>
                  </a:srgbClr>
                </a:solidFill>
                <a:latin typeface="Arial" panose="020B0604020202020204" pitchFamily="34" charset="0"/>
                <a:cs typeface="Arial" panose="020B0604020202020204" pitchFamily="34" charset="0"/>
              </a:rPr>
              <a:t>INFRASTRUKTUR LISTRIK DAN LOGISTIK: </a:t>
            </a:r>
            <a:r>
              <a:rPr lang="en-US" sz="1000" b="1" kern="0" dirty="0" err="1">
                <a:solidFill>
                  <a:srgbClr val="4F81BD">
                    <a:lumMod val="75000"/>
                  </a:srgbClr>
                </a:solidFill>
                <a:latin typeface="Arial" panose="020B0604020202020204" pitchFamily="34" charset="0"/>
                <a:cs typeface="Arial" panose="020B0604020202020204" pitchFamily="34" charset="0"/>
              </a:rPr>
              <a:t>Pemenuhan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listrik</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rakyat</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stabilisasi</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pasokan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daging</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dan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agregator</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ekspor</a:t>
            </a:r>
            <a:r>
              <a:rPr lang="en-US" sz="1000" b="1" kern="0" dirty="0">
                <a:solidFill>
                  <a:srgbClr val="4F81BD">
                    <a:lumMod val="75000"/>
                  </a:srgbClr>
                </a:solidFill>
                <a:latin typeface="Arial" panose="020B0604020202020204" pitchFamily="34" charset="0"/>
                <a:cs typeface="Arial" panose="020B0604020202020204" pitchFamily="34" charset="0"/>
              </a:rPr>
              <a:t> UKM </a:t>
            </a:r>
            <a:r>
              <a:rPr lang="en-US" sz="1000" b="1" kern="0" dirty="0" err="1">
                <a:solidFill>
                  <a:srgbClr val="4F81BD">
                    <a:lumMod val="75000"/>
                  </a:srgbClr>
                </a:solidFill>
                <a:latin typeface="Arial" panose="020B0604020202020204" pitchFamily="34" charset="0"/>
                <a:cs typeface="Arial" panose="020B0604020202020204" pitchFamily="34" charset="0"/>
              </a:rPr>
              <a:t>untuk</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pengembangan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logistik</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desa</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ke</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pasar</a:t>
            </a:r>
            <a:r>
              <a:rPr lang="en-US" sz="1000" b="1" kern="0" dirty="0">
                <a:solidFill>
                  <a:srgbClr val="4F81BD">
                    <a:lumMod val="75000"/>
                  </a:srgbClr>
                </a:solidFill>
                <a:latin typeface="Arial" panose="020B0604020202020204" pitchFamily="34" charset="0"/>
                <a:cs typeface="Arial" panose="020B0604020202020204" pitchFamily="34" charset="0"/>
              </a:rPr>
              <a:t> global</a:t>
            </a:r>
          </a:p>
        </p:txBody>
      </p:sp>
      <p:sp>
        <p:nvSpPr>
          <p:cNvPr id="41" name="TextBox 40"/>
          <p:cNvSpPr txBox="1"/>
          <p:nvPr/>
        </p:nvSpPr>
        <p:spPr>
          <a:xfrm>
            <a:off x="7732197" y="4002773"/>
            <a:ext cx="4209576" cy="938719"/>
          </a:xfrm>
          <a:prstGeom prst="rect">
            <a:avLst/>
          </a:prstGeom>
          <a:noFill/>
        </p:spPr>
        <p:txBody>
          <a:bodyPr wrap="square" rtlCol="0">
            <a:spAutoFit/>
          </a:bodyPr>
          <a:lstStyle/>
          <a:p>
            <a:pPr algn="r" defTabSz="914378">
              <a:lnSpc>
                <a:spcPts val="1100"/>
              </a:lnSpc>
            </a:pPr>
            <a:r>
              <a:rPr lang="sv-SE" sz="1400" b="1" kern="0" dirty="0">
                <a:solidFill>
                  <a:srgbClr val="C00000"/>
                </a:solidFill>
                <a:latin typeface="Arial" panose="020B0604020202020204" pitchFamily="34" charset="0"/>
                <a:cs typeface="Arial" panose="020B0604020202020204" pitchFamily="34" charset="0"/>
              </a:rPr>
              <a:t>PAKET X, 11 Feb ‘16</a:t>
            </a:r>
          </a:p>
          <a:p>
            <a:pPr algn="r" defTabSz="914378">
              <a:lnSpc>
                <a:spcPts val="1100"/>
              </a:lnSpc>
            </a:pPr>
            <a:r>
              <a:rPr lang="sv-SE" sz="1000" b="1" kern="0" dirty="0">
                <a:solidFill>
                  <a:srgbClr val="4F81BD">
                    <a:lumMod val="75000"/>
                  </a:srgbClr>
                </a:solidFill>
                <a:latin typeface="Arial" panose="020B0604020202020204" pitchFamily="34" charset="0"/>
                <a:cs typeface="Arial" panose="020B0604020202020204" pitchFamily="34" charset="0"/>
              </a:rPr>
              <a:t>KETERBUKAAN INVESTASI:  perubahan kebijakan daftar negatif investasi yang menjamin efektivitas pelaksanaan investasi, meningkatkan perlindungan dan pengembangan UMKM dan koperasi, serta mendorong investasi teknologi tinggi, padat modal, dan wisata</a:t>
            </a:r>
          </a:p>
        </p:txBody>
      </p:sp>
      <p:pic>
        <p:nvPicPr>
          <p:cNvPr id="42" name="Picture 2" descr="Hasil gambar untuk new  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rot="2461916">
            <a:off x="3171248" y="1966884"/>
            <a:ext cx="688345" cy="688345"/>
          </a:xfrm>
          <a:prstGeom prst="rect">
            <a:avLst/>
          </a:prstGeom>
          <a:noFill/>
          <a:extLst>
            <a:ext uri="{909E8E84-426E-40DD-AFC4-6F175D3DCCD1}">
              <a14:hiddenFill xmlns:a14="http://schemas.microsoft.com/office/drawing/2010/main" xmlns="">
                <a:solidFill>
                  <a:srgbClr val="FFFFFF"/>
                </a:solidFill>
              </a14:hiddenFill>
            </a:ext>
          </a:extLst>
        </p:spPr>
      </p:pic>
      <p:sp>
        <p:nvSpPr>
          <p:cNvPr id="43" name="TextBox 42"/>
          <p:cNvSpPr txBox="1"/>
          <p:nvPr/>
        </p:nvSpPr>
        <p:spPr>
          <a:xfrm>
            <a:off x="4839466" y="1530226"/>
            <a:ext cx="2876503" cy="605294"/>
          </a:xfrm>
          <a:prstGeom prst="rect">
            <a:avLst/>
          </a:prstGeom>
          <a:noFill/>
        </p:spPr>
        <p:txBody>
          <a:bodyPr wrap="square" rtlCol="0">
            <a:spAutoFit/>
          </a:bodyPr>
          <a:lstStyle/>
          <a:p>
            <a:pPr algn="r" defTabSz="914378">
              <a:lnSpc>
                <a:spcPts val="1000"/>
              </a:lnSpc>
            </a:pPr>
            <a:r>
              <a:rPr lang="en-US" sz="1400" b="1" kern="0" dirty="0">
                <a:solidFill>
                  <a:srgbClr val="C00000"/>
                </a:solidFill>
                <a:latin typeface="Arial" panose="020B0604020202020204" pitchFamily="34" charset="0"/>
                <a:cs typeface="Arial" panose="020B0604020202020204" pitchFamily="34" charset="0"/>
              </a:rPr>
              <a:t>PAKET I, 9 Sept ‘15</a:t>
            </a:r>
          </a:p>
          <a:p>
            <a:pPr algn="r" defTabSz="914378">
              <a:lnSpc>
                <a:spcPts val="1000"/>
              </a:lnSpc>
            </a:pPr>
            <a:r>
              <a:rPr lang="en-US" sz="1000" b="1" kern="0" dirty="0">
                <a:solidFill>
                  <a:srgbClr val="4F81BD">
                    <a:lumMod val="75000"/>
                  </a:srgbClr>
                </a:solidFill>
                <a:latin typeface="Arial" panose="020B0604020202020204" pitchFamily="34" charset="0"/>
                <a:cs typeface="Arial" panose="020B0604020202020204" pitchFamily="34" charset="0"/>
              </a:rPr>
              <a:t>MENDORONG DAYA SAING INDUSTRI: </a:t>
            </a:r>
            <a:r>
              <a:rPr lang="en-US" sz="1000" b="1" kern="0" dirty="0" err="1">
                <a:solidFill>
                  <a:srgbClr val="4F81BD">
                    <a:lumMod val="75000"/>
                  </a:srgbClr>
                </a:solidFill>
                <a:latin typeface="Arial" panose="020B0604020202020204" pitchFamily="34" charset="0"/>
                <a:cs typeface="Arial" panose="020B0604020202020204" pitchFamily="34" charset="0"/>
              </a:rPr>
              <a:t>mengurangi</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dan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menyederhanakan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regulasi</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serta</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mempermudah</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birokrasi</a:t>
            </a:r>
            <a:r>
              <a:rPr lang="en-US" sz="1000" b="1" kern="0" dirty="0">
                <a:solidFill>
                  <a:srgbClr val="4F81BD">
                    <a:lumMod val="75000"/>
                  </a:srgbClr>
                </a:solidFill>
                <a:latin typeface="Arial" panose="020B0604020202020204" pitchFamily="34" charset="0"/>
                <a:cs typeface="Arial" panose="020B0604020202020204" pitchFamily="34" charset="0"/>
              </a:rPr>
              <a:t> </a:t>
            </a:r>
          </a:p>
        </p:txBody>
      </p:sp>
      <p:sp>
        <p:nvSpPr>
          <p:cNvPr id="44" name="TextBox 43"/>
          <p:cNvSpPr txBox="1"/>
          <p:nvPr/>
        </p:nvSpPr>
        <p:spPr>
          <a:xfrm>
            <a:off x="4839466" y="2286206"/>
            <a:ext cx="2925663" cy="656590"/>
          </a:xfrm>
          <a:prstGeom prst="rect">
            <a:avLst/>
          </a:prstGeom>
          <a:noFill/>
        </p:spPr>
        <p:txBody>
          <a:bodyPr wrap="square" rtlCol="0">
            <a:spAutoFit/>
          </a:bodyPr>
          <a:lstStyle/>
          <a:p>
            <a:pPr algn="r" defTabSz="914378">
              <a:lnSpc>
                <a:spcPts val="1100"/>
              </a:lnSpc>
            </a:pPr>
            <a:r>
              <a:rPr lang="en-US" sz="1400" b="1" kern="0" dirty="0">
                <a:solidFill>
                  <a:srgbClr val="C00000"/>
                </a:solidFill>
                <a:latin typeface="Arial" panose="020B0604020202020204" pitchFamily="34" charset="0"/>
                <a:cs typeface="Arial" panose="020B0604020202020204" pitchFamily="34" charset="0"/>
              </a:rPr>
              <a:t>PAKET II, 29 Sept ‘15</a:t>
            </a:r>
          </a:p>
          <a:p>
            <a:pPr algn="r" defTabSz="914378">
              <a:lnSpc>
                <a:spcPts val="1100"/>
              </a:lnSpc>
            </a:pPr>
            <a:r>
              <a:rPr lang="en-US" sz="1000" b="1" kern="0" dirty="0">
                <a:solidFill>
                  <a:srgbClr val="4F81BD">
                    <a:lumMod val="75000"/>
                  </a:srgbClr>
                </a:solidFill>
                <a:latin typeface="Arial" panose="020B0604020202020204" pitchFamily="34" charset="0"/>
                <a:cs typeface="Arial" panose="020B0604020202020204" pitchFamily="34" charset="0"/>
              </a:rPr>
              <a:t>PROMOSI INVESTASI DAN DEVISA: </a:t>
            </a:r>
            <a:r>
              <a:rPr lang="en-US" sz="1000" b="1" kern="0" dirty="0" err="1">
                <a:solidFill>
                  <a:srgbClr val="4F81BD">
                    <a:lumMod val="75000"/>
                  </a:srgbClr>
                </a:solidFill>
                <a:latin typeface="Arial" panose="020B0604020202020204" pitchFamily="34" charset="0"/>
                <a:cs typeface="Arial" panose="020B0604020202020204" pitchFamily="34" charset="0"/>
              </a:rPr>
              <a:t>Kemudahan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perizinan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investasi</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izin</a:t>
            </a:r>
            <a:r>
              <a:rPr lang="en-US" sz="1000" b="1" kern="0" dirty="0">
                <a:solidFill>
                  <a:srgbClr val="4F81BD">
                    <a:lumMod val="75000"/>
                  </a:srgbClr>
                </a:solidFill>
                <a:latin typeface="Arial" panose="020B0604020202020204" pitchFamily="34" charset="0"/>
                <a:cs typeface="Arial" panose="020B0604020202020204" pitchFamily="34" charset="0"/>
              </a:rPr>
              <a:t> 3 jam), </a:t>
            </a:r>
            <a:r>
              <a:rPr lang="en-US" sz="1000" b="1" kern="0" dirty="0" err="1">
                <a:solidFill>
                  <a:srgbClr val="4F81BD">
                    <a:lumMod val="75000"/>
                  </a:srgbClr>
                </a:solidFill>
                <a:latin typeface="Arial" panose="020B0604020202020204" pitchFamily="34" charset="0"/>
                <a:cs typeface="Arial" panose="020B0604020202020204" pitchFamily="34" charset="0"/>
              </a:rPr>
              <a:t>dan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insentif</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devisa</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hasil</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ekspor</a:t>
            </a:r>
            <a:endParaRPr lang="en-US" sz="1000" b="1" kern="0" dirty="0">
              <a:solidFill>
                <a:srgbClr val="4F81BD">
                  <a:lumMod val="75000"/>
                </a:srgbClr>
              </a:solidFill>
              <a:latin typeface="Arial" panose="020B0604020202020204" pitchFamily="34" charset="0"/>
              <a:cs typeface="Arial" panose="020B0604020202020204" pitchFamily="34" charset="0"/>
            </a:endParaRPr>
          </a:p>
        </p:txBody>
      </p:sp>
      <p:sp>
        <p:nvSpPr>
          <p:cNvPr id="45" name="Rectangle 44"/>
          <p:cNvSpPr/>
          <p:nvPr/>
        </p:nvSpPr>
        <p:spPr>
          <a:xfrm>
            <a:off x="563297" y="4405846"/>
            <a:ext cx="2465543" cy="307777"/>
          </a:xfrm>
          <a:prstGeom prst="rect">
            <a:avLst/>
          </a:prstGeom>
        </p:spPr>
        <p:txBody>
          <a:bodyPr wrap="square">
            <a:spAutoFit/>
          </a:bodyPr>
          <a:lstStyle/>
          <a:p>
            <a:pPr defTabSz="914378"/>
            <a:r>
              <a:rPr lang="en-US" sz="1400" b="1" kern="0" dirty="0">
                <a:ln w="3175">
                  <a:solidFill>
                    <a:srgbClr val="FFC000">
                      <a:lumMod val="20000"/>
                      <a:lumOff val="80000"/>
                    </a:srgbClr>
                  </a:solidFill>
                  <a:prstDash val="solid"/>
                </a:ln>
                <a:solidFill>
                  <a:srgbClr val="ED7D31">
                    <a:lumMod val="75000"/>
                  </a:srgbClr>
                </a:solidFill>
                <a:latin typeface="Arial" panose="020B0604020202020204" pitchFamily="34" charset="0"/>
                <a:cs typeface="Arial" panose="020B0604020202020204" pitchFamily="34" charset="0"/>
              </a:rPr>
              <a:t>STATUS DEREGULASI</a:t>
            </a:r>
            <a:endParaRPr lang="id-ID" sz="1400" b="1" kern="0" dirty="0">
              <a:ln w="3175">
                <a:solidFill>
                  <a:srgbClr val="FFC000">
                    <a:lumMod val="20000"/>
                    <a:lumOff val="80000"/>
                  </a:srgbClr>
                </a:solidFill>
                <a:prstDash val="solid"/>
              </a:ln>
              <a:solidFill>
                <a:srgbClr val="ED7D31">
                  <a:lumMod val="75000"/>
                </a:srgbClr>
              </a:solidFill>
              <a:latin typeface="Arial" panose="020B0604020202020204" pitchFamily="34" charset="0"/>
              <a:cs typeface="Arial" panose="020B0604020202020204" pitchFamily="34" charset="0"/>
            </a:endParaRPr>
          </a:p>
        </p:txBody>
      </p:sp>
      <p:pic>
        <p:nvPicPr>
          <p:cNvPr id="46" name="Picture 4"/>
          <p:cNvPicPr>
            <a:picLocks noChangeAspect="1" noChangeArrowheads="1"/>
          </p:cNvPicPr>
          <p:nvPr/>
        </p:nvPicPr>
        <p:blipFill rotWithShape="1">
          <a:blip r:embed="rId4" cstate="email">
            <a:extLst>
              <a:ext uri="{BEBA8EAE-BF5A-486C-A8C5-ECC9F3942E4B}">
                <a14:imgProps xmlns:a14="http://schemas.microsoft.com/office/drawing/2010/main" xmlns="">
                  <a14:imgLayer r:embed="rId5">
                    <a14:imgEffect>
                      <a14:backgroundRemoval t="14602" b="75221" l="10638" r="69149"/>
                    </a14:imgEffect>
                    <a14:imgEffect>
                      <a14:sharpenSoften amount="25000"/>
                    </a14:imgEffect>
                    <a14:imgEffect>
                      <a14:saturation sat="300000"/>
                    </a14:imgEffect>
                  </a14:imgLayer>
                </a14:imgProps>
              </a:ext>
              <a:ext uri="{28A0092B-C50C-407E-A947-70E740481C1C}">
                <a14:useLocalDpi xmlns:a14="http://schemas.microsoft.com/office/drawing/2010/main" xmlns=""/>
              </a:ext>
            </a:extLst>
          </a:blip>
          <a:srcRect l="9090" t="7274" r="30666" b="19094"/>
          <a:stretch/>
        </p:blipFill>
        <p:spPr bwMode="auto">
          <a:xfrm>
            <a:off x="257103" y="4705967"/>
            <a:ext cx="2041639" cy="19355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7" name="TextBox 46"/>
          <p:cNvSpPr txBox="1"/>
          <p:nvPr/>
        </p:nvSpPr>
        <p:spPr>
          <a:xfrm>
            <a:off x="2203708" y="6092766"/>
            <a:ext cx="1380303" cy="215444"/>
          </a:xfrm>
          <a:prstGeom prst="rect">
            <a:avLst/>
          </a:prstGeom>
          <a:noFill/>
        </p:spPr>
        <p:txBody>
          <a:bodyPr wrap="square" rtlCol="0">
            <a:spAutoFit/>
          </a:bodyPr>
          <a:lstStyle/>
          <a:p>
            <a:pPr defTabSz="914378"/>
            <a:r>
              <a:rPr lang="en-US" sz="800" kern="0" dirty="0">
                <a:solidFill>
                  <a:prstClr val="black"/>
                </a:solidFill>
                <a:latin typeface="Arial" panose="020B0604020202020204" pitchFamily="34" charset="0"/>
                <a:cs typeface="Arial" panose="020B0604020202020204" pitchFamily="34" charset="0"/>
              </a:rPr>
              <a:t>Per 31 </a:t>
            </a:r>
            <a:r>
              <a:rPr lang="id-ID" sz="800" kern="0" dirty="0">
                <a:solidFill>
                  <a:prstClr val="black"/>
                </a:solidFill>
                <a:latin typeface="Arial" panose="020B0604020202020204" pitchFamily="34" charset="0"/>
                <a:cs typeface="Arial" panose="020B0604020202020204" pitchFamily="34" charset="0"/>
              </a:rPr>
              <a:t>AGUSTUS </a:t>
            </a:r>
            <a:r>
              <a:rPr lang="en-US" sz="800" kern="0" dirty="0">
                <a:solidFill>
                  <a:prstClr val="black"/>
                </a:solidFill>
                <a:latin typeface="Arial" panose="020B0604020202020204" pitchFamily="34" charset="0"/>
                <a:cs typeface="Arial" panose="020B0604020202020204" pitchFamily="34" charset="0"/>
              </a:rPr>
              <a:t>2016</a:t>
            </a:r>
            <a:endParaRPr lang="en-GB" sz="800" kern="0" dirty="0">
              <a:solidFill>
                <a:prstClr val="black"/>
              </a:solidFill>
              <a:latin typeface="Arial" panose="020B0604020202020204" pitchFamily="34" charset="0"/>
              <a:cs typeface="Arial" panose="020B0604020202020204" pitchFamily="34" charset="0"/>
            </a:endParaRPr>
          </a:p>
        </p:txBody>
      </p:sp>
      <p:sp>
        <p:nvSpPr>
          <p:cNvPr id="48" name="TextBox 47"/>
          <p:cNvSpPr txBox="1"/>
          <p:nvPr/>
        </p:nvSpPr>
        <p:spPr>
          <a:xfrm>
            <a:off x="1919283" y="4943166"/>
            <a:ext cx="1818599" cy="307777"/>
          </a:xfrm>
          <a:prstGeom prst="rect">
            <a:avLst/>
          </a:prstGeom>
          <a:noFill/>
        </p:spPr>
        <p:txBody>
          <a:bodyPr wrap="square" rtlCol="0">
            <a:spAutoFit/>
          </a:bodyPr>
          <a:lstStyle/>
          <a:p>
            <a:pPr algn="ctr" defTabSz="914378"/>
            <a:r>
              <a:rPr lang="en-US" sz="1400" b="1" kern="0" dirty="0" err="1">
                <a:solidFill>
                  <a:srgbClr val="4472C4">
                    <a:lumMod val="75000"/>
                  </a:srgbClr>
                </a:solidFill>
                <a:latin typeface="Arial Narrow" panose="020B0606020202030204" pitchFamily="34" charset="0"/>
                <a:cs typeface="Arial" panose="020B0604020202020204" pitchFamily="34" charset="0"/>
              </a:rPr>
              <a:t>Selesai</a:t>
            </a:r>
            <a:r>
              <a:rPr lang="en-US" sz="1400" b="1" kern="0" dirty="0">
                <a:solidFill>
                  <a:srgbClr val="4472C4">
                    <a:lumMod val="75000"/>
                  </a:srgbClr>
                </a:solidFill>
                <a:latin typeface="Arial Narrow" panose="020B0606020202030204" pitchFamily="34" charset="0"/>
                <a:cs typeface="Arial" panose="020B0604020202020204" pitchFamily="34" charset="0"/>
              </a:rPr>
              <a:t> = </a:t>
            </a:r>
            <a:r>
              <a:rPr lang="id-ID" sz="1400" b="1" kern="0" dirty="0">
                <a:solidFill>
                  <a:srgbClr val="4472C4">
                    <a:lumMod val="75000"/>
                  </a:srgbClr>
                </a:solidFill>
                <a:latin typeface="Arial Narrow" panose="020B0606020202030204" pitchFamily="34" charset="0"/>
                <a:cs typeface="Arial" panose="020B0604020202020204" pitchFamily="34" charset="0"/>
              </a:rPr>
              <a:t>20</a:t>
            </a:r>
            <a:r>
              <a:rPr lang="en-US" sz="1400" b="1" kern="0" dirty="0">
                <a:solidFill>
                  <a:srgbClr val="4472C4">
                    <a:lumMod val="75000"/>
                  </a:srgbClr>
                </a:solidFill>
                <a:latin typeface="Arial Narrow" panose="020B0606020202030204" pitchFamily="34" charset="0"/>
                <a:cs typeface="Arial" panose="020B0604020202020204" pitchFamily="34" charset="0"/>
              </a:rPr>
              <a:t>4</a:t>
            </a:r>
            <a:endParaRPr lang="en-GB" sz="1400" b="1" kern="0" dirty="0">
              <a:solidFill>
                <a:srgbClr val="4472C4">
                  <a:lumMod val="75000"/>
                </a:srgbClr>
              </a:solidFill>
              <a:latin typeface="Arial Narrow" panose="020B0606020202030204" pitchFamily="34" charset="0"/>
              <a:cs typeface="Arial" panose="020B0604020202020204" pitchFamily="34" charset="0"/>
            </a:endParaRPr>
          </a:p>
        </p:txBody>
      </p:sp>
      <p:sp>
        <p:nvSpPr>
          <p:cNvPr id="49" name="TextBox 48"/>
          <p:cNvSpPr txBox="1"/>
          <p:nvPr/>
        </p:nvSpPr>
        <p:spPr>
          <a:xfrm>
            <a:off x="2235602" y="5523060"/>
            <a:ext cx="1521011" cy="307777"/>
          </a:xfrm>
          <a:prstGeom prst="rect">
            <a:avLst/>
          </a:prstGeom>
          <a:noFill/>
        </p:spPr>
        <p:txBody>
          <a:bodyPr wrap="square" rtlCol="0">
            <a:spAutoFit/>
          </a:bodyPr>
          <a:lstStyle/>
          <a:p>
            <a:pPr algn="ctr" defTabSz="914378"/>
            <a:r>
              <a:rPr lang="en-US" sz="1400" b="1" kern="0" dirty="0">
                <a:solidFill>
                  <a:srgbClr val="00B050"/>
                </a:solidFill>
                <a:latin typeface="Arial Narrow" panose="020B0606020202030204" pitchFamily="34" charset="0"/>
                <a:cs typeface="Arial" panose="020B0604020202020204" pitchFamily="34" charset="0"/>
              </a:rPr>
              <a:t> </a:t>
            </a:r>
            <a:r>
              <a:rPr lang="en-US" sz="1400" b="1" kern="0" dirty="0" err="1">
                <a:solidFill>
                  <a:srgbClr val="00B050"/>
                </a:solidFill>
                <a:latin typeface="Arial Narrow" panose="020B0606020202030204" pitchFamily="34" charset="0"/>
                <a:cs typeface="Arial" panose="020B0604020202020204" pitchFamily="34" charset="0"/>
              </a:rPr>
              <a:t>Dihapus</a:t>
            </a:r>
            <a:r>
              <a:rPr lang="en-US" sz="1400" b="1" kern="0" dirty="0">
                <a:solidFill>
                  <a:srgbClr val="00B050"/>
                </a:solidFill>
                <a:latin typeface="Arial Narrow" panose="020B0606020202030204" pitchFamily="34" charset="0"/>
                <a:cs typeface="Arial" panose="020B0604020202020204" pitchFamily="34" charset="0"/>
              </a:rPr>
              <a:t> = 10</a:t>
            </a:r>
            <a:endParaRPr lang="en-GB" sz="1400" b="1" kern="0" dirty="0">
              <a:solidFill>
                <a:srgbClr val="00B050"/>
              </a:solidFill>
              <a:latin typeface="Arial Narrow" panose="020B0606020202030204" pitchFamily="34" charset="0"/>
              <a:cs typeface="Arial" panose="020B0604020202020204" pitchFamily="34" charset="0"/>
            </a:endParaRPr>
          </a:p>
        </p:txBody>
      </p:sp>
      <p:sp>
        <p:nvSpPr>
          <p:cNvPr id="50" name="TextBox 49"/>
          <p:cNvSpPr txBox="1"/>
          <p:nvPr/>
        </p:nvSpPr>
        <p:spPr>
          <a:xfrm>
            <a:off x="2071369" y="5236515"/>
            <a:ext cx="1792024" cy="307777"/>
          </a:xfrm>
          <a:prstGeom prst="rect">
            <a:avLst/>
          </a:prstGeom>
          <a:noFill/>
        </p:spPr>
        <p:txBody>
          <a:bodyPr wrap="square" rtlCol="0">
            <a:spAutoFit/>
          </a:bodyPr>
          <a:lstStyle/>
          <a:p>
            <a:pPr algn="ctr" defTabSz="914378"/>
            <a:r>
              <a:rPr lang="en-US" sz="1400" b="1" kern="0" dirty="0" err="1">
                <a:solidFill>
                  <a:srgbClr val="FC080E"/>
                </a:solidFill>
                <a:latin typeface="Arial Narrow" panose="020B0606020202030204" pitchFamily="34" charset="0"/>
                <a:cs typeface="Arial" panose="020B0604020202020204" pitchFamily="34" charset="0"/>
              </a:rPr>
              <a:t>Belum</a:t>
            </a:r>
            <a:r>
              <a:rPr lang="en-US" sz="1400" b="1" kern="0" dirty="0">
                <a:solidFill>
                  <a:srgbClr val="FC080E"/>
                </a:solidFill>
                <a:latin typeface="Arial Narrow" panose="020B0606020202030204" pitchFamily="34" charset="0"/>
                <a:cs typeface="Arial" panose="020B0604020202020204" pitchFamily="34" charset="0"/>
              </a:rPr>
              <a:t> </a:t>
            </a:r>
            <a:r>
              <a:rPr lang="en-US" sz="1400" b="1" kern="0" dirty="0" err="1">
                <a:solidFill>
                  <a:srgbClr val="FC080E"/>
                </a:solidFill>
                <a:latin typeface="Arial Narrow" panose="020B0606020202030204" pitchFamily="34" charset="0"/>
                <a:cs typeface="Arial" panose="020B0604020202020204" pitchFamily="34" charset="0"/>
              </a:rPr>
              <a:t>Selesai</a:t>
            </a:r>
            <a:r>
              <a:rPr lang="en-US" sz="1400" b="1" kern="0" dirty="0">
                <a:solidFill>
                  <a:srgbClr val="FC080E"/>
                </a:solidFill>
                <a:latin typeface="Arial Narrow" panose="020B0606020202030204" pitchFamily="34" charset="0"/>
                <a:cs typeface="Arial" panose="020B0604020202020204" pitchFamily="34" charset="0"/>
              </a:rPr>
              <a:t> = 2</a:t>
            </a:r>
            <a:endParaRPr lang="en-GB" sz="1400" b="1" kern="0" dirty="0">
              <a:solidFill>
                <a:srgbClr val="FC080E"/>
              </a:solidFill>
              <a:latin typeface="Arial Narrow" panose="020B0606020202030204" pitchFamily="34" charset="0"/>
              <a:cs typeface="Arial" panose="020B0604020202020204" pitchFamily="34" charset="0"/>
            </a:endParaRPr>
          </a:p>
        </p:txBody>
      </p:sp>
      <p:sp>
        <p:nvSpPr>
          <p:cNvPr id="51" name="TextBox 50"/>
          <p:cNvSpPr txBox="1"/>
          <p:nvPr/>
        </p:nvSpPr>
        <p:spPr>
          <a:xfrm>
            <a:off x="7806343" y="5015375"/>
            <a:ext cx="4135430" cy="797654"/>
          </a:xfrm>
          <a:prstGeom prst="rect">
            <a:avLst/>
          </a:prstGeom>
          <a:noFill/>
        </p:spPr>
        <p:txBody>
          <a:bodyPr wrap="square" rtlCol="0">
            <a:spAutoFit/>
          </a:bodyPr>
          <a:lstStyle/>
          <a:p>
            <a:pPr algn="r" defTabSz="914378">
              <a:lnSpc>
                <a:spcPts val="1100"/>
              </a:lnSpc>
            </a:pPr>
            <a:r>
              <a:rPr lang="en-US" sz="1400" b="1" kern="0" dirty="0">
                <a:solidFill>
                  <a:srgbClr val="C00000"/>
                </a:solidFill>
                <a:latin typeface="Arial" panose="020B0604020202020204" pitchFamily="34" charset="0"/>
                <a:cs typeface="Arial" panose="020B0604020202020204" pitchFamily="34" charset="0"/>
              </a:rPr>
              <a:t>PAKET XI, 29 Mar ‘16</a:t>
            </a:r>
          </a:p>
          <a:p>
            <a:pPr algn="r" defTabSz="914378">
              <a:lnSpc>
                <a:spcPts val="1100"/>
              </a:lnSpc>
            </a:pPr>
            <a:r>
              <a:rPr lang="en-US" sz="1000" b="1" kern="0" dirty="0">
                <a:solidFill>
                  <a:srgbClr val="4F81BD">
                    <a:lumMod val="75000"/>
                  </a:srgbClr>
                </a:solidFill>
                <a:latin typeface="Arial" panose="020B0604020202020204" pitchFamily="34" charset="0"/>
                <a:cs typeface="Arial" panose="020B0604020202020204" pitchFamily="34" charset="0"/>
              </a:rPr>
              <a:t>AKSES PEMBIAYAAN, DWELLING TIME, DAN INDUSTRI FARMASI/ALKES: </a:t>
            </a:r>
            <a:r>
              <a:rPr lang="en-US" sz="1000" b="1" kern="0" dirty="0" err="1">
                <a:solidFill>
                  <a:srgbClr val="4F81BD">
                    <a:lumMod val="75000"/>
                  </a:srgbClr>
                </a:solidFill>
                <a:latin typeface="Arial" panose="020B0604020202020204" pitchFamily="34" charset="0"/>
                <a:cs typeface="Arial" panose="020B0604020202020204" pitchFamily="34" charset="0"/>
              </a:rPr>
              <a:t>Kredit</a:t>
            </a:r>
            <a:r>
              <a:rPr lang="en-US" sz="1000" b="1" kern="0" dirty="0">
                <a:solidFill>
                  <a:srgbClr val="4F81BD">
                    <a:lumMod val="75000"/>
                  </a:srgbClr>
                </a:solidFill>
                <a:latin typeface="Arial" panose="020B0604020202020204" pitchFamily="34" charset="0"/>
                <a:cs typeface="Arial" panose="020B0604020202020204" pitchFamily="34" charset="0"/>
              </a:rPr>
              <a:t> Usaha Rakyat </a:t>
            </a:r>
            <a:r>
              <a:rPr lang="en-US" sz="1000" b="1" kern="0" dirty="0" err="1">
                <a:solidFill>
                  <a:srgbClr val="4F81BD">
                    <a:lumMod val="75000"/>
                  </a:srgbClr>
                </a:solidFill>
                <a:latin typeface="Arial" panose="020B0604020202020204" pitchFamily="34" charset="0"/>
                <a:cs typeface="Arial" panose="020B0604020202020204" pitchFamily="34" charset="0"/>
              </a:rPr>
              <a:t>Berorientasi</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Ekspor</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insentif</a:t>
            </a:r>
            <a:r>
              <a:rPr lang="en-US" sz="1000" b="1" kern="0" dirty="0">
                <a:solidFill>
                  <a:srgbClr val="4F81BD">
                    <a:lumMod val="75000"/>
                  </a:srgbClr>
                </a:solidFill>
                <a:latin typeface="Arial" panose="020B0604020202020204" pitchFamily="34" charset="0"/>
                <a:cs typeface="Arial" panose="020B0604020202020204" pitchFamily="34" charset="0"/>
              </a:rPr>
              <a:t> BPHTB </a:t>
            </a:r>
            <a:r>
              <a:rPr lang="en-US" sz="1000" b="1" kern="0" dirty="0" err="1">
                <a:solidFill>
                  <a:srgbClr val="4F81BD">
                    <a:lumMod val="75000"/>
                  </a:srgbClr>
                </a:solidFill>
                <a:latin typeface="Arial" panose="020B0604020202020204" pitchFamily="34" charset="0"/>
                <a:cs typeface="Arial" panose="020B0604020202020204" pitchFamily="34" charset="0"/>
              </a:rPr>
              <a:t>bagi</a:t>
            </a:r>
            <a:r>
              <a:rPr lang="en-US" sz="1000" b="1" kern="0" dirty="0">
                <a:solidFill>
                  <a:srgbClr val="4F81BD">
                    <a:lumMod val="75000"/>
                  </a:srgbClr>
                </a:solidFill>
                <a:latin typeface="Arial" panose="020B0604020202020204" pitchFamily="34" charset="0"/>
                <a:cs typeface="Arial" panose="020B0604020202020204" pitchFamily="34" charset="0"/>
              </a:rPr>
              <a:t> DIRE, </a:t>
            </a:r>
            <a:r>
              <a:rPr lang="en-US" sz="1000" b="1" kern="0" dirty="0" err="1">
                <a:solidFill>
                  <a:srgbClr val="4F81BD">
                    <a:lumMod val="75000"/>
                  </a:srgbClr>
                </a:solidFill>
                <a:latin typeface="Arial" panose="020B0604020202020204" pitchFamily="34" charset="0"/>
                <a:cs typeface="Arial" panose="020B0604020202020204" pitchFamily="34" charset="0"/>
              </a:rPr>
              <a:t>manajemen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resiko</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untuk</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kelancaran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arus</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barang</a:t>
            </a:r>
            <a:r>
              <a:rPr lang="en-US" sz="1000" b="1" kern="0" dirty="0">
                <a:solidFill>
                  <a:srgbClr val="4F81BD">
                    <a:lumMod val="75000"/>
                  </a:srgbClr>
                </a:solidFill>
                <a:latin typeface="Arial" panose="020B0604020202020204" pitchFamily="34" charset="0"/>
                <a:cs typeface="Arial" panose="020B0604020202020204" pitchFamily="34" charset="0"/>
              </a:rPr>
              <a:t> (INSW), </a:t>
            </a:r>
            <a:r>
              <a:rPr lang="en-US" sz="1000" b="1" kern="0" dirty="0" err="1">
                <a:solidFill>
                  <a:srgbClr val="4F81BD">
                    <a:lumMod val="75000"/>
                  </a:srgbClr>
                </a:solidFill>
                <a:latin typeface="Arial" panose="020B0604020202020204" pitchFamily="34" charset="0"/>
                <a:cs typeface="Arial" panose="020B0604020202020204" pitchFamily="34" charset="0"/>
              </a:rPr>
              <a:t>dan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pengembangan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industri</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50" b="1" kern="0" dirty="0" err="1">
                <a:solidFill>
                  <a:srgbClr val="4F81BD">
                    <a:lumMod val="75000"/>
                  </a:srgbClr>
                </a:solidFill>
                <a:latin typeface="Arial" panose="020B0604020202020204" pitchFamily="34" charset="0"/>
                <a:cs typeface="Arial" panose="020B0604020202020204" pitchFamily="34" charset="0"/>
              </a:rPr>
              <a:t>farmasi</a:t>
            </a:r>
            <a:r>
              <a:rPr lang="en-US" sz="1050" b="1" kern="0" dirty="0">
                <a:solidFill>
                  <a:srgbClr val="4F81BD">
                    <a:lumMod val="75000"/>
                  </a:srgbClr>
                </a:solidFill>
                <a:latin typeface="Arial" panose="020B0604020202020204" pitchFamily="34" charset="0"/>
                <a:cs typeface="Arial" panose="020B0604020202020204" pitchFamily="34" charset="0"/>
              </a:rPr>
              <a:t>/</a:t>
            </a:r>
            <a:r>
              <a:rPr lang="en-US" sz="1050" b="1" kern="0" dirty="0" err="1">
                <a:solidFill>
                  <a:srgbClr val="4F81BD">
                    <a:lumMod val="75000"/>
                  </a:srgbClr>
                </a:solidFill>
                <a:latin typeface="Arial" panose="020B0604020202020204" pitchFamily="34" charset="0"/>
                <a:cs typeface="Arial" panose="020B0604020202020204" pitchFamily="34" charset="0"/>
              </a:rPr>
              <a:t>alkes</a:t>
            </a:r>
            <a:endParaRPr lang="en-US" sz="1050" b="1" kern="0" dirty="0">
              <a:solidFill>
                <a:srgbClr val="4F81BD">
                  <a:lumMod val="75000"/>
                </a:srgbClr>
              </a:solidFill>
              <a:latin typeface="Arial" panose="020B0604020202020204" pitchFamily="34" charset="0"/>
              <a:cs typeface="Arial" panose="020B0604020202020204" pitchFamily="34" charset="0"/>
            </a:endParaRPr>
          </a:p>
        </p:txBody>
      </p:sp>
      <p:sp>
        <p:nvSpPr>
          <p:cNvPr id="52" name="TextBox 51"/>
          <p:cNvSpPr txBox="1"/>
          <p:nvPr/>
        </p:nvSpPr>
        <p:spPr>
          <a:xfrm>
            <a:off x="7769965" y="5897698"/>
            <a:ext cx="4183720" cy="656590"/>
          </a:xfrm>
          <a:prstGeom prst="rect">
            <a:avLst/>
          </a:prstGeom>
          <a:noFill/>
        </p:spPr>
        <p:txBody>
          <a:bodyPr wrap="square" rtlCol="0">
            <a:spAutoFit/>
          </a:bodyPr>
          <a:lstStyle/>
          <a:p>
            <a:pPr algn="r" defTabSz="914378">
              <a:lnSpc>
                <a:spcPts val="1100"/>
              </a:lnSpc>
            </a:pPr>
            <a:r>
              <a:rPr lang="en-US" sz="1400" b="1" kern="0" dirty="0">
                <a:solidFill>
                  <a:srgbClr val="C00000"/>
                </a:solidFill>
                <a:latin typeface="Arial" panose="020B0604020202020204" pitchFamily="34" charset="0"/>
                <a:cs typeface="Arial" panose="020B0604020202020204" pitchFamily="34" charset="0"/>
              </a:rPr>
              <a:t>PAKET XII, 28 Apr ‘16</a:t>
            </a:r>
          </a:p>
          <a:p>
            <a:pPr algn="r" defTabSz="914378">
              <a:lnSpc>
                <a:spcPts val="1100"/>
              </a:lnSpc>
            </a:pPr>
            <a:r>
              <a:rPr lang="en-US" sz="1000" b="1" kern="0" dirty="0">
                <a:solidFill>
                  <a:srgbClr val="4F81BD">
                    <a:lumMod val="75000"/>
                  </a:srgbClr>
                </a:solidFill>
                <a:latin typeface="Arial" panose="020B0604020202020204" pitchFamily="34" charset="0"/>
                <a:cs typeface="Arial" panose="020B0604020202020204" pitchFamily="34" charset="0"/>
              </a:rPr>
              <a:t>PENINGKATAN PERINGKAT EASE of DOING BUSINESS (</a:t>
            </a:r>
            <a:r>
              <a:rPr lang="en-US" sz="1000" b="1" kern="0" dirty="0" err="1">
                <a:solidFill>
                  <a:srgbClr val="4F81BD">
                    <a:lumMod val="75000"/>
                  </a:srgbClr>
                </a:solidFill>
                <a:latin typeface="Arial" panose="020B0604020202020204" pitchFamily="34" charset="0"/>
                <a:cs typeface="Arial" panose="020B0604020202020204" pitchFamily="34" charset="0"/>
              </a:rPr>
              <a:t>EoDB</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Memangkas</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Izin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Prosedur</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Waktu</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dan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Biaya</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untuk</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Kemudahan</a:t>
            </a:r>
            <a:r>
              <a:rPr lang="en-US" sz="1000" b="1" kern="0" dirty="0">
                <a:solidFill>
                  <a:srgbClr val="4F81BD">
                    <a:lumMod val="75000"/>
                  </a:srgbClr>
                </a:solidFill>
                <a:latin typeface="Arial" panose="020B0604020202020204" pitchFamily="34" charset="0"/>
                <a:cs typeface="Arial" panose="020B0604020202020204" pitchFamily="34" charset="0"/>
              </a:rPr>
              <a:t> </a:t>
            </a:r>
            <a:r>
              <a:rPr lang="en-US" sz="1000" b="1" kern="0" dirty="0" err="1">
                <a:solidFill>
                  <a:srgbClr val="4F81BD">
                    <a:lumMod val="75000"/>
                  </a:srgbClr>
                </a:solidFill>
                <a:latin typeface="Arial" panose="020B0604020202020204" pitchFamily="34" charset="0"/>
                <a:cs typeface="Arial" panose="020B0604020202020204" pitchFamily="34" charset="0"/>
              </a:rPr>
              <a:t>Berusaha</a:t>
            </a:r>
            <a:r>
              <a:rPr lang="en-US" sz="1000" b="1" kern="0" dirty="0">
                <a:solidFill>
                  <a:srgbClr val="4F81BD">
                    <a:lumMod val="75000"/>
                  </a:srgbClr>
                </a:solidFill>
                <a:latin typeface="Arial" panose="020B0604020202020204" pitchFamily="34" charset="0"/>
                <a:cs typeface="Arial" panose="020B0604020202020204" pitchFamily="34" charset="0"/>
              </a:rPr>
              <a:t> di Indonesia</a:t>
            </a:r>
          </a:p>
        </p:txBody>
      </p:sp>
      <p:sp>
        <p:nvSpPr>
          <p:cNvPr id="53" name="TextBox 52"/>
          <p:cNvSpPr txBox="1"/>
          <p:nvPr/>
        </p:nvSpPr>
        <p:spPr>
          <a:xfrm>
            <a:off x="250861" y="1835599"/>
            <a:ext cx="3594964" cy="2086725"/>
          </a:xfrm>
          <a:prstGeom prst="rect">
            <a:avLst/>
          </a:prstGeom>
          <a:noFill/>
        </p:spPr>
        <p:txBody>
          <a:bodyPr wrap="square" rtlCol="0">
            <a:spAutoFit/>
          </a:bodyPr>
          <a:lstStyle/>
          <a:p>
            <a:pPr marL="0" marR="0" lvl="0" indent="0" defTabSz="914378" eaLnBrk="1" fontAlgn="auto" latinLnBrk="0" hangingPunct="1">
              <a:lnSpc>
                <a:spcPct val="8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C00000"/>
              </a:solidFill>
              <a:effectLst>
                <a:glow rad="63500">
                  <a:srgbClr val="F79646">
                    <a:satMod val="175000"/>
                    <a:alpha val="40000"/>
                  </a:srgbClr>
                </a:glow>
              </a:effectLst>
              <a:uLnTx/>
              <a:uFillTx/>
              <a:latin typeface="Arial" panose="020B0604020202020204" pitchFamily="34" charset="0"/>
              <a:cs typeface="Arial" panose="020B0604020202020204" pitchFamily="34" charset="0"/>
            </a:endParaRPr>
          </a:p>
          <a:p>
            <a:pPr marL="0" marR="0" lvl="0" indent="0" defTabSz="914378" eaLnBrk="1" fontAlgn="auto" latinLnBrk="0" hangingPunct="1">
              <a:lnSpc>
                <a:spcPct val="80000"/>
              </a:lnSpc>
              <a:spcBef>
                <a:spcPts val="0"/>
              </a:spcBef>
              <a:spcAft>
                <a:spcPts val="0"/>
              </a:spcAft>
              <a:buClrTx/>
              <a:buSzTx/>
              <a:buFontTx/>
              <a:buNone/>
              <a:tabLst/>
              <a:defRPr/>
            </a:pPr>
            <a:r>
              <a:rPr kumimoji="0" lang="id-ID" sz="1600" b="1" i="0" u="none" strike="noStrike" kern="0" cap="none" spc="0" normalizeH="0" baseline="0" noProof="0" dirty="0">
                <a:ln>
                  <a:noFill/>
                </a:ln>
                <a:solidFill>
                  <a:prstClr val="black"/>
                </a:solidFill>
                <a:effectLst>
                  <a:glow rad="63500">
                    <a:srgbClr val="F79646">
                      <a:satMod val="175000"/>
                      <a:alpha val="40000"/>
                    </a:srgbClr>
                  </a:glow>
                </a:effectLst>
                <a:uLnTx/>
                <a:uFillTx/>
              </a:rPr>
              <a:t>RUMAH MURAH UNTUK RAKYAT</a:t>
            </a:r>
          </a:p>
          <a:p>
            <a:pPr marL="0" marR="0" lvl="0" indent="0" defTabSz="914378" eaLnBrk="1" fontAlgn="auto" latinLnBrk="0" hangingPunct="1">
              <a:lnSpc>
                <a:spcPct val="80000"/>
              </a:lnSpc>
              <a:spcBef>
                <a:spcPts val="0"/>
              </a:spcBef>
              <a:spcAft>
                <a:spcPts val="0"/>
              </a:spcAft>
              <a:buClrTx/>
              <a:buSzTx/>
              <a:buFontTx/>
              <a:buNone/>
              <a:tabLst/>
              <a:defRPr/>
            </a:pPr>
            <a:endParaRPr kumimoji="0" lang="id-ID" sz="1400" b="0" i="0" u="none" strike="noStrike" kern="0" cap="none" spc="0" normalizeH="0" baseline="0" noProof="0" dirty="0">
              <a:ln>
                <a:noFill/>
              </a:ln>
              <a:solidFill>
                <a:prstClr val="black"/>
              </a:solidFill>
              <a:effectLst/>
              <a:uLnTx/>
              <a:uFillTx/>
            </a:endParaRPr>
          </a:p>
          <a:p>
            <a:pPr marL="0" marR="0" lvl="0" indent="0" defTabSz="914378" eaLnBrk="1" fontAlgn="auto" latinLnBrk="0" hangingPunct="1">
              <a:lnSpc>
                <a:spcPct val="80000"/>
              </a:lnSpc>
              <a:spcBef>
                <a:spcPts val="0"/>
              </a:spcBef>
              <a:spcAft>
                <a:spcPts val="0"/>
              </a:spcAft>
              <a:buClrTx/>
              <a:buSzTx/>
              <a:buFontTx/>
              <a:buNone/>
              <a:tabLst/>
              <a:defRPr/>
            </a:pPr>
            <a:r>
              <a:rPr kumimoji="0" lang="id-ID" sz="1600" b="1" i="0" u="none" strike="noStrike" kern="0" cap="none" spc="0" normalizeH="0" baseline="0" noProof="0" dirty="0">
                <a:ln>
                  <a:noFill/>
                </a:ln>
                <a:solidFill>
                  <a:prstClr val="black"/>
                </a:solidFill>
                <a:effectLst/>
                <a:uLnTx/>
                <a:uFillTx/>
              </a:rPr>
              <a:t>Penghilangan, penggabungan, percepatan izin untuk membangun rumah untuk Masyarakat Berpenghasilan Rendah MBR (dari </a:t>
            </a:r>
            <a:r>
              <a:rPr kumimoji="0" lang="nl-NL" sz="1600" b="1" i="0" u="none" strike="noStrike" kern="0" cap="none" spc="0" normalizeH="0" baseline="0" noProof="0" dirty="0">
                <a:ln>
                  <a:noFill/>
                </a:ln>
                <a:solidFill>
                  <a:prstClr val="black"/>
                </a:solidFill>
                <a:effectLst/>
                <a:uLnTx/>
                <a:uFillTx/>
              </a:rPr>
              <a:t>33 izin dan tahapan menjadi 11 izin dan rekomendasi</a:t>
            </a:r>
            <a:r>
              <a:rPr kumimoji="0" lang="id-ID" sz="1600" b="1" i="0" u="none" strike="noStrike" kern="0" cap="none" spc="0" normalizeH="0" baseline="0" noProof="0" dirty="0">
                <a:ln>
                  <a:noFill/>
                </a:ln>
                <a:solidFill>
                  <a:prstClr val="black"/>
                </a:solidFill>
                <a:effectLst/>
                <a:uLnTx/>
                <a:uFillTx/>
              </a:rPr>
              <a:t>) yang akan mengurangi biaya pengurusan perizinan hingga 70%</a:t>
            </a:r>
            <a:endParaRPr kumimoji="0" lang="id-ID" sz="1600" b="1" i="0" u="none" strike="noStrike" kern="0" cap="none" spc="0" normalizeH="0" baseline="0" noProof="0" dirty="0">
              <a:ln>
                <a:noFill/>
              </a:ln>
              <a:solidFill>
                <a:srgbClr val="4F81BD">
                  <a:lumMod val="75000"/>
                </a:srgbClr>
              </a:solidFill>
              <a:effectLst/>
              <a:uLnTx/>
              <a:uFillTx/>
              <a:latin typeface="Arial" panose="020B0604020202020204" pitchFamily="34" charset="0"/>
              <a:cs typeface="Arial" panose="020B0604020202020204" pitchFamily="34" charset="0"/>
            </a:endParaRPr>
          </a:p>
        </p:txBody>
      </p:sp>
      <p:sp>
        <p:nvSpPr>
          <p:cNvPr id="54" name="TextBox 53"/>
          <p:cNvSpPr txBox="1"/>
          <p:nvPr/>
        </p:nvSpPr>
        <p:spPr>
          <a:xfrm>
            <a:off x="239508" y="1841759"/>
            <a:ext cx="4596737" cy="233397"/>
          </a:xfrm>
          <a:prstGeom prst="rect">
            <a:avLst/>
          </a:prstGeom>
          <a:noFill/>
        </p:spPr>
        <p:txBody>
          <a:bodyPr wrap="square" rtlCol="0">
            <a:spAutoFit/>
          </a:bodyPr>
          <a:lstStyle/>
          <a:p>
            <a:pPr defTabSz="914378">
              <a:lnSpc>
                <a:spcPts val="1100"/>
              </a:lnSpc>
            </a:pPr>
            <a:r>
              <a:rPr lang="en-US" sz="2000" b="1" kern="0" dirty="0">
                <a:solidFill>
                  <a:srgbClr val="C00000"/>
                </a:solidFill>
                <a:effectLst>
                  <a:glow rad="63500">
                    <a:srgbClr val="F79646">
                      <a:satMod val="175000"/>
                      <a:alpha val="40000"/>
                    </a:srgbClr>
                  </a:glow>
                </a:effectLst>
                <a:latin typeface="Arial" panose="020B0604020202020204" pitchFamily="34" charset="0"/>
                <a:cs typeface="Arial" panose="020B0604020202020204" pitchFamily="34" charset="0"/>
              </a:rPr>
              <a:t>PAKET XI</a:t>
            </a:r>
            <a:r>
              <a:rPr lang="id-ID" sz="2000" b="1" kern="0" dirty="0">
                <a:solidFill>
                  <a:srgbClr val="C00000"/>
                </a:solidFill>
                <a:effectLst>
                  <a:glow rad="63500">
                    <a:srgbClr val="F79646">
                      <a:satMod val="175000"/>
                      <a:alpha val="40000"/>
                    </a:srgbClr>
                  </a:glow>
                </a:effectLst>
                <a:latin typeface="Arial" panose="020B0604020202020204" pitchFamily="34" charset="0"/>
                <a:cs typeface="Arial" panose="020B0604020202020204" pitchFamily="34" charset="0"/>
              </a:rPr>
              <a:t>I</a:t>
            </a:r>
            <a:r>
              <a:rPr lang="en-US" sz="2000" b="1" kern="0" dirty="0">
                <a:solidFill>
                  <a:srgbClr val="C00000"/>
                </a:solidFill>
                <a:effectLst>
                  <a:glow rad="63500">
                    <a:srgbClr val="F79646">
                      <a:satMod val="175000"/>
                      <a:alpha val="40000"/>
                    </a:srgbClr>
                  </a:glow>
                </a:effectLst>
                <a:latin typeface="Arial" panose="020B0604020202020204" pitchFamily="34" charset="0"/>
                <a:cs typeface="Arial" panose="020B0604020202020204" pitchFamily="34" charset="0"/>
              </a:rPr>
              <a:t>I, 2</a:t>
            </a:r>
            <a:r>
              <a:rPr lang="id-ID" sz="2000" b="1" kern="0" dirty="0">
                <a:solidFill>
                  <a:srgbClr val="C00000"/>
                </a:solidFill>
                <a:effectLst>
                  <a:glow rad="63500">
                    <a:srgbClr val="F79646">
                      <a:satMod val="175000"/>
                      <a:alpha val="40000"/>
                    </a:srgbClr>
                  </a:glow>
                </a:effectLst>
                <a:latin typeface="Arial" panose="020B0604020202020204" pitchFamily="34" charset="0"/>
                <a:cs typeface="Arial" panose="020B0604020202020204" pitchFamily="34" charset="0"/>
              </a:rPr>
              <a:t>4 AGUSTUS </a:t>
            </a:r>
            <a:r>
              <a:rPr lang="en-US" sz="2000" b="1" kern="0" dirty="0">
                <a:solidFill>
                  <a:srgbClr val="C00000"/>
                </a:solidFill>
                <a:effectLst>
                  <a:glow rad="63500">
                    <a:srgbClr val="F79646">
                      <a:satMod val="175000"/>
                      <a:alpha val="40000"/>
                    </a:srgbClr>
                  </a:glow>
                </a:effectLst>
                <a:latin typeface="Arial" panose="020B0604020202020204" pitchFamily="34" charset="0"/>
                <a:cs typeface="Arial" panose="020B0604020202020204" pitchFamily="34" charset="0"/>
              </a:rPr>
              <a:t>‘16</a:t>
            </a:r>
          </a:p>
        </p:txBody>
      </p:sp>
    </p:spTree>
    <p:extLst>
      <p:ext uri="{BB962C8B-B14F-4D97-AF65-F5344CB8AC3E}">
        <p14:creationId xmlns:p14="http://schemas.microsoft.com/office/powerpoint/2010/main" xmlns="" val="34479364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9" descr="Image result for CONSUMER BASIS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11" descr="Image result for CONSUMER BASIS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13" descr="Image result for CONSUMER BASIS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8"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444009" y="-170710"/>
            <a:ext cx="1697640" cy="161737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a:xfrm>
            <a:off x="8610600" y="6383646"/>
            <a:ext cx="2743200" cy="365125"/>
          </a:xfrm>
        </p:spPr>
        <p:txBody>
          <a:bodyPr/>
          <a:lstStyle/>
          <a:p>
            <a:fld id="{38C5940F-52BA-4018-B13B-B36621709A35}" type="slidenum">
              <a:rPr lang="id-ID" smtClean="0"/>
              <a:pPr/>
              <a:t>75</a:t>
            </a:fld>
            <a:endParaRPr lang="id-ID" dirty="0"/>
          </a:p>
        </p:txBody>
      </p:sp>
      <p:sp>
        <p:nvSpPr>
          <p:cNvPr id="17" name="Rectangle 16"/>
          <p:cNvSpPr/>
          <p:nvPr/>
        </p:nvSpPr>
        <p:spPr>
          <a:xfrm>
            <a:off x="120895" y="2160977"/>
            <a:ext cx="11839646" cy="506807"/>
          </a:xfrm>
          <a:prstGeom prst="rect">
            <a:avLst/>
          </a:prstGeom>
          <a:gradFill flip="none" rotWithShape="1">
            <a:gsLst>
              <a:gs pos="0">
                <a:srgbClr val="4F81BD">
                  <a:shade val="51000"/>
                  <a:satMod val="130000"/>
                  <a:alpha val="30000"/>
                </a:srgbClr>
              </a:gs>
              <a:gs pos="80000">
                <a:srgbClr val="4F81BD">
                  <a:shade val="93000"/>
                  <a:satMod val="130000"/>
                </a:srgbClr>
              </a:gs>
              <a:gs pos="100000">
                <a:srgbClr val="4F81BD">
                  <a:shade val="94000"/>
                  <a:satMod val="135000"/>
                </a:srgbClr>
              </a:gs>
            </a:gsLst>
            <a:lin ang="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 name="TextBox 17"/>
          <p:cNvSpPr txBox="1"/>
          <p:nvPr/>
        </p:nvSpPr>
        <p:spPr>
          <a:xfrm>
            <a:off x="155575" y="1370041"/>
            <a:ext cx="12122568" cy="707886"/>
          </a:xfrm>
          <a:prstGeom prst="rect">
            <a:avLst/>
          </a:prstGeom>
          <a:noFill/>
        </p:spPr>
        <p:txBody>
          <a:bodyPr wrap="square" rtlCol="0">
            <a:spAutoFit/>
          </a:bodyPr>
          <a:lstStyle/>
          <a:p>
            <a:pPr defTabSz="1219170"/>
            <a:r>
              <a:rPr lang="id-ID" sz="2000" b="1" kern="0">
                <a:latin typeface="Arial Narrow" panose="020B0606020202030204" pitchFamily="34" charset="0"/>
                <a:cs typeface="Arial" panose="020B0604020202020204" pitchFamily="34" charset="0"/>
              </a:rPr>
              <a:t>Berbagai kebijakan yang diluncurkan dalam pke secara umum sangat membutuhkan peran dan kontribusi nyata pemerintah daerah </a:t>
            </a:r>
            <a:endParaRPr lang="en-US" sz="2000" b="1" kern="0" dirty="0">
              <a:latin typeface="Arial Narrow" panose="020B0606020202030204" pitchFamily="34" charset="0"/>
              <a:cs typeface="Arial" panose="020B0604020202020204" pitchFamily="34" charset="0"/>
            </a:endParaRPr>
          </a:p>
        </p:txBody>
      </p:sp>
      <p:sp>
        <p:nvSpPr>
          <p:cNvPr id="19" name="TextBox 18"/>
          <p:cNvSpPr txBox="1"/>
          <p:nvPr/>
        </p:nvSpPr>
        <p:spPr>
          <a:xfrm>
            <a:off x="155575" y="2358292"/>
            <a:ext cx="12122568" cy="259045"/>
          </a:xfrm>
          <a:prstGeom prst="rect">
            <a:avLst/>
          </a:prstGeom>
          <a:noFill/>
        </p:spPr>
        <p:txBody>
          <a:bodyPr wrap="square" rtlCol="0">
            <a:spAutoFit/>
          </a:bodyPr>
          <a:lstStyle/>
          <a:p>
            <a:pPr defTabSz="1219170">
              <a:lnSpc>
                <a:spcPts val="1333"/>
              </a:lnSpc>
            </a:pPr>
            <a:r>
              <a:rPr lang="id-ID" sz="2000" b="1" kern="0" dirty="0">
                <a:solidFill>
                  <a:srgbClr val="C00000"/>
                </a:solidFill>
                <a:latin typeface="Arial" panose="020B0604020202020204" pitchFamily="34" charset="0"/>
                <a:cs typeface="Arial" panose="020B0604020202020204" pitchFamily="34" charset="0"/>
              </a:rPr>
              <a:t>PERAN UMUM </a:t>
            </a:r>
            <a:endParaRPr lang="en-US" sz="2000" b="1" kern="0" dirty="0">
              <a:solidFill>
                <a:srgbClr val="C00000"/>
              </a:solidFill>
              <a:latin typeface="Arial" panose="020B0604020202020204" pitchFamily="34" charset="0"/>
              <a:cs typeface="Arial" panose="020B0604020202020204" pitchFamily="34" charset="0"/>
            </a:endParaRPr>
          </a:p>
        </p:txBody>
      </p:sp>
      <p:sp>
        <p:nvSpPr>
          <p:cNvPr id="20" name="TextBox 19"/>
          <p:cNvSpPr txBox="1"/>
          <p:nvPr/>
        </p:nvSpPr>
        <p:spPr>
          <a:xfrm>
            <a:off x="307975" y="2843228"/>
            <a:ext cx="11503025" cy="3416320"/>
          </a:xfrm>
          <a:prstGeom prst="rect">
            <a:avLst/>
          </a:prstGeom>
          <a:noFill/>
        </p:spPr>
        <p:txBody>
          <a:bodyPr wrap="square" rtlCol="0">
            <a:spAutoFit/>
          </a:bodyPr>
          <a:lstStyle/>
          <a:p>
            <a:pPr marL="265113" indent="-265113" defTabSz="1219170">
              <a:lnSpc>
                <a:spcPct val="120000"/>
              </a:lnSpc>
              <a:buFont typeface="+mj-lt"/>
              <a:buAutoNum type="arabicPeriod"/>
            </a:pPr>
            <a:r>
              <a:rPr lang="nn-NO" b="1">
                <a:latin typeface="Arial Narrow" panose="020B0606020202030204" pitchFamily="34" charset="0"/>
              </a:rPr>
              <a:t>Menjadi simpul koordinasi antara </a:t>
            </a:r>
            <a:r>
              <a:rPr lang="id-ID" b="1">
                <a:latin typeface="Arial Narrow" panose="020B0606020202030204" pitchFamily="34" charset="0"/>
              </a:rPr>
              <a:t>pemerintah </a:t>
            </a:r>
            <a:r>
              <a:rPr lang="nn-NO" b="1">
                <a:latin typeface="Arial Narrow" panose="020B0606020202030204" pitchFamily="34" charset="0"/>
              </a:rPr>
              <a:t>pusat dan daerah</a:t>
            </a:r>
            <a:endParaRPr lang="id-ID" b="1" kern="0">
              <a:latin typeface="Arial Narrow" panose="020B0606020202030204" pitchFamily="34" charset="0"/>
              <a:cs typeface="Arial" panose="020B0604020202020204" pitchFamily="34" charset="0"/>
            </a:endParaRPr>
          </a:p>
          <a:p>
            <a:pPr marL="265113" indent="-265113" defTabSz="1219170">
              <a:lnSpc>
                <a:spcPct val="120000"/>
              </a:lnSpc>
              <a:buFont typeface="+mj-lt"/>
              <a:buAutoNum type="arabicPeriod"/>
            </a:pPr>
            <a:r>
              <a:rPr lang="id-ID" b="1" kern="0">
                <a:latin typeface="Arial Narrow" panose="020B0606020202030204" pitchFamily="34" charset="0"/>
                <a:cs typeface="Arial" panose="020B0604020202020204" pitchFamily="34" charset="0"/>
              </a:rPr>
              <a:t>Membantu sosialisasi &amp; edukasi kepada pelaku usaha dan masyarakat yang membutuhkan</a:t>
            </a:r>
          </a:p>
          <a:p>
            <a:pPr marL="265113" indent="-265113" defTabSz="1219170">
              <a:lnSpc>
                <a:spcPct val="120000"/>
              </a:lnSpc>
              <a:buFont typeface="+mj-lt"/>
              <a:buAutoNum type="arabicPeriod"/>
            </a:pPr>
            <a:r>
              <a:rPr lang="id-ID" b="1" kern="0">
                <a:latin typeface="Arial Narrow" panose="020B0606020202030204" pitchFamily="34" charset="0"/>
                <a:cs typeface="Arial" panose="020B0604020202020204" pitchFamily="34" charset="0"/>
              </a:rPr>
              <a:t>Pengawasan implementasi</a:t>
            </a:r>
          </a:p>
          <a:p>
            <a:pPr marL="265113" indent="-265113" defTabSz="1219170">
              <a:lnSpc>
                <a:spcPct val="120000"/>
              </a:lnSpc>
              <a:buFont typeface="+mj-lt"/>
              <a:buAutoNum type="arabicPeriod"/>
            </a:pPr>
            <a:r>
              <a:rPr lang="id-ID" b="1" kern="0">
                <a:latin typeface="Arial Narrow" panose="020B0606020202030204" pitchFamily="34" charset="0"/>
                <a:cs typeface="Arial" panose="020B0604020202020204" pitchFamily="34" charset="0"/>
              </a:rPr>
              <a:t>Penerbitan perangkat peraturan daerah yang mendukung</a:t>
            </a:r>
          </a:p>
          <a:p>
            <a:pPr marL="265113" indent="-265113" defTabSz="1219170">
              <a:lnSpc>
                <a:spcPct val="120000"/>
              </a:lnSpc>
              <a:buFont typeface="+mj-lt"/>
              <a:buAutoNum type="arabicPeriod"/>
            </a:pPr>
            <a:r>
              <a:rPr lang="id-ID" b="1" kern="0">
                <a:latin typeface="Arial Narrow" panose="020B0606020202030204" pitchFamily="34" charset="0"/>
                <a:cs typeface="Arial" panose="020B0604020202020204" pitchFamily="34" charset="0"/>
              </a:rPr>
              <a:t>Penghapusan peraturan daerah yang menghambat</a:t>
            </a:r>
          </a:p>
          <a:p>
            <a:pPr marL="265113" indent="-265113" defTabSz="1219170">
              <a:lnSpc>
                <a:spcPct val="120000"/>
              </a:lnSpc>
              <a:buFont typeface="+mj-lt"/>
              <a:buAutoNum type="arabicPeriod"/>
            </a:pPr>
            <a:r>
              <a:rPr lang="id-ID" b="1" kern="0">
                <a:latin typeface="Arial Narrow" panose="020B0606020202030204" pitchFamily="34" charset="0"/>
                <a:cs typeface="Arial" panose="020B0604020202020204" pitchFamily="34" charset="0"/>
              </a:rPr>
              <a:t>Membangun komunikasi yang baik dalam tatanan implementansi, pengawasan  dan evaluasi, maupun invetarisasi kebutuhan pasar</a:t>
            </a:r>
          </a:p>
          <a:p>
            <a:pPr marL="265113" indent="-265113" defTabSz="1219170">
              <a:lnSpc>
                <a:spcPct val="120000"/>
              </a:lnSpc>
              <a:buFont typeface="+mj-lt"/>
              <a:buAutoNum type="arabicPeriod"/>
            </a:pPr>
            <a:r>
              <a:rPr lang="id-ID" b="1">
                <a:latin typeface="Arial Narrow" panose="020B0606020202030204" pitchFamily="34" charset="0"/>
              </a:rPr>
              <a:t>Penguatan peran provinsi sebagai wakil pemerintah pusat di daerah, termasuk di antaranya dalam hal perizinan, pengawasan penerbitan perda </a:t>
            </a:r>
          </a:p>
          <a:p>
            <a:pPr marL="265113" indent="-265113" defTabSz="1219170">
              <a:lnSpc>
                <a:spcPct val="120000"/>
              </a:lnSpc>
              <a:buFont typeface="+mj-lt"/>
              <a:buAutoNum type="arabicPeriod"/>
            </a:pPr>
            <a:r>
              <a:rPr lang="id-ID" b="1">
                <a:latin typeface="Arial Narrow" panose="020B0606020202030204" pitchFamily="34" charset="0"/>
              </a:rPr>
              <a:t>Penguatan kapasitas personel maupun institusional. </a:t>
            </a:r>
            <a:r>
              <a:rPr lang="id-ID" b="1" kern="0">
                <a:latin typeface="Arial Narrow" panose="020B0606020202030204" pitchFamily="34" charset="0"/>
                <a:cs typeface="Arial" panose="020B0604020202020204" pitchFamily="34" charset="0"/>
              </a:rPr>
              <a:t>  </a:t>
            </a:r>
            <a:endParaRPr lang="id-ID" b="1" kern="0" dirty="0">
              <a:latin typeface="Arial Narrow" panose="020B0606020202030204" pitchFamily="34" charset="0"/>
              <a:cs typeface="Arial" panose="020B0604020202020204" pitchFamily="34" charset="0"/>
            </a:endParaRPr>
          </a:p>
        </p:txBody>
      </p:sp>
      <p:sp>
        <p:nvSpPr>
          <p:cNvPr id="13" name="Rectangle 12"/>
          <p:cNvSpPr/>
          <p:nvPr/>
        </p:nvSpPr>
        <p:spPr>
          <a:xfrm>
            <a:off x="139514" y="401398"/>
            <a:ext cx="11543373" cy="523220"/>
          </a:xfrm>
          <a:prstGeom prst="rect">
            <a:avLst/>
          </a:prstGeom>
        </p:spPr>
        <p:txBody>
          <a:bodyPr wrap="square">
            <a:spAutoFit/>
          </a:bodyPr>
          <a:lstStyle/>
          <a:p>
            <a:pPr algn="r"/>
            <a:r>
              <a:rPr lang="en-US" sz="2800" b="1" dirty="0">
                <a:solidFill>
                  <a:srgbClr val="C00000"/>
                </a:solidFill>
              </a:rPr>
              <a:t>PERAN </a:t>
            </a:r>
            <a:r>
              <a:rPr lang="id-ID" sz="2800" b="1" dirty="0">
                <a:solidFill>
                  <a:srgbClr val="C00000"/>
                </a:solidFill>
              </a:rPr>
              <a:t>STRATEGIS </a:t>
            </a:r>
            <a:r>
              <a:rPr lang="en-US" sz="2800" b="1" dirty="0">
                <a:solidFill>
                  <a:srgbClr val="C00000"/>
                </a:solidFill>
              </a:rPr>
              <a:t>PEMERINTAH DAERAH </a:t>
            </a:r>
            <a:r>
              <a:rPr lang="id-ID" sz="2800" b="1" dirty="0">
                <a:solidFill>
                  <a:srgbClr val="C00000"/>
                </a:solidFill>
              </a:rPr>
              <a:t>UNTUK </a:t>
            </a:r>
            <a:r>
              <a:rPr lang="en-US" sz="2800" b="1" dirty="0">
                <a:solidFill>
                  <a:srgbClr val="C00000"/>
                </a:solidFill>
              </a:rPr>
              <a:t>MENSUKSESKAN </a:t>
            </a:r>
            <a:r>
              <a:rPr lang="id-ID" sz="2800" b="1" dirty="0">
                <a:solidFill>
                  <a:srgbClr val="C00000"/>
                </a:solidFill>
              </a:rPr>
              <a:t>PKE</a:t>
            </a:r>
            <a:endParaRPr lang="id-ID" sz="2400" b="1" dirty="0">
              <a:solidFill>
                <a:srgbClr val="C00000"/>
              </a:solidFill>
            </a:endParaRPr>
          </a:p>
        </p:txBody>
      </p:sp>
    </p:spTree>
    <p:extLst>
      <p:ext uri="{BB962C8B-B14F-4D97-AF65-F5344CB8AC3E}">
        <p14:creationId xmlns:p14="http://schemas.microsoft.com/office/powerpoint/2010/main" xmlns="" val="38760524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9514" y="401398"/>
            <a:ext cx="11543373" cy="523220"/>
          </a:xfrm>
          <a:prstGeom prst="rect">
            <a:avLst/>
          </a:prstGeom>
        </p:spPr>
        <p:txBody>
          <a:bodyPr wrap="square">
            <a:spAutoFit/>
          </a:bodyPr>
          <a:lstStyle/>
          <a:p>
            <a:pPr algn="r"/>
            <a:r>
              <a:rPr lang="en-US" sz="2800" b="1" dirty="0">
                <a:solidFill>
                  <a:srgbClr val="C00000"/>
                </a:solidFill>
              </a:rPr>
              <a:t>PERAN </a:t>
            </a:r>
            <a:r>
              <a:rPr lang="id-ID" sz="2800" b="1" dirty="0">
                <a:solidFill>
                  <a:srgbClr val="C00000"/>
                </a:solidFill>
              </a:rPr>
              <a:t>STRATEGIS </a:t>
            </a:r>
            <a:r>
              <a:rPr lang="en-US" sz="2800" b="1" dirty="0">
                <a:solidFill>
                  <a:srgbClr val="C00000"/>
                </a:solidFill>
              </a:rPr>
              <a:t>PEMERINTAH DAERAH </a:t>
            </a:r>
            <a:r>
              <a:rPr lang="id-ID" sz="2800" b="1" dirty="0">
                <a:solidFill>
                  <a:srgbClr val="C00000"/>
                </a:solidFill>
              </a:rPr>
              <a:t>UNTUK </a:t>
            </a:r>
            <a:r>
              <a:rPr lang="en-US" sz="2800" b="1" dirty="0">
                <a:solidFill>
                  <a:srgbClr val="C00000"/>
                </a:solidFill>
              </a:rPr>
              <a:t>MENSUKSESKAN </a:t>
            </a:r>
            <a:r>
              <a:rPr lang="id-ID" sz="2800" b="1" dirty="0">
                <a:solidFill>
                  <a:srgbClr val="C00000"/>
                </a:solidFill>
              </a:rPr>
              <a:t>PKE</a:t>
            </a:r>
            <a:endParaRPr lang="id-ID" sz="2400" b="1" dirty="0">
              <a:solidFill>
                <a:srgbClr val="C00000"/>
              </a:solidFill>
            </a:endParaRPr>
          </a:p>
        </p:txBody>
      </p:sp>
      <p:sp>
        <p:nvSpPr>
          <p:cNvPr id="3"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9" descr="Image result for CONSUMER BASIS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11" descr="Image result for CONSUMER BASIS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13" descr="Image result for CONSUMER BASIS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8"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444009" y="-170710"/>
            <a:ext cx="1697640" cy="161737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a:xfrm>
            <a:off x="8610600" y="6383646"/>
            <a:ext cx="2743200" cy="365125"/>
          </a:xfrm>
        </p:spPr>
        <p:txBody>
          <a:bodyPr/>
          <a:lstStyle/>
          <a:p>
            <a:fld id="{38C5940F-52BA-4018-B13B-B36621709A35}" type="slidenum">
              <a:rPr lang="id-ID" smtClean="0"/>
              <a:pPr/>
              <a:t>76</a:t>
            </a:fld>
            <a:endParaRPr lang="id-ID" dirty="0"/>
          </a:p>
        </p:txBody>
      </p:sp>
      <p:sp>
        <p:nvSpPr>
          <p:cNvPr id="25" name="TextBox 24"/>
          <p:cNvSpPr txBox="1"/>
          <p:nvPr/>
        </p:nvSpPr>
        <p:spPr>
          <a:xfrm>
            <a:off x="194174" y="2160669"/>
            <a:ext cx="11743530" cy="268792"/>
          </a:xfrm>
          <a:prstGeom prst="rect">
            <a:avLst/>
          </a:prstGeom>
          <a:noFill/>
        </p:spPr>
        <p:txBody>
          <a:bodyPr wrap="square" rtlCol="0">
            <a:spAutoFit/>
          </a:bodyPr>
          <a:lstStyle/>
          <a:p>
            <a:pPr defTabSz="1219170">
              <a:lnSpc>
                <a:spcPts val="1333"/>
              </a:lnSpc>
            </a:pPr>
            <a:r>
              <a:rPr lang="id-ID" b="1" kern="0" dirty="0">
                <a:solidFill>
                  <a:srgbClr val="C00000"/>
                </a:solidFill>
                <a:latin typeface="Arial Narrow" panose="020B0606020202030204" pitchFamily="34" charset="0"/>
                <a:cs typeface="Arial" panose="020B0604020202020204" pitchFamily="34" charset="0"/>
              </a:rPr>
              <a:t>1. MENDORONG TUMBUHNYA KAWASAN INDUSTRI</a:t>
            </a:r>
            <a:r>
              <a:rPr lang="id-ID" dirty="0">
                <a:latin typeface="Arial Narrow" panose="020B0606020202030204" pitchFamily="34" charset="0"/>
              </a:rPr>
              <a:t> </a:t>
            </a:r>
            <a:r>
              <a:rPr lang="id-ID" b="1" kern="0" dirty="0">
                <a:solidFill>
                  <a:srgbClr val="C00000"/>
                </a:solidFill>
                <a:latin typeface="Arial Narrow" panose="020B0606020202030204" pitchFamily="34" charset="0"/>
                <a:cs typeface="Arial" panose="020B0604020202020204" pitchFamily="34" charset="0"/>
              </a:rPr>
              <a:t>KAWASAN EKONOMI KHUSUS</a:t>
            </a:r>
            <a:endParaRPr lang="en-US" b="1" kern="0" dirty="0">
              <a:solidFill>
                <a:srgbClr val="C00000"/>
              </a:solidFill>
              <a:latin typeface="Arial Narrow" panose="020B0606020202030204" pitchFamily="34" charset="0"/>
              <a:cs typeface="Arial" panose="020B0604020202020204" pitchFamily="34" charset="0"/>
            </a:endParaRPr>
          </a:p>
        </p:txBody>
      </p:sp>
      <p:sp>
        <p:nvSpPr>
          <p:cNvPr id="26" name="Rectangle 25"/>
          <p:cNvSpPr/>
          <p:nvPr/>
        </p:nvSpPr>
        <p:spPr>
          <a:xfrm>
            <a:off x="418946" y="2542598"/>
            <a:ext cx="11566835" cy="923330"/>
          </a:xfrm>
          <a:prstGeom prst="rect">
            <a:avLst/>
          </a:prstGeom>
        </p:spPr>
        <p:txBody>
          <a:bodyPr wrap="square">
            <a:spAutoFit/>
          </a:bodyPr>
          <a:lstStyle/>
          <a:p>
            <a:pPr marL="180975" indent="-180975">
              <a:buFont typeface="Arial" panose="020B0604020202020204" pitchFamily="34" charset="0"/>
              <a:buChar char="•"/>
            </a:pPr>
            <a:r>
              <a:rPr lang="id-ID" b="1">
                <a:latin typeface="Arial Narrow" panose="020B0606020202030204" pitchFamily="34" charset="0"/>
              </a:rPr>
              <a:t>Menggali potensi daerah untuk dapat didaftarkan sebagai </a:t>
            </a:r>
            <a:r>
              <a:rPr lang="en-US" b="1">
                <a:latin typeface="Arial Narrow" panose="020B0606020202030204" pitchFamily="34" charset="0"/>
              </a:rPr>
              <a:t>KEK</a:t>
            </a:r>
            <a:endParaRPr lang="id-ID" b="1">
              <a:latin typeface="Arial Narrow" panose="020B0606020202030204" pitchFamily="34" charset="0"/>
            </a:endParaRPr>
          </a:p>
          <a:p>
            <a:pPr marL="180975" indent="-180975">
              <a:buFont typeface="Arial" panose="020B0604020202020204" pitchFamily="34" charset="0"/>
              <a:buChar char="•"/>
            </a:pPr>
            <a:r>
              <a:rPr lang="id-ID" b="1">
                <a:latin typeface="Arial Narrow" panose="020B0606020202030204" pitchFamily="34" charset="0"/>
              </a:rPr>
              <a:t>Menyiapkan perencanaan yang detail terkait </a:t>
            </a:r>
            <a:r>
              <a:rPr lang="en-US" b="1">
                <a:latin typeface="Arial Narrow" panose="020B0606020202030204" pitchFamily="34" charset="0"/>
              </a:rPr>
              <a:t>RT-RW</a:t>
            </a:r>
            <a:r>
              <a:rPr lang="id-ID" b="1">
                <a:latin typeface="Arial Narrow" panose="020B0606020202030204" pitchFamily="34" charset="0"/>
              </a:rPr>
              <a:t> agar memiliki kepastian lokasi berusaha</a:t>
            </a:r>
          </a:p>
          <a:p>
            <a:pPr marL="180975" indent="-180975">
              <a:buFont typeface="Arial" panose="020B0604020202020204" pitchFamily="34" charset="0"/>
              <a:buChar char="•"/>
            </a:pPr>
            <a:r>
              <a:rPr lang="id-ID" b="1">
                <a:latin typeface="Arial Narrow" panose="020B0606020202030204" pitchFamily="34" charset="0"/>
              </a:rPr>
              <a:t>Pemberian dukungan insentif fiskal untuk </a:t>
            </a:r>
            <a:r>
              <a:rPr lang="sv-SE" b="1">
                <a:latin typeface="Arial Narrow" panose="020B0606020202030204" pitchFamily="34" charset="0"/>
              </a:rPr>
              <a:t>perusahaan kawasan industri dan perusahaan industri di dalam kawasan industri</a:t>
            </a:r>
            <a:endParaRPr lang="id-ID" b="1" dirty="0">
              <a:latin typeface="Arial Narrow" panose="020B0606020202030204" pitchFamily="34" charset="0"/>
            </a:endParaRPr>
          </a:p>
        </p:txBody>
      </p:sp>
      <p:sp>
        <p:nvSpPr>
          <p:cNvPr id="27" name="Rectangle 26"/>
          <p:cNvSpPr/>
          <p:nvPr/>
        </p:nvSpPr>
        <p:spPr>
          <a:xfrm>
            <a:off x="166844" y="3714413"/>
            <a:ext cx="6418362" cy="268407"/>
          </a:xfrm>
          <a:prstGeom prst="rect">
            <a:avLst/>
          </a:prstGeom>
          <a:noFill/>
        </p:spPr>
        <p:txBody>
          <a:bodyPr wrap="square" rtlCol="0">
            <a:spAutoFit/>
          </a:bodyPr>
          <a:lstStyle/>
          <a:p>
            <a:pPr defTabSz="1219170">
              <a:lnSpc>
                <a:spcPts val="1333"/>
              </a:lnSpc>
            </a:pPr>
            <a:r>
              <a:rPr lang="id-ID" b="1" kern="0" dirty="0">
                <a:solidFill>
                  <a:srgbClr val="C00000"/>
                </a:solidFill>
                <a:latin typeface="Arial Narrow" panose="020B0606020202030204" pitchFamily="34" charset="0"/>
                <a:cs typeface="Arial" panose="020B0604020202020204" pitchFamily="34" charset="0"/>
              </a:rPr>
              <a:t>2. PENGEMBANGAN USAHA KECIL DAN MIKRO  </a:t>
            </a:r>
          </a:p>
        </p:txBody>
      </p:sp>
      <p:sp>
        <p:nvSpPr>
          <p:cNvPr id="28" name="Rectangle 27"/>
          <p:cNvSpPr/>
          <p:nvPr/>
        </p:nvSpPr>
        <p:spPr>
          <a:xfrm>
            <a:off x="418946" y="4069725"/>
            <a:ext cx="11390140" cy="1200329"/>
          </a:xfrm>
          <a:prstGeom prst="rect">
            <a:avLst/>
          </a:prstGeom>
        </p:spPr>
        <p:txBody>
          <a:bodyPr wrap="square">
            <a:spAutoFit/>
          </a:bodyPr>
          <a:lstStyle/>
          <a:p>
            <a:pPr marL="180975" indent="-180975">
              <a:buFont typeface="Arial" panose="020B0604020202020204" pitchFamily="34" charset="0"/>
              <a:buChar char="•"/>
            </a:pPr>
            <a:r>
              <a:rPr lang="id-ID" b="1">
                <a:latin typeface="Arial Narrow" panose="020B0606020202030204" pitchFamily="34" charset="0"/>
              </a:rPr>
              <a:t>Penyiapan calon debitur </a:t>
            </a:r>
            <a:r>
              <a:rPr lang="en-US" b="1">
                <a:latin typeface="Arial Narrow" panose="020B0606020202030204" pitchFamily="34" charset="0"/>
              </a:rPr>
              <a:t>KUR </a:t>
            </a:r>
            <a:r>
              <a:rPr lang="id-ID" b="1">
                <a:latin typeface="Arial Narrow" panose="020B0606020202030204" pitchFamily="34" charset="0"/>
              </a:rPr>
              <a:t>yang layak dan sinergi dengan dinas teknis sebagai pendamping pasca pembiayaan</a:t>
            </a:r>
          </a:p>
          <a:p>
            <a:pPr marL="180975" indent="-180975">
              <a:buFont typeface="Arial" panose="020B0604020202020204" pitchFamily="34" charset="0"/>
              <a:buChar char="•"/>
            </a:pPr>
            <a:r>
              <a:rPr lang="en-US" b="1">
                <a:latin typeface="Arial Narrow" panose="020B0606020202030204" pitchFamily="34" charset="0"/>
              </a:rPr>
              <a:t>Melakukan inovasi pelayanan dalam rangka percepatan SHAT</a:t>
            </a:r>
            <a:r>
              <a:rPr lang="id-ID" b="1">
                <a:latin typeface="Arial Narrow" panose="020B0606020202030204" pitchFamily="34" charset="0"/>
              </a:rPr>
              <a:t> (contoh : </a:t>
            </a:r>
            <a:r>
              <a:rPr lang="en-US" b="1">
                <a:latin typeface="Arial Narrow" panose="020B0606020202030204" pitchFamily="34" charset="0"/>
              </a:rPr>
              <a:t>pelayanan Sabtu-Minggu (termasuk di area </a:t>
            </a:r>
            <a:r>
              <a:rPr lang="en-US" b="1" i="1">
                <a:latin typeface="Arial Narrow" panose="020B0606020202030204" pitchFamily="34" charset="0"/>
              </a:rPr>
              <a:t>car free day</a:t>
            </a:r>
            <a:r>
              <a:rPr lang="id-ID" b="1">
                <a:latin typeface="Arial Narrow" panose="020B0606020202030204" pitchFamily="34" charset="0"/>
              </a:rPr>
              <a:t>)</a:t>
            </a:r>
            <a:r>
              <a:rPr lang="en-US" b="1">
                <a:latin typeface="Arial Narrow" panose="020B0606020202030204" pitchFamily="34" charset="0"/>
              </a:rPr>
              <a:t> di Bandung</a:t>
            </a:r>
            <a:r>
              <a:rPr lang="id-ID" b="1">
                <a:latin typeface="Arial Narrow" panose="020B0606020202030204" pitchFamily="34" charset="0"/>
              </a:rPr>
              <a:t>; </a:t>
            </a:r>
            <a:r>
              <a:rPr lang="en-US" b="1">
                <a:latin typeface="Arial Narrow" panose="020B0606020202030204" pitchFamily="34" charset="0"/>
              </a:rPr>
              <a:t>melaksanakan pelayanan “desa on-line” di provinsi NTB, Kabupaten Bangka Tengah dan Kota Batam, dengan menggunakan fasilitas/ketersediaan internet.</a:t>
            </a:r>
            <a:endParaRPr lang="en-US" b="1" dirty="0">
              <a:latin typeface="Arial Narrow" panose="020B0606020202030204" pitchFamily="34" charset="0"/>
            </a:endParaRPr>
          </a:p>
        </p:txBody>
      </p:sp>
      <p:sp>
        <p:nvSpPr>
          <p:cNvPr id="29" name="Rectangle 28"/>
          <p:cNvSpPr/>
          <p:nvPr/>
        </p:nvSpPr>
        <p:spPr>
          <a:xfrm>
            <a:off x="139514" y="1494915"/>
            <a:ext cx="11469454" cy="355474"/>
          </a:xfrm>
          <a:prstGeom prst="rect">
            <a:avLst/>
          </a:prstGeom>
          <a:gradFill flip="none" rotWithShape="1">
            <a:gsLst>
              <a:gs pos="0">
                <a:srgbClr val="4F81BD">
                  <a:shade val="51000"/>
                  <a:satMod val="130000"/>
                  <a:alpha val="30000"/>
                </a:srgbClr>
              </a:gs>
              <a:gs pos="80000">
                <a:srgbClr val="4F81BD">
                  <a:shade val="93000"/>
                  <a:satMod val="130000"/>
                </a:srgbClr>
              </a:gs>
              <a:gs pos="100000">
                <a:srgbClr val="4F81BD">
                  <a:shade val="94000"/>
                  <a:satMod val="135000"/>
                </a:srgbClr>
              </a:gs>
            </a:gsLst>
            <a:lin ang="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 name="TextBox 29"/>
          <p:cNvSpPr txBox="1"/>
          <p:nvPr/>
        </p:nvSpPr>
        <p:spPr>
          <a:xfrm>
            <a:off x="166844" y="1616068"/>
            <a:ext cx="11743530" cy="259045"/>
          </a:xfrm>
          <a:prstGeom prst="rect">
            <a:avLst/>
          </a:prstGeom>
          <a:noFill/>
        </p:spPr>
        <p:txBody>
          <a:bodyPr wrap="square" rtlCol="0">
            <a:spAutoFit/>
          </a:bodyPr>
          <a:lstStyle/>
          <a:p>
            <a:pPr defTabSz="1219170">
              <a:lnSpc>
                <a:spcPts val="1333"/>
              </a:lnSpc>
            </a:pPr>
            <a:r>
              <a:rPr lang="id-ID" sz="2000" b="1" kern="0" dirty="0">
                <a:solidFill>
                  <a:srgbClr val="C00000"/>
                </a:solidFill>
                <a:latin typeface="Arial" panose="020B0604020202020204" pitchFamily="34" charset="0"/>
                <a:cs typeface="Arial" panose="020B0604020202020204" pitchFamily="34" charset="0"/>
              </a:rPr>
              <a:t>PERAN SPESIFIK</a:t>
            </a:r>
            <a:endParaRPr lang="en-US" sz="2000" b="1" kern="0" dirty="0">
              <a:solidFill>
                <a:srgbClr val="C00000"/>
              </a:solidFill>
              <a:latin typeface="Arial" panose="020B0604020202020204" pitchFamily="34" charset="0"/>
              <a:cs typeface="Arial" panose="020B0604020202020204" pitchFamily="34" charset="0"/>
            </a:endParaRPr>
          </a:p>
        </p:txBody>
      </p:sp>
      <p:sp>
        <p:nvSpPr>
          <p:cNvPr id="31" name="TextBox 30"/>
          <p:cNvSpPr txBox="1"/>
          <p:nvPr/>
        </p:nvSpPr>
        <p:spPr>
          <a:xfrm>
            <a:off x="194174" y="5441936"/>
            <a:ext cx="11743530" cy="268407"/>
          </a:xfrm>
          <a:prstGeom prst="rect">
            <a:avLst/>
          </a:prstGeom>
          <a:noFill/>
        </p:spPr>
        <p:txBody>
          <a:bodyPr wrap="square" rtlCol="0">
            <a:spAutoFit/>
          </a:bodyPr>
          <a:lstStyle>
            <a:defPPr>
              <a:defRPr lang="id-ID"/>
            </a:defPPr>
            <a:lvl1pPr defTabSz="1219170">
              <a:lnSpc>
                <a:spcPts val="1333"/>
              </a:lnSpc>
              <a:defRPr sz="1400" b="1" kern="0">
                <a:solidFill>
                  <a:srgbClr val="C00000"/>
                </a:solidFill>
                <a:latin typeface="Arial Narrow" panose="020B0606020202030204" pitchFamily="34" charset="0"/>
                <a:cs typeface="Arial" panose="020B0604020202020204" pitchFamily="34" charset="0"/>
              </a:defRPr>
            </a:lvl1pPr>
          </a:lstStyle>
          <a:p>
            <a:pPr marL="0" marR="0" lvl="0" indent="0" defTabSz="1219170" eaLnBrk="1" fontAlgn="auto" latinLnBrk="0" hangingPunct="1">
              <a:lnSpc>
                <a:spcPts val="1333"/>
              </a:lnSpc>
              <a:spcBef>
                <a:spcPts val="0"/>
              </a:spcBef>
              <a:spcAft>
                <a:spcPts val="0"/>
              </a:spcAft>
              <a:buClrTx/>
              <a:buSzTx/>
              <a:buFontTx/>
              <a:buNone/>
              <a:tabLst/>
              <a:defRPr/>
            </a:pPr>
            <a:r>
              <a:rPr kumimoji="0" lang="id-ID" sz="1800" b="1" i="0" u="none" strike="noStrike" kern="0" cap="none" spc="0" normalizeH="0" baseline="0" noProof="0" dirty="0">
                <a:ln>
                  <a:noFill/>
                </a:ln>
                <a:solidFill>
                  <a:srgbClr val="C00000"/>
                </a:solidFill>
                <a:effectLst/>
                <a:uLnTx/>
                <a:uFillTx/>
                <a:latin typeface="Arial Narrow" panose="020B0606020202030204" pitchFamily="34" charset="0"/>
                <a:cs typeface="Arial" panose="020B0604020202020204" pitchFamily="34" charset="0"/>
              </a:rPr>
              <a:t>3. DIRE (DANA INVESTASI REAL ESTATE)</a:t>
            </a:r>
            <a:endParaRPr kumimoji="0" lang="en-US" sz="1800" b="1" i="0" u="none" strike="noStrike" kern="0" cap="none" spc="0" normalizeH="0" baseline="0" noProof="0" dirty="0">
              <a:ln>
                <a:noFill/>
              </a:ln>
              <a:solidFill>
                <a:srgbClr val="C00000"/>
              </a:solidFill>
              <a:effectLst/>
              <a:uLnTx/>
              <a:uFillTx/>
              <a:latin typeface="Arial Narrow" panose="020B0606020202030204" pitchFamily="34" charset="0"/>
              <a:cs typeface="Arial" panose="020B0604020202020204" pitchFamily="34" charset="0"/>
            </a:endParaRPr>
          </a:p>
        </p:txBody>
      </p:sp>
      <p:sp>
        <p:nvSpPr>
          <p:cNvPr id="32" name="Rectangle 31"/>
          <p:cNvSpPr/>
          <p:nvPr/>
        </p:nvSpPr>
        <p:spPr>
          <a:xfrm>
            <a:off x="418946" y="5737315"/>
            <a:ext cx="11918952" cy="646331"/>
          </a:xfrm>
          <a:prstGeom prst="rect">
            <a:avLst/>
          </a:prstGeom>
        </p:spPr>
        <p:txBody>
          <a:bodyPr wrap="square">
            <a:spAutoFit/>
          </a:bodyPr>
          <a:lstStyle/>
          <a:p>
            <a:pPr marL="180975" indent="-180975">
              <a:buFont typeface="Arial" panose="020B0604020202020204" pitchFamily="34" charset="0"/>
              <a:buChar char="•"/>
            </a:pPr>
            <a:r>
              <a:rPr lang="sv-SE" b="1">
                <a:latin typeface="Arial Narrow" panose="020B0606020202030204" pitchFamily="34" charset="0"/>
              </a:rPr>
              <a:t>Penerbitan perda bagi daerah untuk mendukung pelaksanaan dire di daerahnya.</a:t>
            </a:r>
            <a:endParaRPr lang="id-ID" b="1">
              <a:latin typeface="Arial Narrow" panose="020B0606020202030204" pitchFamily="34" charset="0"/>
            </a:endParaRPr>
          </a:p>
          <a:p>
            <a:pPr marL="180975" indent="-180975">
              <a:buFont typeface="Arial" panose="020B0604020202020204" pitchFamily="34" charset="0"/>
              <a:buChar char="•"/>
            </a:pPr>
            <a:r>
              <a:rPr lang="id-ID" b="1">
                <a:latin typeface="Arial Narrow" panose="020B0606020202030204" pitchFamily="34" charset="0"/>
              </a:rPr>
              <a:t>Sosialisasi</a:t>
            </a:r>
            <a:endParaRPr lang="id-ID" b="1" dirty="0">
              <a:latin typeface="Arial Narrow" panose="020B0606020202030204" pitchFamily="34" charset="0"/>
            </a:endParaRPr>
          </a:p>
        </p:txBody>
      </p:sp>
    </p:spTree>
    <p:extLst>
      <p:ext uri="{BB962C8B-B14F-4D97-AF65-F5344CB8AC3E}">
        <p14:creationId xmlns:p14="http://schemas.microsoft.com/office/powerpoint/2010/main" xmlns="" val="3066635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9" descr="Image result for CONSUMER BASIS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11" descr="Image result for CONSUMER BASIS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13" descr="Image result for CONSUMER BASIS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8"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444009" y="-170710"/>
            <a:ext cx="1697640" cy="161737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a:xfrm>
            <a:off x="8610600" y="6383646"/>
            <a:ext cx="2743200" cy="365125"/>
          </a:xfrm>
        </p:spPr>
        <p:txBody>
          <a:bodyPr/>
          <a:lstStyle/>
          <a:p>
            <a:fld id="{38C5940F-52BA-4018-B13B-B36621709A35}" type="slidenum">
              <a:rPr lang="id-ID" smtClean="0"/>
              <a:pPr/>
              <a:t>77</a:t>
            </a:fld>
            <a:endParaRPr lang="id-ID" dirty="0"/>
          </a:p>
        </p:txBody>
      </p:sp>
      <p:sp>
        <p:nvSpPr>
          <p:cNvPr id="17" name="TextBox 16"/>
          <p:cNvSpPr txBox="1"/>
          <p:nvPr/>
        </p:nvSpPr>
        <p:spPr>
          <a:xfrm>
            <a:off x="186658" y="2000138"/>
            <a:ext cx="11581497" cy="262829"/>
          </a:xfrm>
          <a:prstGeom prst="rect">
            <a:avLst/>
          </a:prstGeom>
          <a:noFill/>
        </p:spPr>
        <p:txBody>
          <a:bodyPr wrap="square" rtlCol="0">
            <a:spAutoFit/>
          </a:bodyPr>
          <a:lstStyle/>
          <a:p>
            <a:pPr defTabSz="1219170">
              <a:lnSpc>
                <a:spcPts val="1333"/>
              </a:lnSpc>
            </a:pPr>
            <a:r>
              <a:rPr lang="id-ID" sz="1600" b="1" kern="0" dirty="0">
                <a:solidFill>
                  <a:srgbClr val="C00000"/>
                </a:solidFill>
                <a:latin typeface="Arial Narrow" panose="020B0606020202030204" pitchFamily="34" charset="0"/>
                <a:cs typeface="Arial" panose="020B0604020202020204" pitchFamily="34" charset="0"/>
              </a:rPr>
              <a:t>3. PERBAIKAN PERINGKAT </a:t>
            </a:r>
            <a:r>
              <a:rPr lang="id-ID" sz="1600" b="1" i="1" kern="0" dirty="0">
                <a:solidFill>
                  <a:srgbClr val="C00000"/>
                </a:solidFill>
                <a:latin typeface="Arial Narrow" panose="020B0606020202030204" pitchFamily="34" charset="0"/>
                <a:cs typeface="Arial" panose="020B0604020202020204" pitchFamily="34" charset="0"/>
              </a:rPr>
              <a:t>EASE OF DOING BUSINESS (EODB)</a:t>
            </a:r>
            <a:endParaRPr lang="en-US" sz="1600" b="1" i="1" kern="0" dirty="0">
              <a:solidFill>
                <a:srgbClr val="C00000"/>
              </a:solidFill>
              <a:latin typeface="Arial Narrow" panose="020B0606020202030204" pitchFamily="34" charset="0"/>
              <a:cs typeface="Arial" panose="020B0604020202020204" pitchFamily="34" charset="0"/>
            </a:endParaRPr>
          </a:p>
        </p:txBody>
      </p:sp>
      <p:sp>
        <p:nvSpPr>
          <p:cNvPr id="18" name="Rectangle 17"/>
          <p:cNvSpPr/>
          <p:nvPr/>
        </p:nvSpPr>
        <p:spPr>
          <a:xfrm>
            <a:off x="412774" y="2280575"/>
            <a:ext cx="11232983" cy="923330"/>
          </a:xfrm>
          <a:prstGeom prst="rect">
            <a:avLst/>
          </a:prstGeom>
        </p:spPr>
        <p:txBody>
          <a:bodyPr wrap="square">
            <a:spAutoFit/>
          </a:bodyPr>
          <a:lstStyle/>
          <a:p>
            <a:pPr marL="180975" indent="-180975">
              <a:buFont typeface="Arial" panose="020B0604020202020204" pitchFamily="34" charset="0"/>
              <a:buChar char="•"/>
            </a:pPr>
            <a:r>
              <a:rPr lang="id-ID" b="1">
                <a:latin typeface="Arial Narrow" panose="020B0606020202030204" pitchFamily="34" charset="0"/>
              </a:rPr>
              <a:t>Memberikan reformasi pelayanan untuk memudahkan pendirian usaha baru sesuai dengan 10 indikator kemudahan berusaha.</a:t>
            </a:r>
          </a:p>
          <a:p>
            <a:pPr marL="180975" indent="-180975">
              <a:buFont typeface="Arial" panose="020B0604020202020204" pitchFamily="34" charset="0"/>
              <a:buChar char="•"/>
            </a:pPr>
            <a:r>
              <a:rPr lang="id-ID" b="1">
                <a:latin typeface="Arial Narrow" panose="020B0606020202030204" pitchFamily="34" charset="0"/>
              </a:rPr>
              <a:t>Penerbitan perda yang mendukung/terkait dengan perbaikan </a:t>
            </a:r>
            <a:r>
              <a:rPr lang="en-US" b="1">
                <a:latin typeface="Arial Narrow" panose="020B0606020202030204" pitchFamily="34" charset="0"/>
              </a:rPr>
              <a:t>EODB</a:t>
            </a:r>
            <a:endParaRPr lang="id-ID" b="1">
              <a:latin typeface="Arial Narrow" panose="020B0606020202030204" pitchFamily="34" charset="0"/>
            </a:endParaRPr>
          </a:p>
        </p:txBody>
      </p:sp>
      <p:sp>
        <p:nvSpPr>
          <p:cNvPr id="19" name="Rectangle 18"/>
          <p:cNvSpPr/>
          <p:nvPr/>
        </p:nvSpPr>
        <p:spPr>
          <a:xfrm>
            <a:off x="186658" y="3359378"/>
            <a:ext cx="6329804" cy="262701"/>
          </a:xfrm>
          <a:prstGeom prst="rect">
            <a:avLst/>
          </a:prstGeom>
          <a:noFill/>
        </p:spPr>
        <p:txBody>
          <a:bodyPr wrap="square" rtlCol="0">
            <a:spAutoFit/>
          </a:bodyPr>
          <a:lstStyle/>
          <a:p>
            <a:pPr defTabSz="1219170">
              <a:lnSpc>
                <a:spcPts val="1333"/>
              </a:lnSpc>
            </a:pPr>
            <a:r>
              <a:rPr lang="id-ID" sz="1600" b="1" kern="0" dirty="0">
                <a:solidFill>
                  <a:srgbClr val="C00000"/>
                </a:solidFill>
                <a:latin typeface="Arial Narrow" panose="020B0606020202030204" pitchFamily="34" charset="0"/>
                <a:cs typeface="Arial" panose="020B0604020202020204" pitchFamily="34" charset="0"/>
              </a:rPr>
              <a:t>4. PERBAIKAN IKLIM INVESTASI</a:t>
            </a:r>
          </a:p>
        </p:txBody>
      </p:sp>
      <p:sp>
        <p:nvSpPr>
          <p:cNvPr id="20" name="Rectangle 19"/>
          <p:cNvSpPr/>
          <p:nvPr/>
        </p:nvSpPr>
        <p:spPr>
          <a:xfrm>
            <a:off x="389416" y="3683725"/>
            <a:ext cx="11232983" cy="2031325"/>
          </a:xfrm>
          <a:prstGeom prst="rect">
            <a:avLst/>
          </a:prstGeom>
        </p:spPr>
        <p:txBody>
          <a:bodyPr wrap="square">
            <a:spAutoFit/>
          </a:bodyPr>
          <a:lstStyle/>
          <a:p>
            <a:pPr marL="180975" indent="-180975">
              <a:buFont typeface="Arial" panose="020B0604020202020204" pitchFamily="34" charset="0"/>
              <a:buChar char="•"/>
            </a:pPr>
            <a:r>
              <a:rPr lang="id-ID" b="1">
                <a:latin typeface="Arial Narrow" panose="020B0606020202030204" pitchFamily="34" charset="0"/>
              </a:rPr>
              <a:t>Penetapan </a:t>
            </a:r>
            <a:r>
              <a:rPr lang="en-US" b="1">
                <a:latin typeface="Arial Narrow" panose="020B0606020202030204" pitchFamily="34" charset="0"/>
              </a:rPr>
              <a:t>upah minimum</a:t>
            </a:r>
            <a:r>
              <a:rPr lang="id-ID" b="1">
                <a:latin typeface="Arial Narrow" panose="020B0606020202030204" pitchFamily="34" charset="0"/>
              </a:rPr>
              <a:t> yang </a:t>
            </a:r>
            <a:r>
              <a:rPr lang="id-ID" b="1" i="1">
                <a:latin typeface="Arial Narrow" panose="020B0606020202030204" pitchFamily="34" charset="0"/>
              </a:rPr>
              <a:t>fair</a:t>
            </a:r>
            <a:r>
              <a:rPr lang="id-ID" b="1">
                <a:latin typeface="Arial Narrow" panose="020B0606020202030204" pitchFamily="34" charset="0"/>
              </a:rPr>
              <a:t>, lebih pasti dan berkesinambungan </a:t>
            </a:r>
            <a:endParaRPr lang="en-US" b="1">
              <a:latin typeface="Arial Narrow" panose="020B0606020202030204" pitchFamily="34" charset="0"/>
            </a:endParaRPr>
          </a:p>
          <a:p>
            <a:pPr marL="180975" indent="-180975">
              <a:buFont typeface="Arial" panose="020B0604020202020204" pitchFamily="34" charset="0"/>
              <a:buChar char="•"/>
            </a:pPr>
            <a:r>
              <a:rPr lang="id-ID" b="1">
                <a:latin typeface="Arial Narrow" panose="020B0606020202030204" pitchFamily="34" charset="0"/>
              </a:rPr>
              <a:t>Pemberian insentif pajak daerah atas pajak-pajak yang dipungut oleh pemda (berdasarkan </a:t>
            </a:r>
            <a:r>
              <a:rPr lang="en-US" b="1">
                <a:latin typeface="Arial Narrow" panose="020B0606020202030204" pitchFamily="34" charset="0"/>
              </a:rPr>
              <a:t>UU</a:t>
            </a:r>
            <a:r>
              <a:rPr lang="id-ID" b="1">
                <a:latin typeface="Arial Narrow" panose="020B0606020202030204" pitchFamily="34" charset="0"/>
              </a:rPr>
              <a:t> no.28 tahun 2009 : pajak hotel, restoran, hiburan, reklame, penerangan jalan, parkir, sarang burung walet, </a:t>
            </a:r>
            <a:r>
              <a:rPr lang="en-US" b="1">
                <a:latin typeface="Arial Narrow" panose="020B0606020202030204" pitchFamily="34" charset="0"/>
              </a:rPr>
              <a:t>PBB</a:t>
            </a:r>
            <a:r>
              <a:rPr lang="id-ID" b="1">
                <a:latin typeface="Arial Narrow" panose="020B0606020202030204" pitchFamily="34" charset="0"/>
              </a:rPr>
              <a:t> perdesaan dan perkotaan, </a:t>
            </a:r>
            <a:r>
              <a:rPr lang="en-US" b="1">
                <a:latin typeface="Arial Narrow" panose="020B0606020202030204" pitchFamily="34" charset="0"/>
              </a:rPr>
              <a:t>BPHTB</a:t>
            </a:r>
            <a:r>
              <a:rPr lang="id-ID" b="1">
                <a:latin typeface="Arial Narrow" panose="020B0606020202030204" pitchFamily="34" charset="0"/>
              </a:rPr>
              <a:t>)</a:t>
            </a:r>
          </a:p>
          <a:p>
            <a:pPr marL="180975" indent="-180975">
              <a:buFont typeface="Arial" panose="020B0604020202020204" pitchFamily="34" charset="0"/>
              <a:buChar char="•"/>
            </a:pPr>
            <a:r>
              <a:rPr lang="id-ID" b="1">
                <a:latin typeface="Arial Narrow" panose="020B0606020202030204" pitchFamily="34" charset="0"/>
              </a:rPr>
              <a:t>Selain menerbitkan perda-perda ramah investasi, </a:t>
            </a:r>
          </a:p>
          <a:p>
            <a:pPr marL="180975" indent="-180975">
              <a:buFont typeface="Arial" panose="020B0604020202020204" pitchFamily="34" charset="0"/>
              <a:buChar char="•"/>
            </a:pPr>
            <a:r>
              <a:rPr lang="id-ID" b="1">
                <a:latin typeface="Arial Narrow" panose="020B0606020202030204" pitchFamily="34" charset="0"/>
              </a:rPr>
              <a:t>Menyiapkan fasilitas dan aparatur yang kompeten menyambut datangnya investasi ke daerah. </a:t>
            </a:r>
          </a:p>
          <a:p>
            <a:pPr marL="180975" indent="-180975">
              <a:buFont typeface="Arial" panose="020B0604020202020204" pitchFamily="34" charset="0"/>
              <a:buChar char="•"/>
            </a:pPr>
            <a:r>
              <a:rPr lang="id-ID" b="1">
                <a:latin typeface="Arial Narrow" panose="020B0606020202030204" pitchFamily="34" charset="0"/>
              </a:rPr>
              <a:t>Pembuatan perencanaan-perencanaan investasi, seperti potensi yang ingin dikembangkan, peta jalan untuk berinvestasi bagi potensi daerah,  sehingga investor memiliki pemahaman yang jelas atas peluang peluang investasi di daerah</a:t>
            </a:r>
            <a:endParaRPr lang="id-ID" b="1" dirty="0">
              <a:latin typeface="Arial Narrow" panose="020B0606020202030204" pitchFamily="34" charset="0"/>
            </a:endParaRPr>
          </a:p>
        </p:txBody>
      </p:sp>
      <p:sp>
        <p:nvSpPr>
          <p:cNvPr id="21" name="Rectangle 20"/>
          <p:cNvSpPr/>
          <p:nvPr/>
        </p:nvSpPr>
        <p:spPr>
          <a:xfrm>
            <a:off x="139514" y="1364290"/>
            <a:ext cx="11311203" cy="355474"/>
          </a:xfrm>
          <a:prstGeom prst="rect">
            <a:avLst/>
          </a:prstGeom>
          <a:gradFill flip="none" rotWithShape="1">
            <a:gsLst>
              <a:gs pos="0">
                <a:schemeClr val="accent1">
                  <a:shade val="51000"/>
                  <a:satMod val="130000"/>
                  <a:alpha val="30000"/>
                </a:schemeClr>
              </a:gs>
              <a:gs pos="80000">
                <a:schemeClr val="accent1">
                  <a:shade val="93000"/>
                  <a:satMod val="130000"/>
                </a:schemeClr>
              </a:gs>
              <a:gs pos="100000">
                <a:schemeClr val="accent1">
                  <a:shade val="94000"/>
                  <a:satMod val="135000"/>
                </a:schemeClr>
              </a:gs>
            </a:gsLst>
            <a:lin ang="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id-ID" sz="2000"/>
          </a:p>
        </p:txBody>
      </p:sp>
      <p:sp>
        <p:nvSpPr>
          <p:cNvPr id="22" name="TextBox 21"/>
          <p:cNvSpPr txBox="1"/>
          <p:nvPr/>
        </p:nvSpPr>
        <p:spPr>
          <a:xfrm>
            <a:off x="166843" y="1449818"/>
            <a:ext cx="11581497" cy="259045"/>
          </a:xfrm>
          <a:prstGeom prst="rect">
            <a:avLst/>
          </a:prstGeom>
          <a:noFill/>
        </p:spPr>
        <p:txBody>
          <a:bodyPr wrap="square" rtlCol="0">
            <a:spAutoFit/>
          </a:bodyPr>
          <a:lstStyle/>
          <a:p>
            <a:pPr defTabSz="1219170">
              <a:lnSpc>
                <a:spcPts val="1333"/>
              </a:lnSpc>
            </a:pPr>
            <a:r>
              <a:rPr lang="id-ID" b="1" kern="0" dirty="0">
                <a:solidFill>
                  <a:srgbClr val="C00000"/>
                </a:solidFill>
                <a:latin typeface="Arial" panose="020B0604020202020204" pitchFamily="34" charset="0"/>
                <a:cs typeface="Arial" panose="020B0604020202020204" pitchFamily="34" charset="0"/>
              </a:rPr>
              <a:t>PERAN SPESIFIK (2)</a:t>
            </a:r>
            <a:endParaRPr lang="en-US" b="1" kern="0" dirty="0">
              <a:solidFill>
                <a:srgbClr val="C00000"/>
              </a:solidFill>
              <a:latin typeface="Arial" panose="020B0604020202020204" pitchFamily="34" charset="0"/>
              <a:cs typeface="Arial" panose="020B0604020202020204" pitchFamily="34" charset="0"/>
            </a:endParaRPr>
          </a:p>
        </p:txBody>
      </p:sp>
      <p:sp>
        <p:nvSpPr>
          <p:cNvPr id="23" name="Rectangle 22"/>
          <p:cNvSpPr/>
          <p:nvPr/>
        </p:nvSpPr>
        <p:spPr>
          <a:xfrm>
            <a:off x="307975" y="5874051"/>
            <a:ext cx="6329804" cy="262701"/>
          </a:xfrm>
          <a:prstGeom prst="rect">
            <a:avLst/>
          </a:prstGeom>
          <a:noFill/>
        </p:spPr>
        <p:txBody>
          <a:bodyPr wrap="square" rtlCol="0">
            <a:spAutoFit/>
          </a:bodyPr>
          <a:lstStyle/>
          <a:p>
            <a:pPr defTabSz="1219170">
              <a:lnSpc>
                <a:spcPts val="1333"/>
              </a:lnSpc>
            </a:pPr>
            <a:r>
              <a:rPr lang="id-ID" sz="1600" b="1" kern="0" dirty="0">
                <a:solidFill>
                  <a:srgbClr val="C00000"/>
                </a:solidFill>
                <a:latin typeface="Arial Narrow" panose="020B0606020202030204" pitchFamily="34" charset="0"/>
                <a:cs typeface="Arial" panose="020B0604020202020204" pitchFamily="34" charset="0"/>
              </a:rPr>
              <a:t>5. </a:t>
            </a:r>
            <a:r>
              <a:rPr lang="en-US" sz="1600" b="1" kern="0" dirty="0">
                <a:solidFill>
                  <a:srgbClr val="C00000"/>
                </a:solidFill>
                <a:latin typeface="Arial Narrow" panose="020B0606020202030204" pitchFamily="34" charset="0"/>
                <a:cs typeface="Arial" panose="020B0604020202020204" pitchFamily="34" charset="0"/>
              </a:rPr>
              <a:t>KEBIJAKAN SATU PETA </a:t>
            </a:r>
          </a:p>
        </p:txBody>
      </p:sp>
      <p:sp>
        <p:nvSpPr>
          <p:cNvPr id="24" name="Rectangle 23"/>
          <p:cNvSpPr/>
          <p:nvPr/>
        </p:nvSpPr>
        <p:spPr>
          <a:xfrm>
            <a:off x="492377" y="6136752"/>
            <a:ext cx="8860434" cy="369332"/>
          </a:xfrm>
          <a:prstGeom prst="rect">
            <a:avLst/>
          </a:prstGeom>
        </p:spPr>
        <p:txBody>
          <a:bodyPr wrap="square">
            <a:spAutoFit/>
          </a:bodyPr>
          <a:lstStyle/>
          <a:p>
            <a:r>
              <a:rPr lang="en-US" b="1">
                <a:latin typeface="Arial Narrow" panose="020B0606020202030204" pitchFamily="34" charset="0"/>
              </a:rPr>
              <a:t>Penyiapan IGD (informasi geospasial dasar) dan/atau IGT</a:t>
            </a:r>
            <a:endParaRPr lang="en-US" b="1" dirty="0">
              <a:latin typeface="Arial Narrow" panose="020B0606020202030204" pitchFamily="34" charset="0"/>
            </a:endParaRPr>
          </a:p>
        </p:txBody>
      </p:sp>
      <p:sp>
        <p:nvSpPr>
          <p:cNvPr id="25" name="Rectangle 24"/>
          <p:cNvSpPr/>
          <p:nvPr/>
        </p:nvSpPr>
        <p:spPr>
          <a:xfrm>
            <a:off x="139514" y="401398"/>
            <a:ext cx="11543373" cy="523220"/>
          </a:xfrm>
          <a:prstGeom prst="rect">
            <a:avLst/>
          </a:prstGeom>
        </p:spPr>
        <p:txBody>
          <a:bodyPr wrap="square">
            <a:spAutoFit/>
          </a:bodyPr>
          <a:lstStyle/>
          <a:p>
            <a:pPr algn="r"/>
            <a:r>
              <a:rPr lang="en-US" sz="2800" b="1" dirty="0">
                <a:solidFill>
                  <a:srgbClr val="C00000"/>
                </a:solidFill>
              </a:rPr>
              <a:t>PERAN </a:t>
            </a:r>
            <a:r>
              <a:rPr lang="id-ID" sz="2800" b="1" dirty="0">
                <a:solidFill>
                  <a:srgbClr val="C00000"/>
                </a:solidFill>
              </a:rPr>
              <a:t>STRATEGIS </a:t>
            </a:r>
            <a:r>
              <a:rPr lang="en-US" sz="2800" b="1" dirty="0">
                <a:solidFill>
                  <a:srgbClr val="C00000"/>
                </a:solidFill>
              </a:rPr>
              <a:t>PEMERINTAH DAERAH </a:t>
            </a:r>
            <a:r>
              <a:rPr lang="id-ID" sz="2800" b="1" dirty="0">
                <a:solidFill>
                  <a:srgbClr val="C00000"/>
                </a:solidFill>
              </a:rPr>
              <a:t>UNTUK </a:t>
            </a:r>
            <a:r>
              <a:rPr lang="en-US" sz="2800" b="1" dirty="0">
                <a:solidFill>
                  <a:srgbClr val="C00000"/>
                </a:solidFill>
              </a:rPr>
              <a:t>MENSUKSESKAN </a:t>
            </a:r>
            <a:r>
              <a:rPr lang="id-ID" sz="2800" b="1" dirty="0">
                <a:solidFill>
                  <a:srgbClr val="C00000"/>
                </a:solidFill>
              </a:rPr>
              <a:t>PKE</a:t>
            </a:r>
            <a:endParaRPr lang="id-ID" sz="2400" b="1" dirty="0">
              <a:solidFill>
                <a:srgbClr val="C00000"/>
              </a:solidFill>
            </a:endParaRPr>
          </a:p>
        </p:txBody>
      </p:sp>
    </p:spTree>
    <p:extLst>
      <p:ext uri="{BB962C8B-B14F-4D97-AF65-F5344CB8AC3E}">
        <p14:creationId xmlns:p14="http://schemas.microsoft.com/office/powerpoint/2010/main" xmlns="" val="38365142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5575"/>
            <a:ext cx="1537149" cy="146447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460375" y="202039"/>
            <a:ext cx="9917477" cy="830997"/>
          </a:xfrm>
          <a:prstGeom prst="rect">
            <a:avLst/>
          </a:prstGeom>
        </p:spPr>
        <p:txBody>
          <a:bodyPr wrap="square">
            <a:spAutoFit/>
          </a:bodyPr>
          <a:lstStyle/>
          <a:p>
            <a:r>
              <a:rPr lang="en-US" sz="2400" b="1" dirty="0">
                <a:solidFill>
                  <a:srgbClr val="C00000"/>
                </a:solidFill>
              </a:rPr>
              <a:t>PERAN </a:t>
            </a:r>
            <a:r>
              <a:rPr lang="id-ID" sz="2400" b="1" dirty="0">
                <a:solidFill>
                  <a:srgbClr val="C00000"/>
                </a:solidFill>
              </a:rPr>
              <a:t>STRATEGIS </a:t>
            </a:r>
            <a:r>
              <a:rPr lang="en-US" sz="2400" b="1" dirty="0">
                <a:solidFill>
                  <a:srgbClr val="C00000"/>
                </a:solidFill>
              </a:rPr>
              <a:t>PEMERINTAH DAERAH </a:t>
            </a:r>
            <a:endParaRPr lang="id-ID" sz="2400" b="1" dirty="0">
              <a:solidFill>
                <a:srgbClr val="C00000"/>
              </a:solidFill>
            </a:endParaRPr>
          </a:p>
          <a:p>
            <a:r>
              <a:rPr lang="id-ID" sz="2400" b="1" dirty="0">
                <a:solidFill>
                  <a:srgbClr val="C00000"/>
                </a:solidFill>
              </a:rPr>
              <a:t>UNTUK </a:t>
            </a:r>
            <a:r>
              <a:rPr lang="en-US" sz="2400" b="1" dirty="0">
                <a:solidFill>
                  <a:srgbClr val="C00000"/>
                </a:solidFill>
              </a:rPr>
              <a:t>MENSUKSESKAN PROYEK STRATEGIS NASIONAL</a:t>
            </a:r>
            <a:endParaRPr lang="id-ID" sz="2400" b="1" dirty="0">
              <a:solidFill>
                <a:srgbClr val="C00000"/>
              </a:solidFill>
            </a:endParaRPr>
          </a:p>
        </p:txBody>
      </p:sp>
      <p:sp>
        <p:nvSpPr>
          <p:cNvPr id="3"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9" descr="Image result for CONSUMER BASIS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11" descr="Image result for CONSUMER BASIS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13" descr="Image result for CONSUMER BASIS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Slide Number Placeholder 1"/>
          <p:cNvSpPr>
            <a:spLocks noGrp="1"/>
          </p:cNvSpPr>
          <p:nvPr>
            <p:ph type="sldNum" sz="quarter" idx="12"/>
          </p:nvPr>
        </p:nvSpPr>
        <p:spPr>
          <a:xfrm>
            <a:off x="8610600" y="6383646"/>
            <a:ext cx="2743200" cy="365125"/>
          </a:xfrm>
        </p:spPr>
        <p:txBody>
          <a:bodyPr/>
          <a:lstStyle/>
          <a:p>
            <a:fld id="{38C5940F-52BA-4018-B13B-B36621709A35}" type="slidenum">
              <a:rPr lang="id-ID" smtClean="0"/>
              <a:pPr/>
              <a:t>78</a:t>
            </a:fld>
            <a:endParaRPr lang="id-ID" dirty="0"/>
          </a:p>
        </p:txBody>
      </p:sp>
      <p:graphicFrame>
        <p:nvGraphicFramePr>
          <p:cNvPr id="7" name="Table 6"/>
          <p:cNvGraphicFramePr>
            <a:graphicFrameLocks noGrp="1"/>
          </p:cNvGraphicFramePr>
          <p:nvPr>
            <p:extLst>
              <p:ext uri="{D42A27DB-BD31-4B8C-83A1-F6EECF244321}">
                <p14:modId xmlns:p14="http://schemas.microsoft.com/office/powerpoint/2010/main" xmlns="" val="3571923983"/>
              </p:ext>
            </p:extLst>
          </p:nvPr>
        </p:nvGraphicFramePr>
        <p:xfrm>
          <a:off x="307975" y="2941115"/>
          <a:ext cx="11606522" cy="3748293"/>
        </p:xfrm>
        <a:graphic>
          <a:graphicData uri="http://schemas.openxmlformats.org/drawingml/2006/table">
            <a:tbl>
              <a:tblPr firstRow="1" bandRow="1">
                <a:tableStyleId>{5940675A-B579-460E-94D1-54222C63F5DA}</a:tableStyleId>
              </a:tblPr>
              <a:tblGrid>
                <a:gridCol w="732783">
                  <a:extLst>
                    <a:ext uri="{9D8B030D-6E8A-4147-A177-3AD203B41FA5}">
                      <a16:colId xmlns:a16="http://schemas.microsoft.com/office/drawing/2014/main" xmlns="" val="20000"/>
                    </a:ext>
                  </a:extLst>
                </a:gridCol>
                <a:gridCol w="1373830">
                  <a:extLst>
                    <a:ext uri="{9D8B030D-6E8A-4147-A177-3AD203B41FA5}">
                      <a16:colId xmlns:a16="http://schemas.microsoft.com/office/drawing/2014/main" xmlns="" val="20001"/>
                    </a:ext>
                  </a:extLst>
                </a:gridCol>
                <a:gridCol w="9499909">
                  <a:extLst>
                    <a:ext uri="{9D8B030D-6E8A-4147-A177-3AD203B41FA5}">
                      <a16:colId xmlns:a16="http://schemas.microsoft.com/office/drawing/2014/main" xmlns="" val="20002"/>
                    </a:ext>
                  </a:extLst>
                </a:gridCol>
              </a:tblGrid>
              <a:tr h="502173">
                <a:tc>
                  <a:txBody>
                    <a:bodyPr/>
                    <a:lstStyle/>
                    <a:p>
                      <a:pPr algn="ctr"/>
                      <a:r>
                        <a:rPr lang="en-US" sz="1600" b="1" dirty="0">
                          <a:latin typeface="+mn-lt"/>
                        </a:rPr>
                        <a:t>NO</a:t>
                      </a:r>
                    </a:p>
                  </a:txBody>
                  <a:tcPr anchor="ctr">
                    <a:solidFill>
                      <a:schemeClr val="accent1">
                        <a:lumMod val="40000"/>
                        <a:lumOff val="60000"/>
                      </a:schemeClr>
                    </a:solidFill>
                  </a:tcPr>
                </a:tc>
                <a:tc>
                  <a:txBody>
                    <a:bodyPr/>
                    <a:lstStyle/>
                    <a:p>
                      <a:pPr algn="ctr"/>
                      <a:r>
                        <a:rPr lang="en-US" sz="1600" b="1" dirty="0">
                          <a:latin typeface="+mn-lt"/>
                        </a:rPr>
                        <a:t>KETERANGAN</a:t>
                      </a:r>
                    </a:p>
                  </a:txBody>
                  <a:tcPr anchor="ctr">
                    <a:solidFill>
                      <a:schemeClr val="accent1">
                        <a:lumMod val="40000"/>
                        <a:lumOff val="60000"/>
                      </a:schemeClr>
                    </a:solidFill>
                  </a:tcPr>
                </a:tc>
                <a:tc>
                  <a:txBody>
                    <a:bodyPr/>
                    <a:lstStyle/>
                    <a:p>
                      <a:pPr algn="ctr"/>
                      <a:r>
                        <a:rPr lang="en-US" sz="1600" b="1" dirty="0">
                          <a:latin typeface="+mn-lt"/>
                        </a:rPr>
                        <a:t>PERAN </a:t>
                      </a:r>
                      <a:r>
                        <a:rPr lang="id-ID" sz="1600" b="1" dirty="0">
                          <a:latin typeface="+mn-lt"/>
                        </a:rPr>
                        <a:t>PEMERINTAH </a:t>
                      </a:r>
                      <a:r>
                        <a:rPr lang="en-US" sz="1600" b="1" dirty="0">
                          <a:latin typeface="+mn-lt"/>
                        </a:rPr>
                        <a:t>DAERAH</a:t>
                      </a:r>
                    </a:p>
                  </a:txBody>
                  <a:tcPr anchor="ctr">
                    <a:solidFill>
                      <a:schemeClr val="accent1">
                        <a:lumMod val="40000"/>
                        <a:lumOff val="60000"/>
                      </a:schemeClr>
                    </a:solidFill>
                  </a:tcPr>
                </a:tc>
                <a:extLst>
                  <a:ext uri="{0D108BD9-81ED-4DB2-BD59-A6C34878D82A}">
                    <a16:rowId xmlns:a16="http://schemas.microsoft.com/office/drawing/2014/main" xmlns="" val="10000"/>
                  </a:ext>
                </a:extLst>
              </a:tr>
              <a:tr h="370840">
                <a:tc>
                  <a:txBody>
                    <a:bodyPr/>
                    <a:lstStyle/>
                    <a:p>
                      <a:pPr algn="ctr"/>
                      <a:r>
                        <a:rPr lang="en-US" sz="1800" b="1" dirty="0">
                          <a:latin typeface="+mn-lt"/>
                        </a:rPr>
                        <a:t>1</a:t>
                      </a:r>
                    </a:p>
                  </a:txBody>
                  <a:tcPr anchor="ctr"/>
                </a:tc>
                <a:tc>
                  <a:txBody>
                    <a:bodyPr/>
                    <a:lstStyle/>
                    <a:p>
                      <a:pPr algn="ctr"/>
                      <a:r>
                        <a:rPr lang="en-US" sz="1800" b="1" dirty="0">
                          <a:latin typeface="+mn-lt"/>
                        </a:rPr>
                        <a:t>PERIZINAN</a:t>
                      </a:r>
                    </a:p>
                  </a:txBody>
                  <a:tcPr anchor="ctr"/>
                </a:tc>
                <a:tc>
                  <a:txBody>
                    <a:bodyPr/>
                    <a:lstStyle/>
                    <a:p>
                      <a:pPr marL="0" marR="0" indent="0" algn="just" defTabSz="914400" rtl="0" eaLnBrk="1" fontAlgn="auto" latinLnBrk="0" hangingPunct="1">
                        <a:lnSpc>
                          <a:spcPct val="100000"/>
                        </a:lnSpc>
                        <a:spcBef>
                          <a:spcPts val="0"/>
                        </a:spcBef>
                        <a:spcAft>
                          <a:spcPts val="600"/>
                        </a:spcAft>
                        <a:buClrTx/>
                        <a:buSzTx/>
                        <a:buFontTx/>
                        <a:buNone/>
                        <a:tabLst/>
                        <a:defRPr/>
                      </a:pPr>
                      <a:r>
                        <a:rPr lang="en-US" sz="1600" dirty="0" err="1"/>
                        <a:t>Gubernur</a:t>
                      </a:r>
                      <a:r>
                        <a:rPr lang="en-US" sz="1600" dirty="0"/>
                        <a:t> </a:t>
                      </a:r>
                      <a:r>
                        <a:rPr lang="en-US" sz="1600" dirty="0" err="1"/>
                        <a:t>atau</a:t>
                      </a:r>
                      <a:r>
                        <a:rPr lang="en-US" sz="1600" dirty="0"/>
                        <a:t> </a:t>
                      </a:r>
                      <a:r>
                        <a:rPr lang="en-US" sz="1600" dirty="0" err="1"/>
                        <a:t>bupati</a:t>
                      </a:r>
                      <a:r>
                        <a:rPr lang="en-US" sz="1600" dirty="0"/>
                        <a:t>/</a:t>
                      </a:r>
                      <a:r>
                        <a:rPr lang="en-US" sz="1600" dirty="0" err="1"/>
                        <a:t>walikota</a:t>
                      </a:r>
                      <a:r>
                        <a:rPr lang="en-US" sz="1600" dirty="0"/>
                        <a:t> </a:t>
                      </a:r>
                      <a:r>
                        <a:rPr lang="en-US" sz="1600" dirty="0" err="1"/>
                        <a:t>selaku</a:t>
                      </a:r>
                      <a:r>
                        <a:rPr lang="en-US" sz="1600" dirty="0"/>
                        <a:t> </a:t>
                      </a:r>
                      <a:r>
                        <a:rPr lang="en-US" sz="1600" dirty="0" err="1"/>
                        <a:t>Penanggung</a:t>
                      </a:r>
                      <a:r>
                        <a:rPr lang="en-US" sz="1600" dirty="0"/>
                        <a:t> </a:t>
                      </a:r>
                      <a:r>
                        <a:rPr lang="en-US" sz="1600" dirty="0" err="1"/>
                        <a:t>Jawab</a:t>
                      </a:r>
                      <a:r>
                        <a:rPr lang="en-US" sz="1600" dirty="0"/>
                        <a:t> </a:t>
                      </a:r>
                      <a:r>
                        <a:rPr lang="en-US" sz="1600" dirty="0" err="1"/>
                        <a:t>Proyek</a:t>
                      </a:r>
                      <a:r>
                        <a:rPr lang="en-US" sz="1600" dirty="0"/>
                        <a:t> </a:t>
                      </a:r>
                      <a:r>
                        <a:rPr lang="en-US" sz="1600" dirty="0" err="1"/>
                        <a:t>Strategis</a:t>
                      </a:r>
                      <a:r>
                        <a:rPr lang="en-US" sz="1600" dirty="0"/>
                        <a:t> </a:t>
                      </a:r>
                      <a:r>
                        <a:rPr lang="en-US" sz="1600" dirty="0" err="1"/>
                        <a:t>Nasional</a:t>
                      </a:r>
                      <a:r>
                        <a:rPr lang="en-US" sz="1600" dirty="0"/>
                        <a:t> di </a:t>
                      </a:r>
                      <a:r>
                        <a:rPr lang="en-US" sz="1600" dirty="0" err="1"/>
                        <a:t>daerah</a:t>
                      </a:r>
                      <a:r>
                        <a:rPr lang="en-US" sz="1600" dirty="0"/>
                        <a:t> </a:t>
                      </a:r>
                      <a:r>
                        <a:rPr lang="en-US" sz="1600" dirty="0" err="1"/>
                        <a:t>memberikan</a:t>
                      </a:r>
                      <a:r>
                        <a:rPr lang="en-US" sz="1600" dirty="0"/>
                        <a:t> </a:t>
                      </a:r>
                      <a:r>
                        <a:rPr lang="en-US" sz="1600" dirty="0" err="1"/>
                        <a:t>perizinan</a:t>
                      </a:r>
                      <a:r>
                        <a:rPr lang="en-US" sz="1600" dirty="0"/>
                        <a:t> </a:t>
                      </a:r>
                      <a:r>
                        <a:rPr lang="en-US" sz="1600" dirty="0" err="1"/>
                        <a:t>dan</a:t>
                      </a:r>
                      <a:r>
                        <a:rPr lang="en-US" sz="1600" dirty="0"/>
                        <a:t> </a:t>
                      </a:r>
                      <a:r>
                        <a:rPr lang="en-US" sz="1600" dirty="0" err="1"/>
                        <a:t>nonperizinan</a:t>
                      </a:r>
                      <a:r>
                        <a:rPr lang="en-US" sz="1600" dirty="0"/>
                        <a:t> yang </a:t>
                      </a:r>
                      <a:r>
                        <a:rPr lang="en-US" sz="1600" dirty="0" err="1"/>
                        <a:t>diperlukan</a:t>
                      </a:r>
                      <a:r>
                        <a:rPr lang="en-US" sz="1600" dirty="0"/>
                        <a:t> </a:t>
                      </a:r>
                      <a:r>
                        <a:rPr lang="en-US" sz="1600" dirty="0" err="1"/>
                        <a:t>untuk</a:t>
                      </a:r>
                      <a:r>
                        <a:rPr lang="en-US" sz="1600" dirty="0"/>
                        <a:t> </a:t>
                      </a:r>
                      <a:r>
                        <a:rPr lang="en-US" sz="1600" dirty="0" err="1"/>
                        <a:t>memulai</a:t>
                      </a:r>
                      <a:r>
                        <a:rPr lang="en-US" sz="1600" dirty="0"/>
                        <a:t> </a:t>
                      </a:r>
                      <a:r>
                        <a:rPr lang="en-US" sz="1600" dirty="0" err="1"/>
                        <a:t>pelaksanaan</a:t>
                      </a:r>
                      <a:r>
                        <a:rPr lang="en-US" sz="1600" dirty="0"/>
                        <a:t> </a:t>
                      </a:r>
                      <a:r>
                        <a:rPr lang="en-US" sz="1600" dirty="0" err="1"/>
                        <a:t>Proyek</a:t>
                      </a:r>
                      <a:r>
                        <a:rPr lang="en-US" sz="1600" dirty="0"/>
                        <a:t> </a:t>
                      </a:r>
                      <a:r>
                        <a:rPr lang="en-US" sz="1600" dirty="0" err="1"/>
                        <a:t>Strategis</a:t>
                      </a:r>
                      <a:r>
                        <a:rPr lang="en-US" sz="1600" dirty="0"/>
                        <a:t> </a:t>
                      </a:r>
                      <a:r>
                        <a:rPr lang="en-US" sz="1600" dirty="0" err="1"/>
                        <a:t>Nasional</a:t>
                      </a:r>
                      <a:r>
                        <a:rPr lang="en-US" sz="1600" dirty="0"/>
                        <a:t> </a:t>
                      </a:r>
                      <a:r>
                        <a:rPr lang="en-US" sz="1600" dirty="0" err="1"/>
                        <a:t>sesuai</a:t>
                      </a:r>
                      <a:r>
                        <a:rPr lang="en-US" sz="1600" dirty="0"/>
                        <a:t> </a:t>
                      </a:r>
                      <a:r>
                        <a:rPr lang="en-US" sz="1600" dirty="0" err="1"/>
                        <a:t>kewenangannya</a:t>
                      </a:r>
                      <a:r>
                        <a:rPr lang="en-US" sz="1600" dirty="0"/>
                        <a:t> </a:t>
                      </a:r>
                      <a:r>
                        <a:rPr lang="en-US" sz="1600" dirty="0" err="1"/>
                        <a:t>sejak</a:t>
                      </a:r>
                      <a:r>
                        <a:rPr lang="en-US" sz="1600" dirty="0"/>
                        <a:t> </a:t>
                      </a:r>
                      <a:r>
                        <a:rPr lang="en-US" sz="1600" dirty="0" err="1"/>
                        <a:t>diundangkannya</a:t>
                      </a:r>
                      <a:r>
                        <a:rPr lang="en-US" sz="1600" dirty="0"/>
                        <a:t> </a:t>
                      </a:r>
                      <a:r>
                        <a:rPr lang="en-US" sz="1600" dirty="0" err="1"/>
                        <a:t>Peraturan</a:t>
                      </a:r>
                      <a:r>
                        <a:rPr lang="en-US" sz="1600" dirty="0"/>
                        <a:t> </a:t>
                      </a:r>
                      <a:r>
                        <a:rPr lang="en-US" sz="1600" dirty="0" err="1"/>
                        <a:t>Presiden</a:t>
                      </a:r>
                      <a:r>
                        <a:rPr lang="en-US" sz="1600" dirty="0"/>
                        <a:t> </a:t>
                      </a:r>
                      <a:r>
                        <a:rPr lang="en-US" sz="1600" dirty="0" err="1"/>
                        <a:t>ini</a:t>
                      </a:r>
                      <a:r>
                        <a:rPr lang="en-US" sz="1600" dirty="0"/>
                        <a:t> </a:t>
                      </a:r>
                      <a:r>
                        <a:rPr lang="en-US" sz="1600" dirty="0">
                          <a:solidFill>
                            <a:schemeClr val="accent1">
                              <a:lumMod val="75000"/>
                            </a:schemeClr>
                          </a:solidFill>
                        </a:rPr>
                        <a:t>(</a:t>
                      </a:r>
                      <a:r>
                        <a:rPr lang="en-US" sz="1600" dirty="0" err="1">
                          <a:solidFill>
                            <a:schemeClr val="accent1">
                              <a:lumMod val="75000"/>
                            </a:schemeClr>
                          </a:solidFill>
                        </a:rPr>
                        <a:t>pasal</a:t>
                      </a:r>
                      <a:r>
                        <a:rPr lang="en-US" sz="1600" dirty="0">
                          <a:solidFill>
                            <a:schemeClr val="accent1">
                              <a:lumMod val="75000"/>
                            </a:schemeClr>
                          </a:solidFill>
                        </a:rPr>
                        <a:t> 5 </a:t>
                      </a:r>
                      <a:r>
                        <a:rPr lang="en-US" sz="1600" dirty="0" err="1">
                          <a:solidFill>
                            <a:schemeClr val="accent1">
                              <a:lumMod val="75000"/>
                            </a:schemeClr>
                          </a:solidFill>
                        </a:rPr>
                        <a:t>ayat</a:t>
                      </a:r>
                      <a:r>
                        <a:rPr lang="en-US" sz="1600" dirty="0">
                          <a:solidFill>
                            <a:schemeClr val="accent1">
                              <a:lumMod val="75000"/>
                            </a:schemeClr>
                          </a:solidFill>
                        </a:rPr>
                        <a:t> 1)</a:t>
                      </a:r>
                    </a:p>
                    <a:p>
                      <a:pPr algn="just">
                        <a:lnSpc>
                          <a:spcPct val="100000"/>
                        </a:lnSpc>
                        <a:spcBef>
                          <a:spcPts val="0"/>
                        </a:spcBef>
                        <a:spcAft>
                          <a:spcPts val="600"/>
                        </a:spcAft>
                      </a:pPr>
                      <a:r>
                        <a:rPr lang="en-US" sz="1600" dirty="0" err="1"/>
                        <a:t>Menteri</a:t>
                      </a:r>
                      <a:r>
                        <a:rPr lang="en-US" sz="1600" dirty="0"/>
                        <a:t>/</a:t>
                      </a:r>
                      <a:r>
                        <a:rPr lang="en-US" sz="1600" dirty="0" err="1"/>
                        <a:t>kepala</a:t>
                      </a:r>
                      <a:r>
                        <a:rPr lang="en-US" sz="1600" dirty="0"/>
                        <a:t> </a:t>
                      </a:r>
                      <a:r>
                        <a:rPr lang="en-US" sz="1600" dirty="0" err="1"/>
                        <a:t>lembaga</a:t>
                      </a:r>
                      <a:r>
                        <a:rPr lang="en-US" sz="1600" dirty="0"/>
                        <a:t>, </a:t>
                      </a:r>
                      <a:r>
                        <a:rPr lang="en-US" sz="1600" dirty="0" err="1"/>
                        <a:t>gubernur</a:t>
                      </a:r>
                      <a:r>
                        <a:rPr lang="en-US" sz="1600" dirty="0"/>
                        <a:t>, </a:t>
                      </a:r>
                      <a:r>
                        <a:rPr lang="en-US" sz="1600" dirty="0" err="1"/>
                        <a:t>dan</a:t>
                      </a:r>
                      <a:r>
                        <a:rPr lang="en-US" sz="1600" dirty="0"/>
                        <a:t> </a:t>
                      </a:r>
                      <a:r>
                        <a:rPr lang="en-US" sz="1600" dirty="0" err="1"/>
                        <a:t>bupati</a:t>
                      </a:r>
                      <a:r>
                        <a:rPr lang="en-US" sz="1600" dirty="0"/>
                        <a:t>/</a:t>
                      </a:r>
                      <a:r>
                        <a:rPr lang="en-US" sz="1600" dirty="0" err="1"/>
                        <a:t>walikota</a:t>
                      </a:r>
                      <a:r>
                        <a:rPr lang="en-US" sz="1600" dirty="0"/>
                        <a:t> </a:t>
                      </a:r>
                      <a:r>
                        <a:rPr lang="en-US" sz="1600" dirty="0" err="1"/>
                        <a:t>menetapkan</a:t>
                      </a:r>
                      <a:r>
                        <a:rPr lang="en-US" sz="1600" dirty="0"/>
                        <a:t> </a:t>
                      </a:r>
                      <a:r>
                        <a:rPr lang="en-US" sz="1600" dirty="0" err="1"/>
                        <a:t>perizinan</a:t>
                      </a:r>
                      <a:r>
                        <a:rPr lang="en-US" sz="1600" dirty="0"/>
                        <a:t> </a:t>
                      </a:r>
                      <a:r>
                        <a:rPr lang="en-US" sz="1600" dirty="0" err="1"/>
                        <a:t>dan</a:t>
                      </a:r>
                      <a:r>
                        <a:rPr lang="en-US" sz="1600" dirty="0"/>
                        <a:t> </a:t>
                      </a:r>
                      <a:r>
                        <a:rPr lang="en-US" sz="1600" dirty="0" err="1"/>
                        <a:t>nonperizinan</a:t>
                      </a:r>
                      <a:r>
                        <a:rPr lang="en-US" sz="1600" dirty="0"/>
                        <a:t> yang </a:t>
                      </a:r>
                      <a:r>
                        <a:rPr lang="en-US" sz="1600" dirty="0" err="1"/>
                        <a:t>tidak</a:t>
                      </a:r>
                      <a:r>
                        <a:rPr lang="en-US" sz="1600" dirty="0"/>
                        <a:t> </a:t>
                      </a:r>
                      <a:r>
                        <a:rPr lang="en-US" sz="1600" dirty="0" err="1"/>
                        <a:t>membahayakan</a:t>
                      </a:r>
                      <a:r>
                        <a:rPr lang="en-US" sz="1600" dirty="0"/>
                        <a:t> </a:t>
                      </a:r>
                      <a:r>
                        <a:rPr lang="en-US" sz="1600" dirty="0" err="1"/>
                        <a:t>lingkungan</a:t>
                      </a:r>
                      <a:r>
                        <a:rPr lang="en-US" sz="1600" dirty="0"/>
                        <a:t> </a:t>
                      </a:r>
                      <a:r>
                        <a:rPr lang="en-US" sz="1600" dirty="0" err="1"/>
                        <a:t>dalam</a:t>
                      </a:r>
                      <a:r>
                        <a:rPr lang="en-US" sz="1600" dirty="0"/>
                        <a:t> </a:t>
                      </a:r>
                      <a:r>
                        <a:rPr lang="en-US" sz="1600" dirty="0" err="1"/>
                        <a:t>bentuk</a:t>
                      </a:r>
                      <a:r>
                        <a:rPr lang="en-US" sz="1600" dirty="0"/>
                        <a:t> </a:t>
                      </a:r>
                      <a:r>
                        <a:rPr lang="en-US" sz="1600" dirty="0" err="1"/>
                        <a:t>perizinan</a:t>
                      </a:r>
                      <a:r>
                        <a:rPr lang="en-US" sz="1600" dirty="0"/>
                        <a:t> </a:t>
                      </a:r>
                      <a:r>
                        <a:rPr lang="en-US" sz="1600" dirty="0" err="1"/>
                        <a:t>dan</a:t>
                      </a:r>
                      <a:r>
                        <a:rPr lang="en-US" sz="1600" dirty="0"/>
                        <a:t> </a:t>
                      </a:r>
                      <a:r>
                        <a:rPr lang="en-US" sz="1600" dirty="0" err="1"/>
                        <a:t>nonperizinan</a:t>
                      </a:r>
                      <a:r>
                        <a:rPr lang="en-US" sz="1600" dirty="0"/>
                        <a:t> </a:t>
                      </a:r>
                      <a:r>
                        <a:rPr lang="en-US" sz="1600" dirty="0" err="1"/>
                        <a:t>daftar</a:t>
                      </a:r>
                      <a:r>
                        <a:rPr lang="en-US" sz="1600" dirty="0"/>
                        <a:t> </a:t>
                      </a:r>
                      <a:r>
                        <a:rPr lang="en-US" sz="1600" dirty="0" err="1"/>
                        <a:t>pemenuhan</a:t>
                      </a:r>
                      <a:r>
                        <a:rPr lang="en-US" sz="1600" dirty="0"/>
                        <a:t> </a:t>
                      </a:r>
                      <a:r>
                        <a:rPr lang="en-US" sz="1600" dirty="0" err="1"/>
                        <a:t>persyaratan</a:t>
                      </a:r>
                      <a:r>
                        <a:rPr lang="en-US" sz="1600" dirty="0"/>
                        <a:t> (checklist) </a:t>
                      </a:r>
                      <a:r>
                        <a:rPr lang="en-US" sz="1600" dirty="0" err="1"/>
                        <a:t>sesuai</a:t>
                      </a:r>
                      <a:r>
                        <a:rPr lang="en-US" sz="1600" dirty="0"/>
                        <a:t> </a:t>
                      </a:r>
                      <a:r>
                        <a:rPr lang="en-US" sz="1600" dirty="0" err="1"/>
                        <a:t>kewenangannya</a:t>
                      </a:r>
                      <a:r>
                        <a:rPr lang="en-US" sz="1600" dirty="0"/>
                        <a:t>. </a:t>
                      </a:r>
                      <a:r>
                        <a:rPr lang="en-US" sz="1600" dirty="0">
                          <a:solidFill>
                            <a:schemeClr val="accent1">
                              <a:lumMod val="75000"/>
                            </a:schemeClr>
                          </a:solidFill>
                        </a:rPr>
                        <a:t>(</a:t>
                      </a:r>
                      <a:r>
                        <a:rPr lang="en-US" sz="1600" dirty="0" err="1">
                          <a:solidFill>
                            <a:schemeClr val="accent1">
                              <a:lumMod val="75000"/>
                            </a:schemeClr>
                          </a:solidFill>
                        </a:rPr>
                        <a:t>pasal</a:t>
                      </a:r>
                      <a:r>
                        <a:rPr lang="en-US" sz="1600" dirty="0">
                          <a:solidFill>
                            <a:schemeClr val="accent1">
                              <a:lumMod val="75000"/>
                            </a:schemeClr>
                          </a:solidFill>
                        </a:rPr>
                        <a:t> 8 </a:t>
                      </a:r>
                      <a:r>
                        <a:rPr lang="en-US" sz="1600" dirty="0" err="1">
                          <a:solidFill>
                            <a:schemeClr val="accent1">
                              <a:lumMod val="75000"/>
                            </a:schemeClr>
                          </a:solidFill>
                        </a:rPr>
                        <a:t>ayat</a:t>
                      </a:r>
                      <a:r>
                        <a:rPr lang="en-US" sz="1600" dirty="0">
                          <a:solidFill>
                            <a:schemeClr val="accent1">
                              <a:lumMod val="75000"/>
                            </a:schemeClr>
                          </a:solidFill>
                        </a:rPr>
                        <a:t> 1)</a:t>
                      </a:r>
                    </a:p>
                    <a:p>
                      <a:pPr algn="just">
                        <a:lnSpc>
                          <a:spcPct val="100000"/>
                        </a:lnSpc>
                        <a:spcBef>
                          <a:spcPts val="0"/>
                        </a:spcBef>
                        <a:spcAft>
                          <a:spcPts val="600"/>
                        </a:spcAft>
                      </a:pPr>
                      <a:r>
                        <a:rPr lang="en-US" sz="1600" dirty="0" err="1"/>
                        <a:t>Pemerintah</a:t>
                      </a:r>
                      <a:r>
                        <a:rPr lang="en-US" sz="1600" dirty="0"/>
                        <a:t> </a:t>
                      </a:r>
                      <a:r>
                        <a:rPr lang="en-US" sz="1600" dirty="0" err="1"/>
                        <a:t>Pusat</a:t>
                      </a:r>
                      <a:r>
                        <a:rPr lang="en-US" sz="1600" dirty="0"/>
                        <a:t> </a:t>
                      </a:r>
                      <a:r>
                        <a:rPr lang="en-US" sz="1600" dirty="0" err="1"/>
                        <a:t>atau</a:t>
                      </a:r>
                      <a:r>
                        <a:rPr lang="en-US" sz="1600" dirty="0"/>
                        <a:t> </a:t>
                      </a:r>
                      <a:r>
                        <a:rPr lang="en-US" sz="1600" dirty="0" err="1"/>
                        <a:t>Pemerintah</a:t>
                      </a:r>
                      <a:r>
                        <a:rPr lang="en-US" sz="1600" dirty="0"/>
                        <a:t> Daerah </a:t>
                      </a:r>
                      <a:r>
                        <a:rPr lang="en-US" sz="1600" dirty="0" err="1"/>
                        <a:t>melakukan</a:t>
                      </a:r>
                      <a:r>
                        <a:rPr lang="en-US" sz="1600" dirty="0"/>
                        <a:t> </a:t>
                      </a:r>
                      <a:r>
                        <a:rPr lang="en-US" sz="1600" dirty="0" err="1"/>
                        <a:t>pengawasan</a:t>
                      </a:r>
                      <a:r>
                        <a:rPr lang="en-US" sz="1600" dirty="0"/>
                        <a:t> </a:t>
                      </a:r>
                      <a:r>
                        <a:rPr lang="en-US" sz="1600" dirty="0" err="1"/>
                        <a:t>terhadap</a:t>
                      </a:r>
                      <a:r>
                        <a:rPr lang="en-US" sz="1600" dirty="0"/>
                        <a:t> </a:t>
                      </a:r>
                      <a:r>
                        <a:rPr lang="en-US" sz="1600" dirty="0" err="1"/>
                        <a:t>pelaksanaan</a:t>
                      </a:r>
                      <a:r>
                        <a:rPr lang="en-US" sz="1600" dirty="0"/>
                        <a:t> </a:t>
                      </a:r>
                      <a:r>
                        <a:rPr lang="en-US" sz="1600" dirty="0" err="1"/>
                        <a:t>Perizinan</a:t>
                      </a:r>
                      <a:r>
                        <a:rPr lang="en-US" sz="1600" dirty="0"/>
                        <a:t> </a:t>
                      </a:r>
                      <a:r>
                        <a:rPr lang="en-US" sz="1600" dirty="0" err="1"/>
                        <a:t>dan</a:t>
                      </a:r>
                      <a:r>
                        <a:rPr lang="en-US" sz="1600" dirty="0"/>
                        <a:t> </a:t>
                      </a:r>
                      <a:r>
                        <a:rPr lang="en-US" sz="1600" dirty="0" err="1"/>
                        <a:t>nonperizinan</a:t>
                      </a:r>
                      <a:r>
                        <a:rPr lang="en-US" sz="1600" dirty="0"/>
                        <a:t> </a:t>
                      </a:r>
                      <a:r>
                        <a:rPr lang="en-US" sz="1600" dirty="0" err="1"/>
                        <a:t>dalam</a:t>
                      </a:r>
                      <a:r>
                        <a:rPr lang="en-US" sz="1600" dirty="0"/>
                        <a:t> </a:t>
                      </a:r>
                      <a:r>
                        <a:rPr lang="en-US" sz="1600" dirty="0" err="1"/>
                        <a:t>bentuk</a:t>
                      </a:r>
                      <a:r>
                        <a:rPr lang="en-US" sz="1600" dirty="0"/>
                        <a:t> </a:t>
                      </a:r>
                      <a:r>
                        <a:rPr lang="en-US" sz="1600" dirty="0" err="1"/>
                        <a:t>daftar</a:t>
                      </a:r>
                      <a:r>
                        <a:rPr lang="en-US" sz="1600" dirty="0"/>
                        <a:t> </a:t>
                      </a:r>
                      <a:r>
                        <a:rPr lang="en-US" sz="1600" dirty="0" err="1"/>
                        <a:t>pemenuhan</a:t>
                      </a:r>
                      <a:r>
                        <a:rPr lang="en-US" sz="1600" dirty="0"/>
                        <a:t> </a:t>
                      </a:r>
                      <a:r>
                        <a:rPr lang="en-US" sz="1600" dirty="0" err="1"/>
                        <a:t>persyaratan</a:t>
                      </a:r>
                      <a:r>
                        <a:rPr lang="en-US" sz="1600" dirty="0"/>
                        <a:t> (checklist) </a:t>
                      </a:r>
                      <a:r>
                        <a:rPr lang="en-US" sz="1600" dirty="0" err="1"/>
                        <a:t>dan</a:t>
                      </a:r>
                      <a:r>
                        <a:rPr lang="en-US" sz="1600" dirty="0"/>
                        <a:t> </a:t>
                      </a:r>
                      <a:r>
                        <a:rPr lang="en-US" sz="1600" dirty="0" err="1"/>
                        <a:t>dalam</a:t>
                      </a:r>
                      <a:r>
                        <a:rPr lang="en-US" sz="1600" dirty="0"/>
                        <a:t> </a:t>
                      </a:r>
                      <a:r>
                        <a:rPr lang="en-US" sz="1600" dirty="0" err="1"/>
                        <a:t>hal</a:t>
                      </a:r>
                      <a:r>
                        <a:rPr lang="en-US" sz="1600" dirty="0"/>
                        <a:t> </a:t>
                      </a:r>
                      <a:r>
                        <a:rPr lang="en-US" sz="1600" dirty="0" err="1"/>
                        <a:t>terdapat</a:t>
                      </a:r>
                      <a:r>
                        <a:rPr lang="en-US" sz="1600" dirty="0"/>
                        <a:t> </a:t>
                      </a:r>
                      <a:r>
                        <a:rPr lang="en-US" sz="1600" dirty="0" err="1"/>
                        <a:t>penyimpangan</a:t>
                      </a:r>
                      <a:r>
                        <a:rPr lang="en-US" sz="1600" dirty="0"/>
                        <a:t> </a:t>
                      </a:r>
                      <a:r>
                        <a:rPr lang="en-US" sz="1600" dirty="0" err="1"/>
                        <a:t>pelaksanaan</a:t>
                      </a:r>
                      <a:r>
                        <a:rPr lang="en-US" sz="1600" dirty="0"/>
                        <a:t> </a:t>
                      </a:r>
                      <a:r>
                        <a:rPr lang="en-US" sz="1600" dirty="0" err="1"/>
                        <a:t>diberikan</a:t>
                      </a:r>
                      <a:r>
                        <a:rPr lang="en-US" sz="1600" dirty="0"/>
                        <a:t> </a:t>
                      </a:r>
                      <a:r>
                        <a:rPr lang="en-US" sz="1600" dirty="0" err="1"/>
                        <a:t>sanksi</a:t>
                      </a:r>
                      <a:r>
                        <a:rPr lang="en-US" sz="1600" dirty="0"/>
                        <a:t> </a:t>
                      </a:r>
                      <a:r>
                        <a:rPr lang="en-US" sz="1600" dirty="0" err="1"/>
                        <a:t>sesuai</a:t>
                      </a:r>
                      <a:r>
                        <a:rPr lang="en-US" sz="1600" dirty="0"/>
                        <a:t> </a:t>
                      </a:r>
                      <a:r>
                        <a:rPr lang="en-US" sz="1600" dirty="0" err="1"/>
                        <a:t>ketentuan</a:t>
                      </a:r>
                      <a:r>
                        <a:rPr lang="en-US" sz="1600" dirty="0"/>
                        <a:t> </a:t>
                      </a:r>
                      <a:r>
                        <a:rPr lang="en-US" sz="1600" dirty="0" err="1"/>
                        <a:t>perundang-undangan</a:t>
                      </a:r>
                      <a:r>
                        <a:rPr lang="en-US" sz="1600" dirty="0"/>
                        <a:t> </a:t>
                      </a:r>
                      <a:r>
                        <a:rPr lang="en-US" sz="1600" dirty="0">
                          <a:solidFill>
                            <a:schemeClr val="accent1">
                              <a:lumMod val="75000"/>
                            </a:schemeClr>
                          </a:solidFill>
                        </a:rPr>
                        <a:t>(</a:t>
                      </a:r>
                      <a:r>
                        <a:rPr lang="en-US" sz="1600" dirty="0" err="1">
                          <a:solidFill>
                            <a:schemeClr val="accent1">
                              <a:lumMod val="75000"/>
                            </a:schemeClr>
                          </a:solidFill>
                        </a:rPr>
                        <a:t>pasal</a:t>
                      </a:r>
                      <a:r>
                        <a:rPr lang="en-US" sz="1600" dirty="0">
                          <a:solidFill>
                            <a:schemeClr val="accent1">
                              <a:lumMod val="75000"/>
                            </a:schemeClr>
                          </a:solidFill>
                        </a:rPr>
                        <a:t> 8 </a:t>
                      </a:r>
                      <a:r>
                        <a:rPr lang="en-US" sz="1600" dirty="0" err="1">
                          <a:solidFill>
                            <a:schemeClr val="accent1">
                              <a:lumMod val="75000"/>
                            </a:schemeClr>
                          </a:solidFill>
                        </a:rPr>
                        <a:t>ayat</a:t>
                      </a:r>
                      <a:r>
                        <a:rPr lang="en-US" sz="1600" dirty="0">
                          <a:solidFill>
                            <a:schemeClr val="accent1">
                              <a:lumMod val="75000"/>
                            </a:schemeClr>
                          </a:solidFill>
                        </a:rPr>
                        <a:t> 6)</a:t>
                      </a:r>
                    </a:p>
                    <a:p>
                      <a:pPr algn="just">
                        <a:lnSpc>
                          <a:spcPct val="100000"/>
                        </a:lnSpc>
                        <a:spcBef>
                          <a:spcPts val="0"/>
                        </a:spcBef>
                        <a:spcAft>
                          <a:spcPts val="600"/>
                        </a:spcAft>
                      </a:pPr>
                      <a:r>
                        <a:rPr lang="en-US" sz="1600" dirty="0" err="1"/>
                        <a:t>Gubernur</a:t>
                      </a:r>
                      <a:r>
                        <a:rPr lang="en-US" sz="1600" dirty="0"/>
                        <a:t> </a:t>
                      </a:r>
                      <a:r>
                        <a:rPr lang="en-US" sz="1600" dirty="0" err="1"/>
                        <a:t>atau</a:t>
                      </a:r>
                      <a:r>
                        <a:rPr lang="en-US" sz="1600" dirty="0"/>
                        <a:t> </a:t>
                      </a:r>
                      <a:r>
                        <a:rPr lang="en-US" sz="1600" dirty="0" err="1"/>
                        <a:t>bupati</a:t>
                      </a:r>
                      <a:r>
                        <a:rPr lang="en-US" sz="1600" dirty="0"/>
                        <a:t>/</a:t>
                      </a:r>
                      <a:r>
                        <a:rPr lang="en-US" sz="1600" dirty="0" err="1"/>
                        <a:t>walikota</a:t>
                      </a:r>
                      <a:r>
                        <a:rPr lang="en-US" sz="1600" dirty="0"/>
                        <a:t> </a:t>
                      </a:r>
                      <a:r>
                        <a:rPr lang="en-US" sz="1600" dirty="0" err="1"/>
                        <a:t>wajib</a:t>
                      </a:r>
                      <a:r>
                        <a:rPr lang="en-US" sz="1600" dirty="0"/>
                        <a:t> </a:t>
                      </a:r>
                      <a:r>
                        <a:rPr lang="en-US" sz="1600" dirty="0" err="1"/>
                        <a:t>mendelegasikan</a:t>
                      </a:r>
                      <a:r>
                        <a:rPr lang="en-US" sz="1600" dirty="0"/>
                        <a:t> </a:t>
                      </a:r>
                      <a:r>
                        <a:rPr lang="en-US" sz="1600" dirty="0" err="1"/>
                        <a:t>wewenang</a:t>
                      </a:r>
                      <a:r>
                        <a:rPr lang="en-US" sz="1600" dirty="0"/>
                        <a:t> </a:t>
                      </a:r>
                      <a:r>
                        <a:rPr lang="en-US" sz="1600" dirty="0" err="1"/>
                        <a:t>pemberian</a:t>
                      </a:r>
                      <a:r>
                        <a:rPr lang="en-US" sz="1600" dirty="0"/>
                        <a:t> </a:t>
                      </a:r>
                      <a:r>
                        <a:rPr lang="en-US" sz="1600" dirty="0" err="1"/>
                        <a:t>perizinan</a:t>
                      </a:r>
                      <a:r>
                        <a:rPr lang="en-US" sz="1600" dirty="0"/>
                        <a:t> </a:t>
                      </a:r>
                      <a:r>
                        <a:rPr lang="en-US" sz="1600" dirty="0" err="1"/>
                        <a:t>dan</a:t>
                      </a:r>
                      <a:r>
                        <a:rPr lang="en-US" sz="1600" dirty="0"/>
                        <a:t> </a:t>
                      </a:r>
                      <a:r>
                        <a:rPr lang="en-US" sz="1600" dirty="0" err="1"/>
                        <a:t>nonperizinan</a:t>
                      </a:r>
                      <a:r>
                        <a:rPr lang="en-US" sz="1600" dirty="0"/>
                        <a:t> </a:t>
                      </a:r>
                      <a:r>
                        <a:rPr lang="en-US" sz="1600" dirty="0" err="1"/>
                        <a:t>terkait</a:t>
                      </a:r>
                      <a:r>
                        <a:rPr lang="en-US" sz="1600" dirty="0"/>
                        <a:t> </a:t>
                      </a:r>
                      <a:r>
                        <a:rPr lang="en-US" sz="1600" dirty="0" err="1"/>
                        <a:t>dengan</a:t>
                      </a:r>
                      <a:r>
                        <a:rPr lang="en-US" sz="1600" dirty="0"/>
                        <a:t> </a:t>
                      </a:r>
                      <a:r>
                        <a:rPr lang="en-US" sz="1600" dirty="0" err="1"/>
                        <a:t>percepatan</a:t>
                      </a:r>
                      <a:r>
                        <a:rPr lang="en-US" sz="1600" dirty="0"/>
                        <a:t> </a:t>
                      </a:r>
                      <a:r>
                        <a:rPr lang="en-US" sz="1600" dirty="0" err="1"/>
                        <a:t>pelaksanaan</a:t>
                      </a:r>
                      <a:r>
                        <a:rPr lang="en-US" sz="1600" dirty="0"/>
                        <a:t> </a:t>
                      </a:r>
                      <a:r>
                        <a:rPr lang="en-US" sz="1600" dirty="0" err="1"/>
                        <a:t>Proyek</a:t>
                      </a:r>
                      <a:r>
                        <a:rPr lang="en-US" sz="1600" dirty="0"/>
                        <a:t> </a:t>
                      </a:r>
                      <a:r>
                        <a:rPr lang="en-US" sz="1600" dirty="0" err="1"/>
                        <a:t>Strategis</a:t>
                      </a:r>
                      <a:r>
                        <a:rPr lang="en-US" sz="1600" dirty="0"/>
                        <a:t> </a:t>
                      </a:r>
                      <a:r>
                        <a:rPr lang="en-US" sz="1600" dirty="0" err="1"/>
                        <a:t>Nasional</a:t>
                      </a:r>
                      <a:r>
                        <a:rPr lang="en-US" sz="1600" dirty="0"/>
                        <a:t> </a:t>
                      </a:r>
                      <a:r>
                        <a:rPr lang="en-US" sz="1600" dirty="0" err="1"/>
                        <a:t>kepada</a:t>
                      </a:r>
                      <a:r>
                        <a:rPr lang="en-US" sz="1600" dirty="0"/>
                        <a:t> </a:t>
                      </a:r>
                      <a:r>
                        <a:rPr lang="en-US" sz="1600" dirty="0" err="1"/>
                        <a:t>Kepala</a:t>
                      </a:r>
                      <a:r>
                        <a:rPr lang="en-US" sz="1600" dirty="0"/>
                        <a:t> BPMPTSP </a:t>
                      </a:r>
                      <a:r>
                        <a:rPr lang="en-US" sz="1600" dirty="0" err="1"/>
                        <a:t>Provinsi</a:t>
                      </a:r>
                      <a:r>
                        <a:rPr lang="en-US" sz="1600" dirty="0"/>
                        <a:t> </a:t>
                      </a:r>
                      <a:r>
                        <a:rPr lang="en-US" sz="1600" dirty="0" err="1"/>
                        <a:t>atau</a:t>
                      </a:r>
                      <a:r>
                        <a:rPr lang="en-US" sz="1600" dirty="0"/>
                        <a:t> </a:t>
                      </a:r>
                      <a:r>
                        <a:rPr lang="en-US" sz="1600" dirty="0" err="1"/>
                        <a:t>Kepala</a:t>
                      </a:r>
                      <a:r>
                        <a:rPr lang="en-US" sz="1600" dirty="0"/>
                        <a:t> BPMPTSP </a:t>
                      </a:r>
                      <a:r>
                        <a:rPr lang="en-US" sz="1600" dirty="0" err="1"/>
                        <a:t>kabupaten</a:t>
                      </a:r>
                      <a:r>
                        <a:rPr lang="en-US" sz="1600" dirty="0"/>
                        <a:t>/</a:t>
                      </a:r>
                      <a:r>
                        <a:rPr lang="en-US" sz="1600" dirty="0" err="1"/>
                        <a:t>kota</a:t>
                      </a:r>
                      <a:r>
                        <a:rPr lang="en-US" sz="1600" dirty="0"/>
                        <a:t> </a:t>
                      </a:r>
                      <a:r>
                        <a:rPr lang="en-US" sz="1600" dirty="0">
                          <a:solidFill>
                            <a:schemeClr val="accent1">
                              <a:lumMod val="75000"/>
                            </a:schemeClr>
                          </a:solidFill>
                        </a:rPr>
                        <a:t>(</a:t>
                      </a:r>
                      <a:r>
                        <a:rPr lang="en-US" sz="1600" dirty="0" err="1">
                          <a:solidFill>
                            <a:schemeClr val="accent1">
                              <a:lumMod val="75000"/>
                            </a:schemeClr>
                          </a:solidFill>
                        </a:rPr>
                        <a:t>pasal</a:t>
                      </a:r>
                      <a:r>
                        <a:rPr lang="en-US" sz="1600" dirty="0">
                          <a:solidFill>
                            <a:schemeClr val="accent1">
                              <a:lumMod val="75000"/>
                            </a:schemeClr>
                          </a:solidFill>
                        </a:rPr>
                        <a:t> 16 </a:t>
                      </a:r>
                      <a:r>
                        <a:rPr lang="en-US" sz="1600" dirty="0" err="1">
                          <a:solidFill>
                            <a:schemeClr val="accent1">
                              <a:lumMod val="75000"/>
                            </a:schemeClr>
                          </a:solidFill>
                        </a:rPr>
                        <a:t>ayat</a:t>
                      </a:r>
                      <a:r>
                        <a:rPr lang="en-US" sz="1600" dirty="0">
                          <a:solidFill>
                            <a:schemeClr val="accent1">
                              <a:lumMod val="75000"/>
                            </a:schemeClr>
                          </a:solidFill>
                        </a:rPr>
                        <a:t> 2)</a:t>
                      </a:r>
                    </a:p>
                  </a:txBody>
                  <a:tcPr anchor="ctr"/>
                </a:tc>
                <a:extLst>
                  <a:ext uri="{0D108BD9-81ED-4DB2-BD59-A6C34878D82A}">
                    <a16:rowId xmlns:a16="http://schemas.microsoft.com/office/drawing/2014/main" xmlns="" val="10001"/>
                  </a:ext>
                </a:extLst>
              </a:tr>
            </a:tbl>
          </a:graphicData>
        </a:graphic>
      </p:graphicFrame>
      <p:sp>
        <p:nvSpPr>
          <p:cNvPr id="10" name="Rectangle 9"/>
          <p:cNvSpPr/>
          <p:nvPr/>
        </p:nvSpPr>
        <p:spPr>
          <a:xfrm>
            <a:off x="226086" y="1240553"/>
            <a:ext cx="11770296" cy="1277273"/>
          </a:xfrm>
          <a:prstGeom prst="rect">
            <a:avLst/>
          </a:prstGeom>
        </p:spPr>
        <p:txBody>
          <a:bodyPr wrap="square">
            <a:spAutoFit/>
          </a:bodyPr>
          <a:lstStyle/>
          <a:p>
            <a:pPr algn="just"/>
            <a:r>
              <a:rPr lang="en-US" sz="1400" i="1" dirty="0"/>
              <a:t>PROYEK STRATEGIS NASIONAL ADALAH PROYEK YANG DILAKSANAKAN OLEH PEMERINTAH, PEMERINTAH DAERAH, DAN/ATAU BADAN USAHA YANG MEMILIKI SIFAT STRATEGIS UNTUK PENINGKATAN PERTUMBUHAN DAN PEMERATAAN PEMBANGUNAN DALAM RANGKA MENINGKATKAN KESEJAHTERAAN MASYARAKAT DAN PEMBANGUNAN DAERAH.</a:t>
            </a:r>
          </a:p>
          <a:p>
            <a:pPr algn="just"/>
            <a:endParaRPr lang="en-US" sz="700" i="1" dirty="0"/>
          </a:p>
          <a:p>
            <a:pPr algn="just"/>
            <a:r>
              <a:rPr lang="en-US" sz="1400" dirty="0"/>
              <a:t>FASILITASI PEMERINTAH DALAM PROYEK STRATEGIS NASIONAL: PEMERINTAH DAPAT MEMBERIKAN JAMINAN PEMERINTAH PUSAT TERHADAP PROYEK STRATEGIS NASIONAL YANG DILAKSANAKAN OLEH BADAN USAHA ATAU PEMERINTAH DAERAH YANG BEKERJASAMA DENGAN BADAN USAHA. </a:t>
            </a:r>
            <a:r>
              <a:rPr lang="en-US" sz="1400" dirty="0">
                <a:solidFill>
                  <a:schemeClr val="accent1">
                    <a:lumMod val="75000"/>
                  </a:schemeClr>
                </a:solidFill>
              </a:rPr>
              <a:t>(PASAL 25 AYAT 1)</a:t>
            </a:r>
          </a:p>
        </p:txBody>
      </p:sp>
      <p:sp>
        <p:nvSpPr>
          <p:cNvPr id="12" name="Rectangle 11"/>
          <p:cNvSpPr/>
          <p:nvPr/>
        </p:nvSpPr>
        <p:spPr>
          <a:xfrm>
            <a:off x="226086" y="2551134"/>
            <a:ext cx="11770296" cy="307777"/>
          </a:xfrm>
          <a:prstGeom prst="rect">
            <a:avLst/>
          </a:prstGeom>
        </p:spPr>
        <p:txBody>
          <a:bodyPr wrap="square">
            <a:spAutoFit/>
          </a:bodyPr>
          <a:lstStyle/>
          <a:p>
            <a:pPr algn="just"/>
            <a:r>
              <a:rPr lang="en-US" sz="1400" i="1" dirty="0"/>
              <a:t>DASAR HUKUM: PERPRES NO 3 TAHUN 2016 TENTANG PERCEPATAN PELAKSANAAN PROYEK STRATEGIS NASIONAL </a:t>
            </a:r>
          </a:p>
        </p:txBody>
      </p:sp>
    </p:spTree>
    <p:extLst>
      <p:ext uri="{BB962C8B-B14F-4D97-AF65-F5344CB8AC3E}">
        <p14:creationId xmlns:p14="http://schemas.microsoft.com/office/powerpoint/2010/main" xmlns="" val="598044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9" descr="Image result for CONSUMER BASIS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11" descr="Image result for CONSUMER BASIS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13" descr="Image result for CONSUMER BASIS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Slide Number Placeholder 1"/>
          <p:cNvSpPr>
            <a:spLocks noGrp="1"/>
          </p:cNvSpPr>
          <p:nvPr>
            <p:ph type="sldNum" sz="quarter" idx="12"/>
          </p:nvPr>
        </p:nvSpPr>
        <p:spPr>
          <a:xfrm>
            <a:off x="8610600" y="6383646"/>
            <a:ext cx="2743200" cy="365125"/>
          </a:xfrm>
        </p:spPr>
        <p:txBody>
          <a:bodyPr/>
          <a:lstStyle/>
          <a:p>
            <a:fld id="{38C5940F-52BA-4018-B13B-B36621709A35}" type="slidenum">
              <a:rPr lang="id-ID" smtClean="0"/>
              <a:pPr/>
              <a:t>79</a:t>
            </a:fld>
            <a:endParaRPr lang="id-ID" dirty="0"/>
          </a:p>
        </p:txBody>
      </p:sp>
      <p:graphicFrame>
        <p:nvGraphicFramePr>
          <p:cNvPr id="7" name="Table 6"/>
          <p:cNvGraphicFramePr>
            <a:graphicFrameLocks noGrp="1"/>
          </p:cNvGraphicFramePr>
          <p:nvPr>
            <p:extLst>
              <p:ext uri="{D42A27DB-BD31-4B8C-83A1-F6EECF244321}">
                <p14:modId xmlns:p14="http://schemas.microsoft.com/office/powerpoint/2010/main" xmlns="" val="235351627"/>
              </p:ext>
            </p:extLst>
          </p:nvPr>
        </p:nvGraphicFramePr>
        <p:xfrm>
          <a:off x="307975" y="1257301"/>
          <a:ext cx="11336339" cy="5259704"/>
        </p:xfrm>
        <a:graphic>
          <a:graphicData uri="http://schemas.openxmlformats.org/drawingml/2006/table">
            <a:tbl>
              <a:tblPr firstRow="1" bandRow="1">
                <a:tableStyleId>{5940675A-B579-460E-94D1-54222C63F5DA}</a:tableStyleId>
              </a:tblPr>
              <a:tblGrid>
                <a:gridCol w="520700">
                  <a:extLst>
                    <a:ext uri="{9D8B030D-6E8A-4147-A177-3AD203B41FA5}">
                      <a16:colId xmlns:a16="http://schemas.microsoft.com/office/drawing/2014/main" xmlns="" val="20000"/>
                    </a:ext>
                  </a:extLst>
                </a:gridCol>
                <a:gridCol w="2614613">
                  <a:extLst>
                    <a:ext uri="{9D8B030D-6E8A-4147-A177-3AD203B41FA5}">
                      <a16:colId xmlns:a16="http://schemas.microsoft.com/office/drawing/2014/main" xmlns="" val="20001"/>
                    </a:ext>
                  </a:extLst>
                </a:gridCol>
                <a:gridCol w="8201026">
                  <a:extLst>
                    <a:ext uri="{9D8B030D-6E8A-4147-A177-3AD203B41FA5}">
                      <a16:colId xmlns:a16="http://schemas.microsoft.com/office/drawing/2014/main" xmlns="" val="20002"/>
                    </a:ext>
                  </a:extLst>
                </a:gridCol>
              </a:tblGrid>
              <a:tr h="442912">
                <a:tc>
                  <a:txBody>
                    <a:bodyPr/>
                    <a:lstStyle/>
                    <a:p>
                      <a:pPr algn="ctr"/>
                      <a:r>
                        <a:rPr lang="en-US" sz="1800" b="1" dirty="0">
                          <a:latin typeface="+mn-lt"/>
                        </a:rPr>
                        <a:t>NO</a:t>
                      </a:r>
                    </a:p>
                  </a:txBody>
                  <a:tcPr anchor="ctr">
                    <a:solidFill>
                      <a:schemeClr val="accent1">
                        <a:lumMod val="40000"/>
                        <a:lumOff val="60000"/>
                      </a:schemeClr>
                    </a:solidFill>
                  </a:tcPr>
                </a:tc>
                <a:tc>
                  <a:txBody>
                    <a:bodyPr/>
                    <a:lstStyle/>
                    <a:p>
                      <a:pPr algn="ctr"/>
                      <a:r>
                        <a:rPr lang="en-US" sz="1800" b="1" dirty="0">
                          <a:latin typeface="+mn-lt"/>
                        </a:rPr>
                        <a:t>KETERANGAN</a:t>
                      </a:r>
                    </a:p>
                  </a:txBody>
                  <a:tcPr anchor="ctr">
                    <a:solidFill>
                      <a:schemeClr val="accent1">
                        <a:lumMod val="40000"/>
                        <a:lumOff val="60000"/>
                      </a:schemeClr>
                    </a:solidFill>
                  </a:tcPr>
                </a:tc>
                <a:tc>
                  <a:txBody>
                    <a:bodyPr/>
                    <a:lstStyle/>
                    <a:p>
                      <a:pPr algn="ctr"/>
                      <a:r>
                        <a:rPr lang="en-US" sz="1800" b="1" dirty="0">
                          <a:latin typeface="+mn-lt"/>
                        </a:rPr>
                        <a:t>PERAN DAERAH</a:t>
                      </a:r>
                    </a:p>
                  </a:txBody>
                  <a:tcPr anchor="ctr">
                    <a:solidFill>
                      <a:schemeClr val="accent1">
                        <a:lumMod val="40000"/>
                        <a:lumOff val="60000"/>
                      </a:schemeClr>
                    </a:solidFill>
                  </a:tcPr>
                </a:tc>
                <a:extLst>
                  <a:ext uri="{0D108BD9-81ED-4DB2-BD59-A6C34878D82A}">
                    <a16:rowId xmlns:a16="http://schemas.microsoft.com/office/drawing/2014/main" xmlns="" val="10000"/>
                  </a:ext>
                </a:extLst>
              </a:tr>
              <a:tr h="1016317">
                <a:tc>
                  <a:txBody>
                    <a:bodyPr/>
                    <a:lstStyle/>
                    <a:p>
                      <a:pPr algn="ctr"/>
                      <a:r>
                        <a:rPr lang="en-US" sz="1800" b="1" dirty="0">
                          <a:latin typeface="+mn-lt"/>
                        </a:rPr>
                        <a:t>2</a:t>
                      </a:r>
                    </a:p>
                  </a:txBody>
                  <a:tcPr anchor="ctr"/>
                </a:tc>
                <a:tc>
                  <a:txBody>
                    <a:bodyPr/>
                    <a:lstStyle/>
                    <a:p>
                      <a:pPr algn="l"/>
                      <a:r>
                        <a:rPr lang="en-US" sz="1800" b="1" dirty="0">
                          <a:latin typeface="+mn-lt"/>
                        </a:rPr>
                        <a:t>TATA RUANG</a:t>
                      </a:r>
                    </a:p>
                  </a:txBody>
                  <a:tcPr anchor="ctr"/>
                </a:tc>
                <a:tc>
                  <a:txBody>
                    <a:bodyPr/>
                    <a:lstStyle/>
                    <a:p>
                      <a:pPr algn="just"/>
                      <a:r>
                        <a:rPr lang="en-US" sz="1800" dirty="0" err="1"/>
                        <a:t>Pemerintah</a:t>
                      </a:r>
                      <a:r>
                        <a:rPr lang="en-US" sz="1800" dirty="0"/>
                        <a:t> Daerah </a:t>
                      </a:r>
                      <a:r>
                        <a:rPr lang="en-US" sz="1800" dirty="0" err="1"/>
                        <a:t>menyelesaikan</a:t>
                      </a:r>
                      <a:r>
                        <a:rPr lang="en-US" sz="1800" dirty="0"/>
                        <a:t> </a:t>
                      </a:r>
                      <a:r>
                        <a:rPr lang="en-US" sz="1800" dirty="0" err="1"/>
                        <a:t>penetapan</a:t>
                      </a:r>
                      <a:r>
                        <a:rPr lang="en-US" sz="1800" dirty="0"/>
                        <a:t> </a:t>
                      </a:r>
                      <a:r>
                        <a:rPr lang="en-US" sz="1800" dirty="0" err="1"/>
                        <a:t>rencana</a:t>
                      </a:r>
                      <a:r>
                        <a:rPr lang="en-US" sz="1800" dirty="0"/>
                        <a:t> </a:t>
                      </a:r>
                      <a:r>
                        <a:rPr lang="en-US" sz="1800" dirty="0" err="1"/>
                        <a:t>tata</a:t>
                      </a:r>
                      <a:r>
                        <a:rPr lang="en-US" sz="1800" dirty="0"/>
                        <a:t> </a:t>
                      </a:r>
                      <a:r>
                        <a:rPr lang="en-US" sz="1800" dirty="0" err="1"/>
                        <a:t>ruang</a:t>
                      </a:r>
                      <a:r>
                        <a:rPr lang="en-US" sz="1800" dirty="0"/>
                        <a:t> </a:t>
                      </a:r>
                      <a:r>
                        <a:rPr lang="en-US" sz="1800" dirty="0" err="1"/>
                        <a:t>wilayah</a:t>
                      </a:r>
                      <a:r>
                        <a:rPr lang="en-US" sz="1800" dirty="0"/>
                        <a:t> </a:t>
                      </a:r>
                      <a:r>
                        <a:rPr lang="en-US" sz="1800" dirty="0" err="1"/>
                        <a:t>provinsi</a:t>
                      </a:r>
                      <a:r>
                        <a:rPr lang="en-US" sz="1800" dirty="0"/>
                        <a:t>, </a:t>
                      </a:r>
                      <a:r>
                        <a:rPr lang="en-US" sz="1800" dirty="0" err="1"/>
                        <a:t>tata</a:t>
                      </a:r>
                      <a:r>
                        <a:rPr lang="en-US" sz="1800" dirty="0"/>
                        <a:t> </a:t>
                      </a:r>
                      <a:r>
                        <a:rPr lang="en-US" sz="1800" dirty="0" err="1"/>
                        <a:t>ruang</a:t>
                      </a:r>
                      <a:r>
                        <a:rPr lang="en-US" sz="1800" dirty="0"/>
                        <a:t> </a:t>
                      </a:r>
                      <a:r>
                        <a:rPr lang="en-US" sz="1800" dirty="0" err="1"/>
                        <a:t>wilayah</a:t>
                      </a:r>
                      <a:r>
                        <a:rPr lang="en-US" sz="1800" dirty="0"/>
                        <a:t> </a:t>
                      </a:r>
                      <a:r>
                        <a:rPr lang="en-US" sz="1800" dirty="0" err="1"/>
                        <a:t>kabupaten</a:t>
                      </a:r>
                      <a:r>
                        <a:rPr lang="en-US" sz="1800" dirty="0"/>
                        <a:t>/</a:t>
                      </a:r>
                      <a:r>
                        <a:rPr lang="en-US" sz="1800" dirty="0" err="1"/>
                        <a:t>kota</a:t>
                      </a:r>
                      <a:r>
                        <a:rPr lang="en-US" sz="1800" dirty="0"/>
                        <a:t>, </a:t>
                      </a:r>
                      <a:r>
                        <a:rPr lang="en-US" sz="1800" dirty="0" err="1"/>
                        <a:t>dan</a:t>
                      </a:r>
                      <a:r>
                        <a:rPr lang="en-US" sz="1800" dirty="0"/>
                        <a:t>/</a:t>
                      </a:r>
                      <a:r>
                        <a:rPr lang="en-US" sz="1800" dirty="0" err="1"/>
                        <a:t>atau</a:t>
                      </a:r>
                      <a:r>
                        <a:rPr lang="en-US" sz="1800" dirty="0"/>
                        <a:t> </a:t>
                      </a:r>
                      <a:r>
                        <a:rPr lang="en-US" sz="1800" dirty="0" err="1"/>
                        <a:t>Rencana</a:t>
                      </a:r>
                      <a:r>
                        <a:rPr lang="en-US" sz="1800" dirty="0"/>
                        <a:t> </a:t>
                      </a:r>
                      <a:r>
                        <a:rPr lang="en-US" sz="1800" dirty="0" err="1"/>
                        <a:t>Zonasi</a:t>
                      </a:r>
                      <a:r>
                        <a:rPr lang="en-US" sz="1800" dirty="0"/>
                        <a:t> Wilayah </a:t>
                      </a:r>
                      <a:r>
                        <a:rPr lang="en-US" sz="1800" dirty="0" err="1"/>
                        <a:t>Pesisir</a:t>
                      </a:r>
                      <a:r>
                        <a:rPr lang="en-US" sz="1800" dirty="0"/>
                        <a:t> </a:t>
                      </a:r>
                      <a:r>
                        <a:rPr lang="en-US" sz="1800" dirty="0" err="1"/>
                        <a:t>dan</a:t>
                      </a:r>
                      <a:r>
                        <a:rPr lang="en-US" sz="1800" dirty="0"/>
                        <a:t> </a:t>
                      </a:r>
                      <a:r>
                        <a:rPr lang="en-US" sz="1800" dirty="0" err="1"/>
                        <a:t>Pulau-Pulau</a:t>
                      </a:r>
                      <a:r>
                        <a:rPr lang="en-US" sz="1800" dirty="0"/>
                        <a:t> Kecil </a:t>
                      </a:r>
                      <a:r>
                        <a:rPr lang="en-US" sz="1800" dirty="0">
                          <a:solidFill>
                            <a:schemeClr val="accent1">
                              <a:lumMod val="75000"/>
                            </a:schemeClr>
                          </a:solidFill>
                        </a:rPr>
                        <a:t>(</a:t>
                      </a:r>
                      <a:r>
                        <a:rPr lang="en-US" sz="1800" dirty="0" err="1">
                          <a:solidFill>
                            <a:schemeClr val="accent1">
                              <a:lumMod val="75000"/>
                            </a:schemeClr>
                          </a:solidFill>
                        </a:rPr>
                        <a:t>pasal</a:t>
                      </a:r>
                      <a:r>
                        <a:rPr lang="en-US" sz="1800" baseline="0" dirty="0">
                          <a:solidFill>
                            <a:schemeClr val="accent1">
                              <a:lumMod val="75000"/>
                            </a:schemeClr>
                          </a:solidFill>
                        </a:rPr>
                        <a:t> 20 </a:t>
                      </a:r>
                      <a:r>
                        <a:rPr lang="en-US" sz="1800" baseline="0" dirty="0" err="1">
                          <a:solidFill>
                            <a:schemeClr val="accent1">
                              <a:lumMod val="75000"/>
                            </a:schemeClr>
                          </a:solidFill>
                        </a:rPr>
                        <a:t>ayat</a:t>
                      </a:r>
                      <a:r>
                        <a:rPr lang="en-US" sz="1800" baseline="0" dirty="0">
                          <a:solidFill>
                            <a:schemeClr val="accent1">
                              <a:lumMod val="75000"/>
                            </a:schemeClr>
                          </a:solidFill>
                        </a:rPr>
                        <a:t> 1)</a:t>
                      </a:r>
                      <a:endParaRPr lang="en-US" sz="1800" dirty="0">
                        <a:solidFill>
                          <a:schemeClr val="accent1">
                            <a:lumMod val="75000"/>
                          </a:schemeClr>
                        </a:solidFill>
                        <a:latin typeface="+mn-lt"/>
                      </a:endParaRPr>
                    </a:p>
                  </a:txBody>
                  <a:tcPr anchor="ctr"/>
                </a:tc>
                <a:extLst>
                  <a:ext uri="{0D108BD9-81ED-4DB2-BD59-A6C34878D82A}">
                    <a16:rowId xmlns:a16="http://schemas.microsoft.com/office/drawing/2014/main" xmlns="" val="10001"/>
                  </a:ext>
                </a:extLst>
              </a:tr>
              <a:tr h="1914525">
                <a:tc>
                  <a:txBody>
                    <a:bodyPr/>
                    <a:lstStyle/>
                    <a:p>
                      <a:pPr algn="ctr"/>
                      <a:r>
                        <a:rPr lang="en-US" sz="1800" b="1" dirty="0">
                          <a:latin typeface="+mn-lt"/>
                        </a:rPr>
                        <a:t>3</a:t>
                      </a:r>
                    </a:p>
                  </a:txBody>
                  <a:tcPr anchor="ctr"/>
                </a:tc>
                <a:tc>
                  <a:txBody>
                    <a:bodyPr/>
                    <a:lstStyle/>
                    <a:p>
                      <a:pPr algn="l"/>
                      <a:r>
                        <a:rPr lang="en-US" sz="1800" b="1" dirty="0">
                          <a:latin typeface="+mn-lt"/>
                        </a:rPr>
                        <a:t>PENYEDIAAN</a:t>
                      </a:r>
                      <a:r>
                        <a:rPr lang="en-US" sz="1800" b="1" baseline="0" dirty="0">
                          <a:latin typeface="+mn-lt"/>
                        </a:rPr>
                        <a:t> TANAH</a:t>
                      </a:r>
                      <a:endParaRPr lang="en-US" sz="1800" b="1" dirty="0">
                        <a:latin typeface="+mn-lt"/>
                      </a:endParaRPr>
                    </a:p>
                  </a:txBody>
                  <a:tcPr anchor="ctr"/>
                </a:tc>
                <a:tc>
                  <a:txBody>
                    <a:bodyPr/>
                    <a:lstStyle/>
                    <a:p>
                      <a:pPr marL="0" marR="0" indent="0" algn="just" defTabSz="914400" rtl="0" eaLnBrk="1" fontAlgn="auto" latinLnBrk="0" hangingPunct="1">
                        <a:lnSpc>
                          <a:spcPct val="100000"/>
                        </a:lnSpc>
                        <a:spcBef>
                          <a:spcPts val="0"/>
                        </a:spcBef>
                        <a:spcAft>
                          <a:spcPts val="600"/>
                        </a:spcAft>
                        <a:buClrTx/>
                        <a:buSzTx/>
                        <a:buFontTx/>
                        <a:buNone/>
                        <a:tabLst/>
                        <a:defRPr/>
                      </a:pPr>
                      <a:r>
                        <a:rPr lang="en-US" sz="1800" dirty="0" err="1"/>
                        <a:t>Penyediaan</a:t>
                      </a:r>
                      <a:r>
                        <a:rPr lang="en-US" sz="1800" dirty="0"/>
                        <a:t> </a:t>
                      </a:r>
                      <a:r>
                        <a:rPr lang="en-US" sz="1800" dirty="0" err="1"/>
                        <a:t>tanah</a:t>
                      </a:r>
                      <a:r>
                        <a:rPr lang="en-US" sz="1800" dirty="0"/>
                        <a:t> </a:t>
                      </a:r>
                      <a:r>
                        <a:rPr lang="en-US" sz="1800" dirty="0" err="1"/>
                        <a:t>untuk</a:t>
                      </a:r>
                      <a:r>
                        <a:rPr lang="en-US" sz="1800" dirty="0"/>
                        <a:t> </a:t>
                      </a:r>
                      <a:r>
                        <a:rPr lang="en-US" sz="1800" dirty="0" err="1"/>
                        <a:t>pelaksanaan</a:t>
                      </a:r>
                      <a:r>
                        <a:rPr lang="en-US" sz="1800" dirty="0"/>
                        <a:t> </a:t>
                      </a:r>
                      <a:r>
                        <a:rPr lang="en-US" sz="1800" dirty="0" err="1"/>
                        <a:t>Proyek</a:t>
                      </a:r>
                      <a:r>
                        <a:rPr lang="en-US" sz="1800" dirty="0"/>
                        <a:t> </a:t>
                      </a:r>
                      <a:r>
                        <a:rPr lang="en-US" sz="1800" dirty="0" err="1"/>
                        <a:t>Strategis</a:t>
                      </a:r>
                      <a:r>
                        <a:rPr lang="en-US" sz="1800" dirty="0"/>
                        <a:t> </a:t>
                      </a:r>
                      <a:r>
                        <a:rPr lang="en-US" sz="1800" dirty="0" err="1"/>
                        <a:t>Nasional</a:t>
                      </a:r>
                      <a:r>
                        <a:rPr lang="en-US" sz="1800" dirty="0"/>
                        <a:t> </a:t>
                      </a:r>
                      <a:r>
                        <a:rPr lang="en-US" sz="1800" dirty="0" err="1"/>
                        <a:t>dilakukan</a:t>
                      </a:r>
                      <a:r>
                        <a:rPr lang="en-US" sz="1800" dirty="0"/>
                        <a:t> </a:t>
                      </a:r>
                      <a:r>
                        <a:rPr lang="en-US" sz="1800" dirty="0" err="1"/>
                        <a:t>oleh</a:t>
                      </a:r>
                      <a:r>
                        <a:rPr lang="en-US" sz="1800" dirty="0"/>
                        <a:t> </a:t>
                      </a:r>
                      <a:r>
                        <a:rPr lang="en-US" sz="1800" dirty="0" err="1"/>
                        <a:t>Pemerintah</a:t>
                      </a:r>
                      <a:r>
                        <a:rPr lang="en-US" sz="1800" dirty="0"/>
                        <a:t> </a:t>
                      </a:r>
                      <a:r>
                        <a:rPr lang="en-US" sz="1800" dirty="0" err="1"/>
                        <a:t>Pusat</a:t>
                      </a:r>
                      <a:r>
                        <a:rPr lang="en-US" sz="1800" dirty="0"/>
                        <a:t>, </a:t>
                      </a:r>
                      <a:r>
                        <a:rPr lang="en-US" sz="1800" dirty="0" err="1"/>
                        <a:t>Pemerintah</a:t>
                      </a:r>
                      <a:r>
                        <a:rPr lang="en-US" sz="1800" dirty="0"/>
                        <a:t> Daerah, </a:t>
                      </a:r>
                      <a:r>
                        <a:rPr lang="en-US" sz="1800" dirty="0" err="1"/>
                        <a:t>dan</a:t>
                      </a:r>
                      <a:r>
                        <a:rPr lang="en-US" sz="1800" dirty="0"/>
                        <a:t>/</a:t>
                      </a:r>
                      <a:r>
                        <a:rPr lang="en-US" sz="1800" dirty="0" err="1"/>
                        <a:t>atau</a:t>
                      </a:r>
                      <a:r>
                        <a:rPr lang="en-US" sz="1800" dirty="0"/>
                        <a:t> </a:t>
                      </a:r>
                      <a:r>
                        <a:rPr lang="en-US" sz="1800" dirty="0" err="1"/>
                        <a:t>Badan</a:t>
                      </a:r>
                      <a:r>
                        <a:rPr lang="en-US" sz="1800" dirty="0"/>
                        <a:t> Usaha </a:t>
                      </a:r>
                      <a:r>
                        <a:rPr lang="en-US" sz="1800" dirty="0" err="1"/>
                        <a:t>sesuai</a:t>
                      </a:r>
                      <a:r>
                        <a:rPr lang="en-US" sz="1800" dirty="0"/>
                        <a:t> </a:t>
                      </a:r>
                      <a:r>
                        <a:rPr lang="en-US" sz="1800" dirty="0" err="1"/>
                        <a:t>dengan</a:t>
                      </a:r>
                      <a:r>
                        <a:rPr lang="en-US" sz="1800" dirty="0"/>
                        <a:t> </a:t>
                      </a:r>
                      <a:r>
                        <a:rPr lang="en-US" sz="1800" dirty="0" err="1"/>
                        <a:t>ketentuan</a:t>
                      </a:r>
                      <a:r>
                        <a:rPr lang="en-US" sz="1800" dirty="0"/>
                        <a:t> </a:t>
                      </a:r>
                      <a:r>
                        <a:rPr lang="en-US" sz="1800" dirty="0" err="1"/>
                        <a:t>peraturan</a:t>
                      </a:r>
                      <a:r>
                        <a:rPr lang="en-US" sz="1800" dirty="0"/>
                        <a:t> </a:t>
                      </a:r>
                      <a:r>
                        <a:rPr lang="en-US" sz="1800" dirty="0" err="1"/>
                        <a:t>perundang-undangan</a:t>
                      </a:r>
                      <a:r>
                        <a:rPr lang="en-US" sz="1800" dirty="0"/>
                        <a:t>.</a:t>
                      </a:r>
                      <a:r>
                        <a:rPr lang="en-US" sz="1800" baseline="0" dirty="0"/>
                        <a:t> </a:t>
                      </a:r>
                      <a:r>
                        <a:rPr lang="en-US" sz="1800" baseline="0" dirty="0">
                          <a:solidFill>
                            <a:schemeClr val="accent1">
                              <a:lumMod val="75000"/>
                            </a:schemeClr>
                          </a:solidFill>
                        </a:rPr>
                        <a:t>(</a:t>
                      </a:r>
                      <a:r>
                        <a:rPr lang="en-US" sz="1800" baseline="0" dirty="0" err="1">
                          <a:solidFill>
                            <a:schemeClr val="accent1">
                              <a:lumMod val="75000"/>
                            </a:schemeClr>
                          </a:solidFill>
                        </a:rPr>
                        <a:t>pasal</a:t>
                      </a:r>
                      <a:r>
                        <a:rPr lang="en-US" sz="1800" baseline="0" dirty="0">
                          <a:solidFill>
                            <a:schemeClr val="accent1">
                              <a:lumMod val="75000"/>
                            </a:schemeClr>
                          </a:solidFill>
                        </a:rPr>
                        <a:t> 21 </a:t>
                      </a:r>
                      <a:r>
                        <a:rPr lang="en-US" sz="1800" baseline="0" dirty="0" err="1">
                          <a:solidFill>
                            <a:schemeClr val="accent1">
                              <a:lumMod val="75000"/>
                            </a:schemeClr>
                          </a:solidFill>
                        </a:rPr>
                        <a:t>ayat</a:t>
                      </a:r>
                      <a:r>
                        <a:rPr lang="en-US" sz="1800" baseline="0" dirty="0">
                          <a:solidFill>
                            <a:schemeClr val="accent1">
                              <a:lumMod val="75000"/>
                            </a:schemeClr>
                          </a:solidFill>
                        </a:rPr>
                        <a:t> 1)</a:t>
                      </a:r>
                    </a:p>
                    <a:p>
                      <a:pPr marL="0" marR="0" indent="0" algn="just" defTabSz="914400" rtl="0" eaLnBrk="1" fontAlgn="auto" latinLnBrk="0" hangingPunct="1">
                        <a:lnSpc>
                          <a:spcPct val="100000"/>
                        </a:lnSpc>
                        <a:spcBef>
                          <a:spcPts val="0"/>
                        </a:spcBef>
                        <a:spcAft>
                          <a:spcPts val="600"/>
                        </a:spcAft>
                        <a:buClrTx/>
                        <a:buSzTx/>
                        <a:buFontTx/>
                        <a:buNone/>
                        <a:tabLst/>
                        <a:defRPr/>
                      </a:pPr>
                      <a:r>
                        <a:rPr lang="en-US" sz="1800" dirty="0" err="1"/>
                        <a:t>Pemerintah</a:t>
                      </a:r>
                      <a:r>
                        <a:rPr lang="en-US" sz="1800" dirty="0"/>
                        <a:t> </a:t>
                      </a:r>
                      <a:r>
                        <a:rPr lang="en-US" sz="1800" dirty="0" err="1"/>
                        <a:t>Pusat</a:t>
                      </a:r>
                      <a:r>
                        <a:rPr lang="en-US" sz="1800" dirty="0"/>
                        <a:t> </a:t>
                      </a:r>
                      <a:r>
                        <a:rPr lang="en-US" sz="1800" dirty="0" err="1"/>
                        <a:t>dan</a:t>
                      </a:r>
                      <a:r>
                        <a:rPr lang="en-US" sz="1800" dirty="0"/>
                        <a:t>/</a:t>
                      </a:r>
                      <a:r>
                        <a:rPr lang="en-US" sz="1800" dirty="0" err="1"/>
                        <a:t>atau</a:t>
                      </a:r>
                      <a:r>
                        <a:rPr lang="en-US" sz="1800" dirty="0"/>
                        <a:t> </a:t>
                      </a:r>
                      <a:r>
                        <a:rPr lang="en-US" sz="1800" dirty="0" err="1"/>
                        <a:t>Pemerintah</a:t>
                      </a:r>
                      <a:r>
                        <a:rPr lang="en-US" sz="1800" dirty="0"/>
                        <a:t> Daerah </a:t>
                      </a:r>
                      <a:r>
                        <a:rPr lang="en-US" sz="1800" dirty="0" err="1"/>
                        <a:t>dapat</a:t>
                      </a:r>
                      <a:r>
                        <a:rPr lang="en-US" sz="1800" dirty="0"/>
                        <a:t> </a:t>
                      </a:r>
                      <a:r>
                        <a:rPr lang="en-US" sz="1800" dirty="0" err="1"/>
                        <a:t>memberikan</a:t>
                      </a:r>
                      <a:r>
                        <a:rPr lang="en-US" sz="1800" dirty="0"/>
                        <a:t> </a:t>
                      </a:r>
                      <a:r>
                        <a:rPr lang="en-US" sz="1800" dirty="0" err="1"/>
                        <a:t>dukungan</a:t>
                      </a:r>
                      <a:r>
                        <a:rPr lang="en-US" sz="1800" dirty="0"/>
                        <a:t> </a:t>
                      </a:r>
                      <a:r>
                        <a:rPr lang="en-US" sz="1800" dirty="0" err="1"/>
                        <a:t>kepada</a:t>
                      </a:r>
                      <a:r>
                        <a:rPr lang="en-US" sz="1800" dirty="0"/>
                        <a:t> </a:t>
                      </a:r>
                      <a:r>
                        <a:rPr lang="en-US" sz="1800" dirty="0" err="1"/>
                        <a:t>badan</a:t>
                      </a:r>
                      <a:r>
                        <a:rPr lang="en-US" sz="1800" dirty="0"/>
                        <a:t> </a:t>
                      </a:r>
                      <a:r>
                        <a:rPr lang="en-US" sz="1800" dirty="0" err="1"/>
                        <a:t>usaha</a:t>
                      </a:r>
                      <a:r>
                        <a:rPr lang="en-US" sz="1800" dirty="0"/>
                        <a:t> </a:t>
                      </a:r>
                      <a:r>
                        <a:rPr lang="en-US" sz="1800" dirty="0" err="1"/>
                        <a:t>dalam</a:t>
                      </a:r>
                      <a:r>
                        <a:rPr lang="en-US" sz="1800" dirty="0"/>
                        <a:t> proses </a:t>
                      </a:r>
                      <a:r>
                        <a:rPr lang="en-US" sz="1800" dirty="0" err="1"/>
                        <a:t>penyediaan</a:t>
                      </a:r>
                      <a:r>
                        <a:rPr lang="en-US" sz="1800" dirty="0"/>
                        <a:t> </a:t>
                      </a:r>
                      <a:r>
                        <a:rPr lang="en-US" sz="1800" dirty="0" err="1"/>
                        <a:t>tanah</a:t>
                      </a:r>
                      <a:r>
                        <a:rPr lang="en-US" sz="1800" dirty="0"/>
                        <a:t> </a:t>
                      </a:r>
                      <a:r>
                        <a:rPr lang="en-US" sz="1800" dirty="0" err="1"/>
                        <a:t>sesuai</a:t>
                      </a:r>
                      <a:r>
                        <a:rPr lang="en-US" sz="1800" dirty="0"/>
                        <a:t> </a:t>
                      </a:r>
                      <a:r>
                        <a:rPr lang="en-US" sz="1800" dirty="0" err="1"/>
                        <a:t>ketentuan</a:t>
                      </a:r>
                      <a:r>
                        <a:rPr lang="en-US" sz="1800" dirty="0"/>
                        <a:t> </a:t>
                      </a:r>
                      <a:r>
                        <a:rPr lang="en-US" sz="1800" dirty="0" err="1"/>
                        <a:t>peraturan</a:t>
                      </a:r>
                      <a:r>
                        <a:rPr lang="en-US" sz="1800" dirty="0"/>
                        <a:t> </a:t>
                      </a:r>
                      <a:r>
                        <a:rPr lang="en-US" sz="1800" dirty="0" err="1"/>
                        <a:t>perundang-undangan</a:t>
                      </a:r>
                      <a:r>
                        <a:rPr lang="en-US" sz="1800" dirty="0"/>
                        <a:t>. </a:t>
                      </a:r>
                      <a:r>
                        <a:rPr lang="en-US" sz="1800" dirty="0">
                          <a:solidFill>
                            <a:schemeClr val="accent1">
                              <a:lumMod val="75000"/>
                            </a:schemeClr>
                          </a:solidFill>
                        </a:rPr>
                        <a:t>(</a:t>
                      </a:r>
                      <a:r>
                        <a:rPr lang="en-US" sz="1800" dirty="0" err="1">
                          <a:solidFill>
                            <a:schemeClr val="accent1">
                              <a:lumMod val="75000"/>
                            </a:schemeClr>
                          </a:solidFill>
                        </a:rPr>
                        <a:t>pasal</a:t>
                      </a:r>
                      <a:r>
                        <a:rPr lang="en-US" sz="1800" dirty="0">
                          <a:solidFill>
                            <a:schemeClr val="accent1">
                              <a:lumMod val="75000"/>
                            </a:schemeClr>
                          </a:solidFill>
                        </a:rPr>
                        <a:t> 22 </a:t>
                      </a:r>
                      <a:r>
                        <a:rPr lang="en-US" sz="1800" dirty="0" err="1">
                          <a:solidFill>
                            <a:schemeClr val="accent1">
                              <a:lumMod val="75000"/>
                            </a:schemeClr>
                          </a:solidFill>
                        </a:rPr>
                        <a:t>ayat</a:t>
                      </a:r>
                      <a:r>
                        <a:rPr lang="en-US" sz="1800" dirty="0">
                          <a:solidFill>
                            <a:schemeClr val="accent1">
                              <a:lumMod val="75000"/>
                            </a:schemeClr>
                          </a:solidFill>
                        </a:rPr>
                        <a:t> 1)</a:t>
                      </a:r>
                    </a:p>
                  </a:txBody>
                  <a:tcPr anchor="ctr"/>
                </a:tc>
                <a:extLst>
                  <a:ext uri="{0D108BD9-81ED-4DB2-BD59-A6C34878D82A}">
                    <a16:rowId xmlns:a16="http://schemas.microsoft.com/office/drawing/2014/main" xmlns="" val="10002"/>
                  </a:ext>
                </a:extLst>
              </a:tr>
              <a:tr h="370840">
                <a:tc>
                  <a:txBody>
                    <a:bodyPr/>
                    <a:lstStyle/>
                    <a:p>
                      <a:pPr algn="ctr"/>
                      <a:r>
                        <a:rPr lang="en-US" sz="1800" b="1" dirty="0">
                          <a:latin typeface="+mn-lt"/>
                        </a:rPr>
                        <a:t>4</a:t>
                      </a:r>
                    </a:p>
                  </a:txBody>
                  <a:tcPr anchor="ctr"/>
                </a:tc>
                <a:tc>
                  <a:txBody>
                    <a:bodyPr/>
                    <a:lstStyle/>
                    <a:p>
                      <a:pPr algn="l"/>
                      <a:r>
                        <a:rPr lang="en-US" sz="1800" b="1" dirty="0">
                          <a:latin typeface="+mn-lt"/>
                        </a:rPr>
                        <a:t>PENGADAAN</a:t>
                      </a:r>
                      <a:r>
                        <a:rPr lang="en-US" sz="1800" b="1" baseline="0" dirty="0">
                          <a:latin typeface="+mn-lt"/>
                        </a:rPr>
                        <a:t> BARANG DAN JASA</a:t>
                      </a:r>
                      <a:endParaRPr lang="en-US" sz="1800" b="1" dirty="0">
                        <a:latin typeface="+mn-lt"/>
                      </a:endParaRPr>
                    </a:p>
                  </a:txBody>
                  <a:tcPr anchor="ctr"/>
                </a:tc>
                <a:tc>
                  <a:txBody>
                    <a:bodyPr/>
                    <a:lstStyle/>
                    <a:p>
                      <a:pPr algn="just"/>
                      <a:r>
                        <a:rPr lang="sv-SE" sz="1800" dirty="0"/>
                        <a:t>Menteri/kepala lembaga, gubernur, dan bupati/walikota melaksanakan percepatan pengadaan barang/jasa dalam rangka pelaksanaan Proyek Strategis Nasional. </a:t>
                      </a:r>
                      <a:r>
                        <a:rPr lang="sv-SE" sz="1800" dirty="0">
                          <a:solidFill>
                            <a:schemeClr val="accent1">
                              <a:lumMod val="75000"/>
                            </a:schemeClr>
                          </a:solidFill>
                        </a:rPr>
                        <a:t>(pasal</a:t>
                      </a:r>
                      <a:r>
                        <a:rPr lang="sv-SE" sz="1800" baseline="0" dirty="0">
                          <a:solidFill>
                            <a:schemeClr val="accent1">
                              <a:lumMod val="75000"/>
                            </a:schemeClr>
                          </a:solidFill>
                        </a:rPr>
                        <a:t> 27 ayat 1)</a:t>
                      </a:r>
                      <a:endParaRPr lang="en-US" sz="1800" dirty="0">
                        <a:solidFill>
                          <a:schemeClr val="accent1">
                            <a:lumMod val="75000"/>
                          </a:schemeClr>
                        </a:solidFill>
                        <a:latin typeface="+mn-lt"/>
                      </a:endParaRPr>
                    </a:p>
                  </a:txBody>
                  <a:tcPr anchor="ctr"/>
                </a:tc>
                <a:extLst>
                  <a:ext uri="{0D108BD9-81ED-4DB2-BD59-A6C34878D82A}">
                    <a16:rowId xmlns:a16="http://schemas.microsoft.com/office/drawing/2014/main" xmlns="" val="10003"/>
                  </a:ext>
                </a:extLst>
              </a:tr>
              <a:tr h="971550">
                <a:tc>
                  <a:txBody>
                    <a:bodyPr/>
                    <a:lstStyle/>
                    <a:p>
                      <a:pPr algn="ctr"/>
                      <a:r>
                        <a:rPr lang="en-US" sz="1800" b="1" dirty="0">
                          <a:latin typeface="+mn-lt"/>
                        </a:rPr>
                        <a:t>5</a:t>
                      </a:r>
                    </a:p>
                  </a:txBody>
                  <a:tcPr anchor="ctr"/>
                </a:tc>
                <a:tc>
                  <a:txBody>
                    <a:bodyPr/>
                    <a:lstStyle/>
                    <a:p>
                      <a:pPr algn="l"/>
                      <a:r>
                        <a:rPr lang="en-US" sz="1800" b="1" dirty="0">
                          <a:latin typeface="+mn-lt"/>
                        </a:rPr>
                        <a:t>PENYELESAIAN</a:t>
                      </a:r>
                      <a:r>
                        <a:rPr lang="en-US" sz="1800" b="1" baseline="0" dirty="0">
                          <a:latin typeface="+mn-lt"/>
                        </a:rPr>
                        <a:t> MASALAH DAN HAMBATAN</a:t>
                      </a:r>
                      <a:endParaRPr lang="en-US" sz="1800" b="1" dirty="0">
                        <a:latin typeface="+mn-lt"/>
                      </a:endParaRPr>
                    </a:p>
                  </a:txBody>
                  <a:tcPr anchor="ctr"/>
                </a:tc>
                <a:tc>
                  <a:txBody>
                    <a:bodyPr/>
                    <a:lstStyle/>
                    <a:p>
                      <a:pPr algn="just"/>
                      <a:r>
                        <a:rPr lang="en-US" sz="1800" dirty="0" err="1"/>
                        <a:t>Menteri</a:t>
                      </a:r>
                      <a:r>
                        <a:rPr lang="en-US" sz="1800" dirty="0"/>
                        <a:t>/</a:t>
                      </a:r>
                      <a:r>
                        <a:rPr lang="en-US" sz="1800" dirty="0" err="1"/>
                        <a:t>kepala</a:t>
                      </a:r>
                      <a:r>
                        <a:rPr lang="en-US" sz="1800" dirty="0"/>
                        <a:t> </a:t>
                      </a:r>
                      <a:r>
                        <a:rPr lang="en-US" sz="1800" dirty="0" err="1"/>
                        <a:t>lembaga</a:t>
                      </a:r>
                      <a:r>
                        <a:rPr lang="en-US" sz="1800" dirty="0"/>
                        <a:t>, </a:t>
                      </a:r>
                      <a:r>
                        <a:rPr lang="en-US" sz="1800" dirty="0" err="1"/>
                        <a:t>gubernur</a:t>
                      </a:r>
                      <a:r>
                        <a:rPr lang="en-US" sz="1800" dirty="0"/>
                        <a:t>, </a:t>
                      </a:r>
                      <a:r>
                        <a:rPr lang="en-US" sz="1800" dirty="0" err="1"/>
                        <a:t>dan</a:t>
                      </a:r>
                      <a:r>
                        <a:rPr lang="en-US" sz="1800" dirty="0"/>
                        <a:t> </a:t>
                      </a:r>
                      <a:r>
                        <a:rPr lang="en-US" sz="1800" dirty="0" err="1"/>
                        <a:t>bupati</a:t>
                      </a:r>
                      <a:r>
                        <a:rPr lang="en-US" sz="1800" dirty="0"/>
                        <a:t>/</a:t>
                      </a:r>
                      <a:r>
                        <a:rPr lang="en-US" sz="1800" dirty="0" err="1"/>
                        <a:t>walikota</a:t>
                      </a:r>
                      <a:r>
                        <a:rPr lang="en-US" sz="1800" dirty="0"/>
                        <a:t> </a:t>
                      </a:r>
                      <a:r>
                        <a:rPr lang="en-US" sz="1800" dirty="0" err="1"/>
                        <a:t>wajib</a:t>
                      </a:r>
                      <a:r>
                        <a:rPr lang="en-US" sz="1800" dirty="0"/>
                        <a:t> </a:t>
                      </a:r>
                      <a:r>
                        <a:rPr lang="en-US" sz="1800" dirty="0" err="1"/>
                        <a:t>menyelesaikan</a:t>
                      </a:r>
                      <a:r>
                        <a:rPr lang="en-US" sz="1800" dirty="0"/>
                        <a:t> </a:t>
                      </a:r>
                      <a:r>
                        <a:rPr lang="en-US" sz="1800" dirty="0" err="1"/>
                        <a:t>hambatan</a:t>
                      </a:r>
                      <a:r>
                        <a:rPr lang="en-US" sz="1800" dirty="0"/>
                        <a:t> </a:t>
                      </a:r>
                      <a:r>
                        <a:rPr lang="en-US" sz="1800" dirty="0" err="1"/>
                        <a:t>dan</a:t>
                      </a:r>
                      <a:r>
                        <a:rPr lang="en-US" sz="1800" dirty="0"/>
                        <a:t> </a:t>
                      </a:r>
                      <a:r>
                        <a:rPr lang="en-US" sz="1800" dirty="0" err="1"/>
                        <a:t>permasalahan</a:t>
                      </a:r>
                      <a:r>
                        <a:rPr lang="en-US" sz="1800" dirty="0"/>
                        <a:t> </a:t>
                      </a:r>
                      <a:r>
                        <a:rPr lang="en-US" sz="1800" dirty="0" err="1"/>
                        <a:t>dibidangnya</a:t>
                      </a:r>
                      <a:r>
                        <a:rPr lang="en-US" sz="1800" dirty="0"/>
                        <a:t> </a:t>
                      </a:r>
                      <a:r>
                        <a:rPr lang="en-US" sz="1800" dirty="0" err="1"/>
                        <a:t>dalam</a:t>
                      </a:r>
                      <a:r>
                        <a:rPr lang="en-US" sz="1800" dirty="0"/>
                        <a:t> </a:t>
                      </a:r>
                      <a:r>
                        <a:rPr lang="en-US" sz="1800" dirty="0" err="1"/>
                        <a:t>pelaksanaan</a:t>
                      </a:r>
                      <a:r>
                        <a:rPr lang="en-US" sz="1800" dirty="0"/>
                        <a:t> </a:t>
                      </a:r>
                      <a:r>
                        <a:rPr lang="en-US" sz="1800" dirty="0" err="1"/>
                        <a:t>Proyek</a:t>
                      </a:r>
                      <a:r>
                        <a:rPr lang="en-US" sz="1800" dirty="0"/>
                        <a:t> </a:t>
                      </a:r>
                      <a:r>
                        <a:rPr lang="en-US" sz="1800" dirty="0" err="1"/>
                        <a:t>Strategis</a:t>
                      </a:r>
                      <a:r>
                        <a:rPr lang="en-US" sz="1800" dirty="0"/>
                        <a:t> </a:t>
                      </a:r>
                      <a:r>
                        <a:rPr lang="en-US" sz="1800" dirty="0" err="1"/>
                        <a:t>Nasional</a:t>
                      </a:r>
                      <a:r>
                        <a:rPr lang="en-US" sz="1800" dirty="0"/>
                        <a:t>.  </a:t>
                      </a:r>
                      <a:r>
                        <a:rPr lang="en-US" sz="1800" dirty="0">
                          <a:solidFill>
                            <a:schemeClr val="accent1">
                              <a:lumMod val="75000"/>
                            </a:schemeClr>
                          </a:solidFill>
                        </a:rPr>
                        <a:t>(</a:t>
                      </a:r>
                      <a:r>
                        <a:rPr lang="en-US" sz="1800" dirty="0" err="1">
                          <a:solidFill>
                            <a:schemeClr val="accent1">
                              <a:lumMod val="75000"/>
                            </a:schemeClr>
                          </a:solidFill>
                        </a:rPr>
                        <a:t>pasal</a:t>
                      </a:r>
                      <a:r>
                        <a:rPr lang="en-US" sz="1800" baseline="0" dirty="0">
                          <a:solidFill>
                            <a:schemeClr val="accent1">
                              <a:lumMod val="75000"/>
                            </a:schemeClr>
                          </a:solidFill>
                        </a:rPr>
                        <a:t> 28 </a:t>
                      </a:r>
                      <a:r>
                        <a:rPr lang="en-US" sz="1800" baseline="0" dirty="0" err="1">
                          <a:solidFill>
                            <a:schemeClr val="accent1">
                              <a:lumMod val="75000"/>
                            </a:schemeClr>
                          </a:solidFill>
                        </a:rPr>
                        <a:t>ayat</a:t>
                      </a:r>
                      <a:r>
                        <a:rPr lang="en-US" sz="1800" baseline="0" dirty="0">
                          <a:solidFill>
                            <a:schemeClr val="accent1">
                              <a:lumMod val="75000"/>
                            </a:schemeClr>
                          </a:solidFill>
                        </a:rPr>
                        <a:t> 1)</a:t>
                      </a:r>
                      <a:endParaRPr lang="en-US" sz="1800" dirty="0">
                        <a:solidFill>
                          <a:schemeClr val="accent1">
                            <a:lumMod val="75000"/>
                          </a:schemeClr>
                        </a:solidFill>
                        <a:latin typeface="+mn-lt"/>
                      </a:endParaRPr>
                    </a:p>
                  </a:txBody>
                  <a:tcPr anchor="ctr"/>
                </a:tc>
                <a:extLst>
                  <a:ext uri="{0D108BD9-81ED-4DB2-BD59-A6C34878D82A}">
                    <a16:rowId xmlns:a16="http://schemas.microsoft.com/office/drawing/2014/main" xmlns="" val="10004"/>
                  </a:ext>
                </a:extLst>
              </a:tr>
            </a:tbl>
          </a:graphicData>
        </a:graphic>
      </p:graphicFrame>
      <p:pic>
        <p:nvPicPr>
          <p:cNvPr id="10"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5575"/>
            <a:ext cx="1537149" cy="146447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10"/>
          <p:cNvSpPr/>
          <p:nvPr/>
        </p:nvSpPr>
        <p:spPr>
          <a:xfrm>
            <a:off x="460375" y="202039"/>
            <a:ext cx="9917477" cy="830997"/>
          </a:xfrm>
          <a:prstGeom prst="rect">
            <a:avLst/>
          </a:prstGeom>
        </p:spPr>
        <p:txBody>
          <a:bodyPr wrap="square">
            <a:spAutoFit/>
          </a:bodyPr>
          <a:lstStyle/>
          <a:p>
            <a:r>
              <a:rPr lang="en-US" sz="2400" b="1" dirty="0">
                <a:solidFill>
                  <a:srgbClr val="C00000"/>
                </a:solidFill>
              </a:rPr>
              <a:t>PERAN </a:t>
            </a:r>
            <a:r>
              <a:rPr lang="id-ID" sz="2400" b="1" dirty="0">
                <a:solidFill>
                  <a:srgbClr val="C00000"/>
                </a:solidFill>
              </a:rPr>
              <a:t>STRATEGIS </a:t>
            </a:r>
            <a:r>
              <a:rPr lang="en-US" sz="2400" b="1" dirty="0">
                <a:solidFill>
                  <a:srgbClr val="C00000"/>
                </a:solidFill>
              </a:rPr>
              <a:t>PEMERINTAH DAERAH </a:t>
            </a:r>
            <a:endParaRPr lang="id-ID" sz="2400" b="1" dirty="0">
              <a:solidFill>
                <a:srgbClr val="C00000"/>
              </a:solidFill>
            </a:endParaRPr>
          </a:p>
          <a:p>
            <a:r>
              <a:rPr lang="id-ID" sz="2400" b="1" dirty="0">
                <a:solidFill>
                  <a:srgbClr val="C00000"/>
                </a:solidFill>
              </a:rPr>
              <a:t>UNTUK </a:t>
            </a:r>
            <a:r>
              <a:rPr lang="en-US" sz="2400" b="1" dirty="0">
                <a:solidFill>
                  <a:srgbClr val="C00000"/>
                </a:solidFill>
              </a:rPr>
              <a:t>MENSUKSESKAN PROYEK STRATEGIS NASIONAL</a:t>
            </a:r>
            <a:endParaRPr lang="id-ID" sz="2400" b="1" dirty="0">
              <a:solidFill>
                <a:srgbClr val="C00000"/>
              </a:solidFill>
            </a:endParaRPr>
          </a:p>
        </p:txBody>
      </p:sp>
    </p:spTree>
    <p:extLst>
      <p:ext uri="{BB962C8B-B14F-4D97-AF65-F5344CB8AC3E}">
        <p14:creationId xmlns:p14="http://schemas.microsoft.com/office/powerpoint/2010/main" xmlns="" val="39559311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8C5940F-52BA-4018-B13B-B36621709A35}" type="slidenum">
              <a:rPr lang="id-ID" smtClean="0">
                <a:solidFill>
                  <a:schemeClr val="tx1"/>
                </a:solidFill>
              </a:rPr>
              <a:pPr/>
              <a:t>8</a:t>
            </a:fld>
            <a:endParaRPr lang="id-ID" dirty="0">
              <a:solidFill>
                <a:schemeClr val="tx1"/>
              </a:solidFill>
            </a:endParaRP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Rectangle 22"/>
          <p:cNvSpPr/>
          <p:nvPr/>
        </p:nvSpPr>
        <p:spPr>
          <a:xfrm>
            <a:off x="528827" y="552620"/>
            <a:ext cx="11299124" cy="707886"/>
          </a:xfrm>
          <a:prstGeom prst="rect">
            <a:avLst/>
          </a:prstGeom>
        </p:spPr>
        <p:txBody>
          <a:bodyPr wrap="square">
            <a:spAutoFit/>
          </a:bodyPr>
          <a:lstStyle/>
          <a:p>
            <a:r>
              <a:rPr lang="id-ID" sz="2000" b="1" dirty="0"/>
              <a:t>PEMERINTAH DAERAH </a:t>
            </a:r>
            <a:r>
              <a:rPr lang="en-US" sz="2000" b="1" dirty="0"/>
              <a:t>HARUS MEMPERCEPAT </a:t>
            </a:r>
            <a:r>
              <a:rPr lang="id-ID" sz="2000" b="1" dirty="0"/>
              <a:t>REALISASI APBD </a:t>
            </a:r>
            <a:r>
              <a:rPr lang="en-US" sz="2000" b="1" dirty="0"/>
              <a:t>UTK MENDORONG</a:t>
            </a:r>
            <a:r>
              <a:rPr lang="id-ID" sz="2000" b="1" dirty="0"/>
              <a:t> PERTUMBUHAN EKONOMI DAERAH</a:t>
            </a:r>
            <a:r>
              <a:rPr lang="en-US" sz="2000" b="1" dirty="0"/>
              <a:t> DAN DALAM RANGKA PENGENDALIAN HARGA</a:t>
            </a:r>
            <a:endParaRPr lang="id-ID" sz="2000" b="1" dirty="0"/>
          </a:p>
        </p:txBody>
      </p:sp>
      <p:pic>
        <p:nvPicPr>
          <p:cNvPr id="58" name="Picture 2" descr="Hasil gambar untuk BOX 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205595" y="1785775"/>
            <a:ext cx="3366633" cy="1118715"/>
          </a:xfrm>
          <a:prstGeom prst="rect">
            <a:avLst/>
          </a:prstGeom>
          <a:noFill/>
          <a:extLst>
            <a:ext uri="{909E8E84-426E-40DD-AFC4-6F175D3DCCD1}">
              <a14:hiddenFill xmlns:a14="http://schemas.microsoft.com/office/drawing/2010/main" xmlns="">
                <a:solidFill>
                  <a:srgbClr val="FFFFFF"/>
                </a:solidFill>
              </a14:hiddenFill>
            </a:ext>
          </a:extLst>
        </p:spPr>
      </p:pic>
      <p:sp>
        <p:nvSpPr>
          <p:cNvPr id="59" name="Rectangle 58"/>
          <p:cNvSpPr/>
          <p:nvPr/>
        </p:nvSpPr>
        <p:spPr>
          <a:xfrm>
            <a:off x="4450435" y="1982154"/>
            <a:ext cx="2900362" cy="677104"/>
          </a:xfrm>
          <a:prstGeom prst="rect">
            <a:avLst/>
          </a:prstGeom>
        </p:spPr>
        <p:txBody>
          <a:bodyPr wrap="square" lIns="121917" tIns="60958" rIns="121917" bIns="60958">
            <a:spAutoFit/>
          </a:bodyPr>
          <a:lstStyle/>
          <a:p>
            <a:pPr algn="ctr"/>
            <a:r>
              <a:rPr lang="id-ID" b="1" dirty="0" smtClean="0">
                <a:solidFill>
                  <a:srgbClr val="FFFF00"/>
                </a:solidFill>
              </a:rPr>
              <a:t>MANFAAT PERCEPATAN </a:t>
            </a:r>
          </a:p>
          <a:p>
            <a:pPr algn="ctr"/>
            <a:r>
              <a:rPr lang="id-ID" b="1" dirty="0" smtClean="0">
                <a:solidFill>
                  <a:srgbClr val="FFFF00"/>
                </a:solidFill>
              </a:rPr>
              <a:t>REALISASI</a:t>
            </a:r>
            <a:r>
              <a:rPr lang="id-ID" b="1" dirty="0">
                <a:solidFill>
                  <a:srgbClr val="FFFF00"/>
                </a:solidFill>
              </a:rPr>
              <a:t> </a:t>
            </a:r>
            <a:r>
              <a:rPr lang="id-ID" b="1" dirty="0" smtClean="0">
                <a:solidFill>
                  <a:srgbClr val="FFFF00"/>
                </a:solidFill>
              </a:rPr>
              <a:t>APBD</a:t>
            </a:r>
            <a:endParaRPr lang="id-ID" b="1" dirty="0">
              <a:solidFill>
                <a:srgbClr val="FFFF00"/>
              </a:solidFill>
            </a:endParaRPr>
          </a:p>
        </p:txBody>
      </p:sp>
      <p:pic>
        <p:nvPicPr>
          <p:cNvPr id="60" name="Picture 2" descr="Hasil gambar untuk BOX PNG"/>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302636" y="3206469"/>
            <a:ext cx="2326355"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61" name="Rectangle 60"/>
          <p:cNvSpPr/>
          <p:nvPr/>
        </p:nvSpPr>
        <p:spPr>
          <a:xfrm>
            <a:off x="462696" y="3367363"/>
            <a:ext cx="1911079" cy="677104"/>
          </a:xfrm>
          <a:prstGeom prst="rect">
            <a:avLst/>
          </a:prstGeom>
        </p:spPr>
        <p:txBody>
          <a:bodyPr wrap="square" lIns="121917" tIns="60958" rIns="121917" bIns="60958">
            <a:spAutoFit/>
          </a:bodyPr>
          <a:lstStyle/>
          <a:p>
            <a:pPr algn="ctr"/>
            <a:r>
              <a:rPr lang="id-ID" sz="1200" b="1" dirty="0" smtClean="0">
                <a:solidFill>
                  <a:srgbClr val="FFFF00"/>
                </a:solidFill>
              </a:rPr>
              <a:t>MEMPERCEPAT PERGERAKAN EKONOMI DAERAH</a:t>
            </a:r>
            <a:endParaRPr lang="id-ID" sz="1200" b="1" dirty="0">
              <a:solidFill>
                <a:srgbClr val="FFFF00"/>
              </a:solidFill>
            </a:endParaRPr>
          </a:p>
        </p:txBody>
      </p:sp>
      <p:pic>
        <p:nvPicPr>
          <p:cNvPr id="62" name="Picture 2" descr="Hasil gambar untuk BOX PNG"/>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2628991" y="3206469"/>
            <a:ext cx="2326355"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63" name="Rectangle 62"/>
          <p:cNvSpPr/>
          <p:nvPr/>
        </p:nvSpPr>
        <p:spPr>
          <a:xfrm>
            <a:off x="2796614" y="3367363"/>
            <a:ext cx="1911079" cy="677104"/>
          </a:xfrm>
          <a:prstGeom prst="rect">
            <a:avLst/>
          </a:prstGeom>
        </p:spPr>
        <p:txBody>
          <a:bodyPr wrap="square" lIns="121917" tIns="60958" rIns="121917" bIns="60958">
            <a:spAutoFit/>
          </a:bodyPr>
          <a:lstStyle/>
          <a:p>
            <a:pPr algn="ctr"/>
            <a:r>
              <a:rPr lang="id-ID" sz="1200" b="1" dirty="0" smtClean="0">
                <a:solidFill>
                  <a:srgbClr val="FFFF00"/>
                </a:solidFill>
              </a:rPr>
              <a:t>KUALITAS PEKERJAAN/OUTPUT YANG LEBIH BAIK</a:t>
            </a:r>
            <a:endParaRPr lang="id-ID" sz="1200" b="1" dirty="0">
              <a:solidFill>
                <a:srgbClr val="FFFF00"/>
              </a:solidFill>
            </a:endParaRPr>
          </a:p>
        </p:txBody>
      </p:sp>
      <p:pic>
        <p:nvPicPr>
          <p:cNvPr id="64" name="Picture 2" descr="Hasil gambar untuk BOX PNG"/>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4875316" y="3206469"/>
            <a:ext cx="2326355"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65" name="Rectangle 64"/>
          <p:cNvSpPr/>
          <p:nvPr/>
        </p:nvSpPr>
        <p:spPr>
          <a:xfrm>
            <a:off x="5069882" y="3359726"/>
            <a:ext cx="1911079" cy="677104"/>
          </a:xfrm>
          <a:prstGeom prst="rect">
            <a:avLst/>
          </a:prstGeom>
        </p:spPr>
        <p:txBody>
          <a:bodyPr wrap="square" lIns="121917" tIns="60958" rIns="121917" bIns="60958">
            <a:spAutoFit/>
          </a:bodyPr>
          <a:lstStyle/>
          <a:p>
            <a:pPr algn="ctr"/>
            <a:r>
              <a:rPr lang="id-ID" sz="1200" b="1" dirty="0" smtClean="0">
                <a:solidFill>
                  <a:srgbClr val="FFFF00"/>
                </a:solidFill>
              </a:rPr>
              <a:t>MENYELESAIKAN PROGRAM DAN KEGIATAN TEPAT WAKTU</a:t>
            </a:r>
            <a:endParaRPr lang="id-ID" sz="1200" b="1" dirty="0">
              <a:solidFill>
                <a:srgbClr val="FFFF00"/>
              </a:solidFill>
            </a:endParaRPr>
          </a:p>
        </p:txBody>
      </p:sp>
      <p:pic>
        <p:nvPicPr>
          <p:cNvPr id="66" name="Picture 2" descr="Hasil gambar untuk BOX PNG"/>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7121641" y="3206469"/>
            <a:ext cx="2326355"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67" name="Rectangle 66"/>
          <p:cNvSpPr/>
          <p:nvPr/>
        </p:nvSpPr>
        <p:spPr>
          <a:xfrm>
            <a:off x="7346532" y="3308744"/>
            <a:ext cx="1911079" cy="769437"/>
          </a:xfrm>
          <a:prstGeom prst="rect">
            <a:avLst/>
          </a:prstGeom>
        </p:spPr>
        <p:txBody>
          <a:bodyPr wrap="square" lIns="121917" tIns="60958" rIns="121917" bIns="60958">
            <a:spAutoFit/>
          </a:bodyPr>
          <a:lstStyle/>
          <a:p>
            <a:pPr algn="ctr"/>
            <a:r>
              <a:rPr lang="id-ID" sz="1400" b="1" dirty="0" smtClean="0">
                <a:solidFill>
                  <a:srgbClr val="FFFF00"/>
                </a:solidFill>
              </a:rPr>
              <a:t>SILPA YANG RENDAH = PERENCANAAN &amp; KINERJA YANG BAIK</a:t>
            </a:r>
            <a:endParaRPr lang="id-ID" sz="1400" b="1" dirty="0">
              <a:solidFill>
                <a:srgbClr val="FFFF00"/>
              </a:solidFill>
            </a:endParaRPr>
          </a:p>
        </p:txBody>
      </p:sp>
      <p:pic>
        <p:nvPicPr>
          <p:cNvPr id="21" name="Picture 2" descr="Hasil gambar untuk BOX PNG"/>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9367966" y="3215488"/>
            <a:ext cx="2326355"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Rectangle 21"/>
          <p:cNvSpPr/>
          <p:nvPr/>
        </p:nvSpPr>
        <p:spPr>
          <a:xfrm>
            <a:off x="9575603" y="3348628"/>
            <a:ext cx="1911079" cy="677104"/>
          </a:xfrm>
          <a:prstGeom prst="rect">
            <a:avLst/>
          </a:prstGeom>
        </p:spPr>
        <p:txBody>
          <a:bodyPr wrap="square" lIns="121917" tIns="60958" rIns="121917" bIns="60958">
            <a:spAutoFit/>
          </a:bodyPr>
          <a:lstStyle/>
          <a:p>
            <a:pPr algn="ctr"/>
            <a:r>
              <a:rPr lang="id-ID" sz="1200" b="1" dirty="0" smtClean="0">
                <a:solidFill>
                  <a:srgbClr val="FFFF00"/>
                </a:solidFill>
              </a:rPr>
              <a:t>MEMUNGKINKAN DETEKSI DINI HAMBATAN PELAKSANAAN KEGIATAN</a:t>
            </a:r>
            <a:endParaRPr lang="id-ID" sz="1200" b="1" dirty="0">
              <a:solidFill>
                <a:srgbClr val="FFFF00"/>
              </a:solidFill>
            </a:endParaRPr>
          </a:p>
        </p:txBody>
      </p:sp>
      <p:sp>
        <p:nvSpPr>
          <p:cNvPr id="19" name="Rectangle 18"/>
          <p:cNvSpPr/>
          <p:nvPr/>
        </p:nvSpPr>
        <p:spPr>
          <a:xfrm>
            <a:off x="559501" y="274596"/>
            <a:ext cx="10026171" cy="369332"/>
          </a:xfrm>
          <a:prstGeom prst="rect">
            <a:avLst/>
          </a:prstGeom>
        </p:spPr>
        <p:txBody>
          <a:bodyPr wrap="square">
            <a:spAutoFit/>
          </a:bodyPr>
          <a:lstStyle/>
          <a:p>
            <a:r>
              <a:rPr lang="id-ID" b="1" dirty="0">
                <a:solidFill>
                  <a:srgbClr val="C00000"/>
                </a:solidFill>
                <a:latin typeface="Agency FB" panose="020B0503020202020204" pitchFamily="34" charset="0"/>
              </a:rPr>
              <a:t>ARAHAN </a:t>
            </a:r>
            <a:r>
              <a:rPr lang="id-ID" b="1" dirty="0" smtClean="0">
                <a:solidFill>
                  <a:srgbClr val="C00000"/>
                </a:solidFill>
                <a:latin typeface="Agency FB" panose="020B0503020202020204" pitchFamily="34" charset="0"/>
              </a:rPr>
              <a:t>II</a:t>
            </a:r>
            <a:endParaRPr lang="id-ID" sz="1200" b="1" dirty="0">
              <a:solidFill>
                <a:srgbClr val="C00000"/>
              </a:solidFill>
              <a:latin typeface="Agency FB" panose="020B0503020202020204" pitchFamily="34" charset="0"/>
            </a:endParaRPr>
          </a:p>
        </p:txBody>
      </p:sp>
      <p:pic>
        <p:nvPicPr>
          <p:cNvPr id="20" name="Picture 2" descr="Hasil gambar untuk BOX 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205595" y="4574863"/>
            <a:ext cx="3366633" cy="1118715"/>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Rectangle 23"/>
          <p:cNvSpPr/>
          <p:nvPr/>
        </p:nvSpPr>
        <p:spPr>
          <a:xfrm>
            <a:off x="4450435" y="4823001"/>
            <a:ext cx="2900362" cy="677104"/>
          </a:xfrm>
          <a:prstGeom prst="rect">
            <a:avLst/>
          </a:prstGeom>
        </p:spPr>
        <p:txBody>
          <a:bodyPr wrap="square" lIns="121917" tIns="60958" rIns="121917" bIns="60958">
            <a:spAutoFit/>
          </a:bodyPr>
          <a:lstStyle/>
          <a:p>
            <a:pPr algn="ctr"/>
            <a:r>
              <a:rPr lang="id-ID" b="1" dirty="0" smtClean="0">
                <a:solidFill>
                  <a:srgbClr val="FFFF00"/>
                </a:solidFill>
              </a:rPr>
              <a:t>PELAYANAN  MASYARAKAT YANG LEBIH BAIK</a:t>
            </a:r>
            <a:endParaRPr lang="id-ID" b="1" dirty="0">
              <a:solidFill>
                <a:srgbClr val="FFFF00"/>
              </a:solidFill>
            </a:endParaRPr>
          </a:p>
        </p:txBody>
      </p:sp>
      <p:pic>
        <p:nvPicPr>
          <p:cNvPr id="25" name="Picture 4" descr="Hasil gambar untuk transparent GLASS 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5575" y="-77316"/>
            <a:ext cx="1768264" cy="1684656"/>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4" descr="Hasil gambar untuk transparent ARROW images "/>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rot="16200000">
            <a:off x="572279" y="2828032"/>
            <a:ext cx="2064680" cy="1538311"/>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4" descr="Hasil gambar untuk transparent ARROW images "/>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rot="16200000">
            <a:off x="3435545" y="2818287"/>
            <a:ext cx="2064679" cy="1538310"/>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4" descr="Hasil gambar untuk transparent ARROW images "/>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rot="16200000">
            <a:off x="6278221" y="2807591"/>
            <a:ext cx="2064679" cy="1538310"/>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4" descr="Hasil gambar untuk transparent ARROW images "/>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rot="16200000">
            <a:off x="9279398" y="2815068"/>
            <a:ext cx="2064679" cy="15383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0286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10000" fill="remove"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2000"/>
                                        <p:tgtEl>
                                          <p:spTgt spid="28"/>
                                        </p:tgtEl>
                                      </p:cBhvr>
                                    </p:animEffect>
                                  </p:childTnLst>
                                </p:cTn>
                              </p:par>
                              <p:par>
                                <p:cTn id="8" presetID="22" presetClass="entr" presetSubtype="1" repeatCount="10000" fill="remove"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up)">
                                      <p:cBhvr>
                                        <p:cTn id="10" dur="2000"/>
                                        <p:tgtEl>
                                          <p:spTgt spid="27"/>
                                        </p:tgtEl>
                                      </p:cBhvr>
                                    </p:animEffect>
                                  </p:childTnLst>
                                </p:cTn>
                              </p:par>
                              <p:par>
                                <p:cTn id="11" presetID="22" presetClass="entr" presetSubtype="1" repeatCount="10000" fill="remove"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up)">
                                      <p:cBhvr>
                                        <p:cTn id="13" dur="2000"/>
                                        <p:tgtEl>
                                          <p:spTgt spid="26"/>
                                        </p:tgtEl>
                                      </p:cBhvr>
                                    </p:animEffect>
                                  </p:childTnLst>
                                </p:cTn>
                              </p:par>
                              <p:par>
                                <p:cTn id="14" presetID="22" presetClass="entr" presetSubtype="1" repeatCount="10000" fill="remove"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up)">
                                      <p:cBhvr>
                                        <p:cTn id="16"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2009" y="251811"/>
            <a:ext cx="10026171" cy="584775"/>
          </a:xfrm>
          <a:prstGeom prst="rect">
            <a:avLst/>
          </a:prstGeom>
        </p:spPr>
        <p:txBody>
          <a:bodyPr wrap="square">
            <a:spAutoFit/>
          </a:bodyPr>
          <a:lstStyle/>
          <a:p>
            <a:r>
              <a:rPr lang="en-US" sz="3200" b="1" dirty="0">
                <a:solidFill>
                  <a:srgbClr val="C00000"/>
                </a:solidFill>
                <a:latin typeface="Agency FB" panose="020B0503020202020204" pitchFamily="34" charset="0"/>
              </a:rPr>
              <a:t>KEBIJAKAN HARGA ACUAN KOMODITAS PANGAN</a:t>
            </a:r>
            <a:endParaRPr lang="id-ID" sz="2800" b="1" dirty="0">
              <a:solidFill>
                <a:srgbClr val="C00000"/>
              </a:solidFill>
              <a:latin typeface="Agency FB" panose="020B0503020202020204" pitchFamily="34" charset="0"/>
            </a:endParaRPr>
          </a:p>
        </p:txBody>
      </p:sp>
      <p:sp>
        <p:nvSpPr>
          <p:cNvPr id="3"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9" descr="Image result for CONSUMER BASIS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11" descr="Image result for CONSUMER BASIS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13" descr="Image result for CONSUMER BASIS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8"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523" y="-13823"/>
            <a:ext cx="1196312" cy="113974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a:xfrm>
            <a:off x="8610600" y="6383646"/>
            <a:ext cx="2743200" cy="365125"/>
          </a:xfrm>
        </p:spPr>
        <p:txBody>
          <a:bodyPr/>
          <a:lstStyle/>
          <a:p>
            <a:fld id="{38C5940F-52BA-4018-B13B-B36621709A35}" type="slidenum">
              <a:rPr lang="id-ID" smtClean="0"/>
              <a:pPr/>
              <a:t>80</a:t>
            </a:fld>
            <a:endParaRPr lang="id-ID" dirty="0"/>
          </a:p>
        </p:txBody>
      </p:sp>
      <p:pic>
        <p:nvPicPr>
          <p:cNvPr id="10" name="Picture 1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41096" y="1484880"/>
            <a:ext cx="676067" cy="6760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39341" y="1484880"/>
            <a:ext cx="536094" cy="6538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TextBox 12"/>
          <p:cNvSpPr txBox="1"/>
          <p:nvPr/>
        </p:nvSpPr>
        <p:spPr>
          <a:xfrm>
            <a:off x="4899547" y="1401325"/>
            <a:ext cx="6960356" cy="738664"/>
          </a:xfrm>
          <a:prstGeom prst="rect">
            <a:avLst/>
          </a:prstGeom>
          <a:noFill/>
        </p:spPr>
        <p:txBody>
          <a:bodyPr wrap="square" rtlCol="0">
            <a:spAutoFit/>
          </a:bodyPr>
          <a:lstStyle/>
          <a:p>
            <a:pPr algn="just"/>
            <a:r>
              <a:rPr lang="id-ID" sz="1400" dirty="0"/>
              <a:t>Harga Acuan Pembelian di Petani adalah harga pembelian di tingkat petani yang ditetapkan oleh Menteri dengan mempertimbangkan struktur biaya yang wajar mencakup antara lain biaya produksi, biaya distribusi, keuntungan dan/atau biaya lain </a:t>
            </a:r>
            <a:r>
              <a:rPr lang="id-ID" sz="1400" dirty="0">
                <a:solidFill>
                  <a:schemeClr val="accent1">
                    <a:lumMod val="75000"/>
                  </a:schemeClr>
                </a:solidFill>
              </a:rPr>
              <a:t>(pasal 1 ayat (1))</a:t>
            </a:r>
          </a:p>
        </p:txBody>
      </p:sp>
      <p:pic>
        <p:nvPicPr>
          <p:cNvPr id="14" name="Picture 1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13416" y="2391000"/>
            <a:ext cx="676067" cy="6760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TextBox 15"/>
          <p:cNvSpPr txBox="1"/>
          <p:nvPr/>
        </p:nvSpPr>
        <p:spPr>
          <a:xfrm>
            <a:off x="4899547" y="2391000"/>
            <a:ext cx="6960356" cy="738664"/>
          </a:xfrm>
          <a:prstGeom prst="rect">
            <a:avLst/>
          </a:prstGeom>
          <a:noFill/>
        </p:spPr>
        <p:txBody>
          <a:bodyPr wrap="square" rtlCol="0">
            <a:spAutoFit/>
          </a:bodyPr>
          <a:lstStyle/>
          <a:p>
            <a:pPr algn="just"/>
            <a:r>
              <a:rPr lang="id-ID" sz="1400" dirty="0"/>
              <a:t>Harga Acuan Penjualan di Konsumen adalah harga penjualan di tingkat konsumen yang ditetapkan oleh Menteri dengan mempertimbangkan struktur biaya yang wajar mencakup antara lain biaya produksi, biaya distribusi, keuntungan dan/atau biaya lain </a:t>
            </a:r>
            <a:r>
              <a:rPr lang="id-ID" sz="1400" dirty="0">
                <a:solidFill>
                  <a:schemeClr val="accent1">
                    <a:lumMod val="75000"/>
                  </a:schemeClr>
                </a:solidFill>
              </a:rPr>
              <a:t>(pasal 1 ayat (2))</a:t>
            </a:r>
          </a:p>
        </p:txBody>
      </p:sp>
      <p:pic>
        <p:nvPicPr>
          <p:cNvPr id="1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189483" y="2463637"/>
            <a:ext cx="468920" cy="6426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 name="Picture 1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659174" y="3286220"/>
            <a:ext cx="958285" cy="5360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 name="Picture 16"/>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xmlns="" val="0"/>
              </a:ext>
            </a:extLst>
          </a:blip>
          <a:srcRect l="6724" r="36537"/>
          <a:stretch/>
        </p:blipFill>
        <p:spPr bwMode="auto">
          <a:xfrm>
            <a:off x="257382" y="4056145"/>
            <a:ext cx="1157992" cy="11187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2" name="TextBox 21"/>
          <p:cNvSpPr txBox="1"/>
          <p:nvPr/>
        </p:nvSpPr>
        <p:spPr>
          <a:xfrm>
            <a:off x="4028898" y="4224856"/>
            <a:ext cx="2508358" cy="2246769"/>
          </a:xfrm>
          <a:prstGeom prst="rect">
            <a:avLst/>
          </a:prstGeom>
          <a:noFill/>
        </p:spPr>
        <p:txBody>
          <a:bodyPr wrap="square" rtlCol="0">
            <a:spAutoFit/>
          </a:bodyPr>
          <a:lstStyle/>
          <a:p>
            <a:pPr algn="just"/>
            <a:r>
              <a:rPr lang="id-ID" sz="1400" dirty="0"/>
              <a:t>BULOG dan/atau BUMN lainnya dalam melakukan pembelian dan penjualan untuk gula, bawang merah, cabai dan daging sapi mengacu pada Harga Acuan Pembelian di Petani dan Harga Acuan Penjualan di Konsumen yang ditetapkan</a:t>
            </a:r>
          </a:p>
          <a:p>
            <a:pPr algn="just"/>
            <a:r>
              <a:rPr lang="id-ID" sz="1400" dirty="0">
                <a:solidFill>
                  <a:schemeClr val="accent1">
                    <a:lumMod val="75000"/>
                  </a:schemeClr>
                </a:solidFill>
              </a:rPr>
              <a:t>(Pasal 3 ayat (1))</a:t>
            </a:r>
          </a:p>
        </p:txBody>
      </p:sp>
      <p:sp>
        <p:nvSpPr>
          <p:cNvPr id="24" name="TextBox 23"/>
          <p:cNvSpPr txBox="1"/>
          <p:nvPr/>
        </p:nvSpPr>
        <p:spPr>
          <a:xfrm>
            <a:off x="4904757" y="3394168"/>
            <a:ext cx="6896083" cy="523220"/>
          </a:xfrm>
          <a:prstGeom prst="rect">
            <a:avLst/>
          </a:prstGeom>
          <a:noFill/>
        </p:spPr>
        <p:txBody>
          <a:bodyPr wrap="square" rtlCol="0">
            <a:spAutoFit/>
          </a:bodyPr>
          <a:lstStyle/>
          <a:p>
            <a:pPr algn="just"/>
            <a:r>
              <a:rPr lang="id-ID" sz="1400" dirty="0"/>
              <a:t>Harga Acuan Pembelian di Petani dan Harga Acuan Penjualan di Konsumen berlaku untuk jangka waktu empat bulan terhitung sejak peraturan menteri diundangkan </a:t>
            </a:r>
            <a:r>
              <a:rPr lang="id-ID" sz="1400" dirty="0">
                <a:solidFill>
                  <a:schemeClr val="accent1">
                    <a:lumMod val="75000"/>
                  </a:schemeClr>
                </a:solidFill>
              </a:rPr>
              <a:t>(Pasal 5)</a:t>
            </a:r>
          </a:p>
        </p:txBody>
      </p:sp>
      <p:sp>
        <p:nvSpPr>
          <p:cNvPr id="26" name="TextBox 25"/>
          <p:cNvSpPr txBox="1"/>
          <p:nvPr/>
        </p:nvSpPr>
        <p:spPr>
          <a:xfrm>
            <a:off x="1520417" y="4252152"/>
            <a:ext cx="2362945" cy="1815882"/>
          </a:xfrm>
          <a:prstGeom prst="rect">
            <a:avLst/>
          </a:prstGeom>
          <a:noFill/>
        </p:spPr>
        <p:txBody>
          <a:bodyPr wrap="square" rtlCol="0">
            <a:spAutoFit/>
          </a:bodyPr>
          <a:lstStyle/>
          <a:p>
            <a:pPr algn="just"/>
            <a:r>
              <a:rPr lang="id-ID" sz="1400" dirty="0"/>
              <a:t>BULOG dalam melakukan pembelian dan penjualan untuk beras, jagung, dan kedelai mengacu pada Harga Acuan Pembelian di Petani dan Harga Acuan Penjualan di Konsumen yang ditetapkan</a:t>
            </a:r>
          </a:p>
          <a:p>
            <a:pPr algn="just"/>
            <a:r>
              <a:rPr lang="id-ID" sz="1400" dirty="0">
                <a:solidFill>
                  <a:schemeClr val="accent1">
                    <a:lumMod val="75000"/>
                  </a:schemeClr>
                </a:solidFill>
              </a:rPr>
              <a:t>(Pasal 2)</a:t>
            </a:r>
          </a:p>
        </p:txBody>
      </p:sp>
      <p:sp>
        <p:nvSpPr>
          <p:cNvPr id="27" name="TextBox 26"/>
          <p:cNvSpPr txBox="1"/>
          <p:nvPr/>
        </p:nvSpPr>
        <p:spPr>
          <a:xfrm>
            <a:off x="6615892" y="4238504"/>
            <a:ext cx="2508358" cy="1600438"/>
          </a:xfrm>
          <a:prstGeom prst="rect">
            <a:avLst/>
          </a:prstGeom>
          <a:noFill/>
        </p:spPr>
        <p:txBody>
          <a:bodyPr wrap="square" rtlCol="0">
            <a:spAutoFit/>
          </a:bodyPr>
          <a:lstStyle/>
          <a:p>
            <a:pPr algn="just"/>
            <a:r>
              <a:rPr lang="id-ID" sz="1400" dirty="0"/>
              <a:t>Dalam melakukan pembelian dan penjualan, BULOG dan BUMN lainnya dapat bekerjasama dengan BUMN, BUMD, Koperasi dan/atau swasta.</a:t>
            </a:r>
          </a:p>
          <a:p>
            <a:pPr algn="just"/>
            <a:r>
              <a:rPr lang="id-ID" sz="1400" dirty="0">
                <a:solidFill>
                  <a:schemeClr val="accent1">
                    <a:lumMod val="75000"/>
                  </a:schemeClr>
                </a:solidFill>
              </a:rPr>
              <a:t>(Pasal 3 ayat (2))</a:t>
            </a:r>
          </a:p>
        </p:txBody>
      </p:sp>
      <p:pic>
        <p:nvPicPr>
          <p:cNvPr id="28" name="Picture 19"/>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256580" y="4766457"/>
            <a:ext cx="1212937" cy="12129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descr="Image result for legislation icon"/>
          <p:cNvPicPr>
            <a:picLocks noChangeAspect="1" noChangeArrowheads="1"/>
          </p:cNvPicPr>
          <p:nvPr/>
        </p:nvPicPr>
        <p:blipFill>
          <a:blip r:embed="rId9" cstate="print">
            <a:duotone>
              <a:prstClr val="black"/>
              <a:schemeClr val="tx2">
                <a:tint val="45000"/>
                <a:satMod val="400000"/>
              </a:schemeClr>
            </a:duotone>
            <a:extLst>
              <a:ext uri="{28A0092B-C50C-407E-A947-70E740481C1C}">
                <a14:useLocalDpi xmlns:a14="http://schemas.microsoft.com/office/drawing/2010/main" xmlns="" val="0"/>
              </a:ext>
            </a:extLst>
          </a:blip>
          <a:srcRect/>
          <a:stretch>
            <a:fillRect/>
          </a:stretch>
        </p:blipFill>
        <p:spPr bwMode="auto">
          <a:xfrm>
            <a:off x="1125350" y="1326734"/>
            <a:ext cx="1084800" cy="1084801"/>
          </a:xfrm>
          <a:prstGeom prst="rect">
            <a:avLst/>
          </a:prstGeom>
          <a:noFill/>
          <a:extLst>
            <a:ext uri="{909E8E84-426E-40DD-AFC4-6F175D3DCCD1}">
              <a14:hiddenFill xmlns:a14="http://schemas.microsoft.com/office/drawing/2010/main" xmlns="">
                <a:solidFill>
                  <a:srgbClr val="FFFFFF"/>
                </a:solidFill>
              </a14:hiddenFill>
            </a:ext>
          </a:extLst>
        </p:spPr>
      </p:pic>
      <p:sp>
        <p:nvSpPr>
          <p:cNvPr id="33" name="TextBox 32"/>
          <p:cNvSpPr txBox="1"/>
          <p:nvPr/>
        </p:nvSpPr>
        <p:spPr>
          <a:xfrm>
            <a:off x="155574" y="2565883"/>
            <a:ext cx="3024353" cy="1323439"/>
          </a:xfrm>
          <a:prstGeom prst="rect">
            <a:avLst/>
          </a:prstGeom>
          <a:noFill/>
        </p:spPr>
        <p:txBody>
          <a:bodyPr wrap="square" rtlCol="0">
            <a:spAutoFit/>
          </a:bodyPr>
          <a:lstStyle/>
          <a:p>
            <a:pPr algn="ctr"/>
            <a:r>
              <a:rPr lang="en-US" sz="1600" i="1" dirty="0">
                <a:solidFill>
                  <a:schemeClr val="accent1">
                    <a:lumMod val="75000"/>
                  </a:schemeClr>
                </a:solidFill>
              </a:rPr>
              <a:t>PERMENDAG NO. </a:t>
            </a:r>
          </a:p>
          <a:p>
            <a:pPr algn="ctr"/>
            <a:r>
              <a:rPr lang="en-US" sz="1600" b="1" i="1" dirty="0">
                <a:solidFill>
                  <a:schemeClr val="accent1">
                    <a:lumMod val="75000"/>
                  </a:schemeClr>
                </a:solidFill>
              </a:rPr>
              <a:t>63/M-DAG/PER/9/2016 </a:t>
            </a:r>
          </a:p>
          <a:p>
            <a:pPr algn="ctr"/>
            <a:r>
              <a:rPr lang="en-US" sz="1600" i="1" dirty="0">
                <a:solidFill>
                  <a:schemeClr val="accent1">
                    <a:lumMod val="75000"/>
                  </a:schemeClr>
                </a:solidFill>
              </a:rPr>
              <a:t>TENTANG </a:t>
            </a:r>
          </a:p>
          <a:p>
            <a:pPr algn="ctr"/>
            <a:r>
              <a:rPr lang="en-US" sz="1600" b="1" i="1" dirty="0">
                <a:solidFill>
                  <a:schemeClr val="accent1">
                    <a:lumMod val="75000"/>
                  </a:schemeClr>
                </a:solidFill>
              </a:rPr>
              <a:t>PENETAPAN HARGA ACUAN PENJUALAN DI KONSUMEN</a:t>
            </a:r>
            <a:endParaRPr lang="id-ID" sz="1600" b="1" i="1" dirty="0">
              <a:solidFill>
                <a:schemeClr val="accent1">
                  <a:lumMod val="75000"/>
                </a:schemeClr>
              </a:solidFill>
            </a:endParaRPr>
          </a:p>
        </p:txBody>
      </p:sp>
      <p:sp>
        <p:nvSpPr>
          <p:cNvPr id="34" name="TextBox 33"/>
          <p:cNvSpPr txBox="1"/>
          <p:nvPr/>
        </p:nvSpPr>
        <p:spPr>
          <a:xfrm>
            <a:off x="9266826" y="4239965"/>
            <a:ext cx="2538377" cy="2246769"/>
          </a:xfrm>
          <a:prstGeom prst="rect">
            <a:avLst/>
          </a:prstGeom>
          <a:noFill/>
        </p:spPr>
        <p:txBody>
          <a:bodyPr wrap="square" rtlCol="0">
            <a:spAutoFit/>
          </a:bodyPr>
          <a:lstStyle/>
          <a:p>
            <a:pPr algn="just"/>
            <a:r>
              <a:rPr lang="id-ID" sz="1400" dirty="0"/>
              <a:t>Dalam hal masa berlaku ( 4 bulan) Harga Acuan Pembelian di Petani dan Harga Acuan Penjualan di Konsumen berdasarkan Permendag ini telah berakhir dan harga acuan baru belum di tetapkan, maka harga acuan yang sekarang dinyatakan tetap berlaku </a:t>
            </a:r>
            <a:r>
              <a:rPr lang="id-ID" sz="1400" dirty="0">
                <a:solidFill>
                  <a:schemeClr val="accent1">
                    <a:lumMod val="75000"/>
                  </a:schemeClr>
                </a:solidFill>
              </a:rPr>
              <a:t>(Pasal  6)</a:t>
            </a:r>
          </a:p>
        </p:txBody>
      </p:sp>
    </p:spTree>
    <p:extLst>
      <p:ext uri="{BB962C8B-B14F-4D97-AF65-F5344CB8AC3E}">
        <p14:creationId xmlns:p14="http://schemas.microsoft.com/office/powerpoint/2010/main" xmlns="" val="13429514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9" descr="Image result for CONSUMER BASIS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11" descr="Image result for CONSUMER BASIS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13" descr="Image result for CONSUMER BASIS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Slide Number Placeholder 1"/>
          <p:cNvSpPr>
            <a:spLocks noGrp="1"/>
          </p:cNvSpPr>
          <p:nvPr>
            <p:ph type="sldNum" sz="quarter" idx="12"/>
          </p:nvPr>
        </p:nvSpPr>
        <p:spPr>
          <a:xfrm>
            <a:off x="8610600" y="6383646"/>
            <a:ext cx="2743200" cy="365125"/>
          </a:xfrm>
        </p:spPr>
        <p:txBody>
          <a:bodyPr/>
          <a:lstStyle/>
          <a:p>
            <a:fld id="{38C5940F-52BA-4018-B13B-B36621709A35}" type="slidenum">
              <a:rPr lang="id-ID" smtClean="0"/>
              <a:pPr/>
              <a:t>81</a:t>
            </a:fld>
            <a:endParaRPr lang="id-ID" dirty="0"/>
          </a:p>
        </p:txBody>
      </p:sp>
      <p:graphicFrame>
        <p:nvGraphicFramePr>
          <p:cNvPr id="43" name="Table 42"/>
          <p:cNvGraphicFramePr>
            <a:graphicFrameLocks noGrp="1"/>
          </p:cNvGraphicFramePr>
          <p:nvPr>
            <p:extLst/>
          </p:nvPr>
        </p:nvGraphicFramePr>
        <p:xfrm>
          <a:off x="1620094" y="1111844"/>
          <a:ext cx="7865109" cy="5279087"/>
        </p:xfrm>
        <a:graphic>
          <a:graphicData uri="http://schemas.openxmlformats.org/drawingml/2006/table">
            <a:tbl>
              <a:tblPr firstRow="1" bandRow="1"/>
              <a:tblGrid>
                <a:gridCol w="534108">
                  <a:extLst>
                    <a:ext uri="{9D8B030D-6E8A-4147-A177-3AD203B41FA5}">
                      <a16:colId xmlns:a16="http://schemas.microsoft.com/office/drawing/2014/main" xmlns="" val="20000"/>
                    </a:ext>
                  </a:extLst>
                </a:gridCol>
                <a:gridCol w="1635649">
                  <a:extLst>
                    <a:ext uri="{9D8B030D-6E8A-4147-A177-3AD203B41FA5}">
                      <a16:colId xmlns:a16="http://schemas.microsoft.com/office/drawing/2014/main" xmlns="" val="20001"/>
                    </a:ext>
                  </a:extLst>
                </a:gridCol>
                <a:gridCol w="3107834">
                  <a:extLst>
                    <a:ext uri="{9D8B030D-6E8A-4147-A177-3AD203B41FA5}">
                      <a16:colId xmlns:a16="http://schemas.microsoft.com/office/drawing/2014/main" xmlns="" val="20002"/>
                    </a:ext>
                  </a:extLst>
                </a:gridCol>
                <a:gridCol w="2587518">
                  <a:extLst>
                    <a:ext uri="{9D8B030D-6E8A-4147-A177-3AD203B41FA5}">
                      <a16:colId xmlns:a16="http://schemas.microsoft.com/office/drawing/2014/main" xmlns="" val="20003"/>
                    </a:ext>
                  </a:extLst>
                </a:gridCol>
              </a:tblGrid>
              <a:tr h="60789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id-ID" sz="1600" dirty="0">
                          <a:solidFill>
                            <a:schemeClr val="bg1"/>
                          </a:solidFill>
                        </a:rPr>
                        <a:t>No.</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id-ID" sz="1600" dirty="0">
                          <a:solidFill>
                            <a:schemeClr val="bg1"/>
                          </a:solidFill>
                        </a:rPr>
                        <a:t>Komoditi</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id-ID" sz="1600" dirty="0">
                          <a:solidFill>
                            <a:schemeClr val="bg1"/>
                          </a:solidFill>
                        </a:rPr>
                        <a:t>Harga Acuan Pembelian</a:t>
                      </a:r>
                      <a:r>
                        <a:rPr lang="id-ID" sz="1600" baseline="0" dirty="0">
                          <a:solidFill>
                            <a:schemeClr val="bg1"/>
                          </a:solidFill>
                        </a:rPr>
                        <a:t> di Petani (Rp/Kg)</a:t>
                      </a:r>
                      <a:endParaRPr lang="id-ID" sz="1600" dirty="0">
                        <a:solidFill>
                          <a:schemeClr val="bg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id-ID" sz="1600" dirty="0">
                          <a:solidFill>
                            <a:schemeClr val="bg1"/>
                          </a:solidFill>
                        </a:rPr>
                        <a:t>Harga Acuan Pembelian</a:t>
                      </a:r>
                      <a:r>
                        <a:rPr lang="id-ID" sz="1600" baseline="0" dirty="0">
                          <a:solidFill>
                            <a:schemeClr val="bg1"/>
                          </a:solidFill>
                        </a:rPr>
                        <a:t> di Konsumen (Rp/Kg)</a:t>
                      </a:r>
                      <a:endParaRPr lang="id-ID" sz="1600" dirty="0">
                        <a:solidFill>
                          <a:schemeClr val="bg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75000"/>
                      </a:srgbClr>
                    </a:solidFill>
                  </a:tcPr>
                </a:tc>
                <a:extLst>
                  <a:ext uri="{0D108BD9-81ED-4DB2-BD59-A6C34878D82A}">
                    <a16:rowId xmlns:a16="http://schemas.microsoft.com/office/drawing/2014/main" xmlns="" val="10000"/>
                  </a:ext>
                </a:extLst>
              </a:tr>
              <a:tr h="38926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id-ID" sz="1600" dirty="0"/>
                        <a:t>1.</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id-ID" sz="1600" dirty="0"/>
                        <a:t>GKP</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id-ID" sz="1600" dirty="0"/>
                        <a:t>3.700</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id-ID" sz="1600" dirty="0"/>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8926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id-ID" sz="16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id-ID" sz="1600" dirty="0"/>
                        <a:t>GKG</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id-ID" sz="1600" dirty="0"/>
                        <a:t>4.600</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id-ID" sz="1600" dirty="0"/>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8926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id-ID" sz="16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id-ID" sz="1600" dirty="0"/>
                        <a:t>Beras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id-ID" sz="1600" dirty="0"/>
                        <a:t>7.300</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id-ID" sz="1600" dirty="0"/>
                        <a:t>9.500</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89266">
                <a:tc>
                  <a:txBody>
                    <a:bodyPr/>
                    <a:lstStyle/>
                    <a:p>
                      <a:pPr algn="ctr"/>
                      <a:r>
                        <a:rPr lang="id-ID" sz="1600" kern="1200" dirty="0">
                          <a:solidFill>
                            <a:schemeClr val="tx1"/>
                          </a:solidFill>
                          <a:latin typeface="+mn-lt"/>
                          <a:ea typeface="+mn-ea"/>
                          <a:cs typeface="+mn-cs"/>
                        </a:rPr>
                        <a:t>2.</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d-ID" sz="1600" kern="1200" dirty="0">
                          <a:solidFill>
                            <a:schemeClr val="tx1"/>
                          </a:solidFill>
                          <a:latin typeface="+mn-lt"/>
                          <a:ea typeface="+mn-ea"/>
                          <a:cs typeface="+mn-cs"/>
                        </a:rPr>
                        <a:t>Jagung</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d-ID" sz="1600" kern="1200" dirty="0">
                        <a:solidFill>
                          <a:schemeClr val="tx1"/>
                        </a:solidFill>
                        <a:latin typeface="+mn-lt"/>
                        <a:ea typeface="+mn-ea"/>
                        <a:cs typeface="+mn-cs"/>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d-ID" sz="1600" kern="1200" dirty="0">
                        <a:solidFill>
                          <a:schemeClr val="tx1"/>
                        </a:solidFill>
                        <a:latin typeface="+mn-lt"/>
                        <a:ea typeface="+mn-ea"/>
                        <a:cs typeface="+mn-cs"/>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89266">
                <a:tc>
                  <a:txBody>
                    <a:bodyPr/>
                    <a:lstStyle/>
                    <a:p>
                      <a:pPr algn="ctr"/>
                      <a:endParaRPr lang="id-ID" sz="160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d-ID" sz="1600" kern="1200" dirty="0">
                          <a:solidFill>
                            <a:schemeClr val="tx1"/>
                          </a:solidFill>
                          <a:latin typeface="+mn-lt"/>
                          <a:ea typeface="+mn-ea"/>
                          <a:cs typeface="+mn-cs"/>
                        </a:rPr>
                        <a:t>Kadari Air 15%</a:t>
                      </a:r>
                    </a:p>
                  </a:txBody>
                  <a:tcPr anchor="ct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d-ID" sz="1600" kern="1200" dirty="0">
                          <a:solidFill>
                            <a:schemeClr val="tx1"/>
                          </a:solidFill>
                          <a:latin typeface="+mn-lt"/>
                          <a:ea typeface="+mn-ea"/>
                          <a:cs typeface="+mn-cs"/>
                        </a:rPr>
                        <a:t>3.150</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d-ID" sz="1600" kern="1200" dirty="0">
                          <a:solidFill>
                            <a:schemeClr val="tx1"/>
                          </a:solidFill>
                          <a:latin typeface="+mn-lt"/>
                          <a:ea typeface="+mn-ea"/>
                          <a:cs typeface="+mn-cs"/>
                        </a:rPr>
                        <a:t>3.650/3.750*</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389266">
                <a:tc>
                  <a:txBody>
                    <a:bodyPr/>
                    <a:lstStyle/>
                    <a:p>
                      <a:pPr algn="ctr"/>
                      <a:endParaRPr lang="id-ID" sz="160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d-ID" sz="1600" kern="1200" dirty="0">
                          <a:solidFill>
                            <a:schemeClr val="tx1"/>
                          </a:solidFill>
                          <a:latin typeface="+mn-lt"/>
                          <a:ea typeface="+mn-ea"/>
                          <a:cs typeface="+mn-cs"/>
                        </a:rPr>
                        <a:t>Kadar Air 20%</a:t>
                      </a:r>
                    </a:p>
                  </a:txBody>
                  <a:tcPr anchor="ct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d-ID" sz="1600" kern="1200" dirty="0">
                          <a:solidFill>
                            <a:schemeClr val="tx1"/>
                          </a:solidFill>
                          <a:latin typeface="+mn-lt"/>
                          <a:ea typeface="+mn-ea"/>
                          <a:cs typeface="+mn-cs"/>
                        </a:rPr>
                        <a:t>3.050</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d-ID" sz="1600" kern="1200" dirty="0">
                        <a:solidFill>
                          <a:schemeClr val="tx1"/>
                        </a:solidFill>
                        <a:latin typeface="+mn-lt"/>
                        <a:ea typeface="+mn-ea"/>
                        <a:cs typeface="+mn-cs"/>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389266">
                <a:tc>
                  <a:txBody>
                    <a:bodyPr/>
                    <a:lstStyle/>
                    <a:p>
                      <a:pPr algn="ctr"/>
                      <a:endParaRPr lang="id-ID" sz="160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d-ID" sz="1600" kern="1200" dirty="0">
                          <a:solidFill>
                            <a:schemeClr val="tx1"/>
                          </a:solidFill>
                          <a:latin typeface="+mn-lt"/>
                          <a:ea typeface="+mn-ea"/>
                          <a:cs typeface="+mn-cs"/>
                        </a:rPr>
                        <a:t>Kadar Air 25%</a:t>
                      </a:r>
                    </a:p>
                  </a:txBody>
                  <a:tcPr anchor="ct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d-ID" sz="1600" kern="1200" dirty="0">
                          <a:solidFill>
                            <a:schemeClr val="tx1"/>
                          </a:solidFill>
                          <a:latin typeface="+mn-lt"/>
                          <a:ea typeface="+mn-ea"/>
                          <a:cs typeface="+mn-cs"/>
                        </a:rPr>
                        <a:t>2.850</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d-ID" sz="1600" kern="1200" dirty="0">
                        <a:solidFill>
                          <a:schemeClr val="tx1"/>
                        </a:solidFill>
                        <a:latin typeface="+mn-lt"/>
                        <a:ea typeface="+mn-ea"/>
                        <a:cs typeface="+mn-cs"/>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389266">
                <a:tc>
                  <a:txBody>
                    <a:bodyPr/>
                    <a:lstStyle/>
                    <a:p>
                      <a:pPr algn="ctr"/>
                      <a:endParaRPr lang="id-ID" sz="160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d-ID" sz="1600" kern="1200" dirty="0">
                          <a:solidFill>
                            <a:schemeClr val="tx1"/>
                          </a:solidFill>
                          <a:latin typeface="+mn-lt"/>
                          <a:ea typeface="+mn-ea"/>
                          <a:cs typeface="+mn-cs"/>
                        </a:rPr>
                        <a:t>Kadar Air 30%</a:t>
                      </a:r>
                    </a:p>
                  </a:txBody>
                  <a:tcPr anchor="ct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d-ID" sz="1600" kern="1200" dirty="0">
                          <a:solidFill>
                            <a:schemeClr val="tx1"/>
                          </a:solidFill>
                          <a:latin typeface="+mn-lt"/>
                          <a:ea typeface="+mn-ea"/>
                          <a:cs typeface="+mn-cs"/>
                        </a:rPr>
                        <a:t>2.750</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d-ID" sz="1600" kern="1200" dirty="0">
                        <a:solidFill>
                          <a:schemeClr val="tx1"/>
                        </a:solidFill>
                        <a:latin typeface="+mn-lt"/>
                        <a:ea typeface="+mn-ea"/>
                        <a:cs typeface="+mn-cs"/>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389266">
                <a:tc>
                  <a:txBody>
                    <a:bodyPr/>
                    <a:lstStyle/>
                    <a:p>
                      <a:pPr algn="ctr"/>
                      <a:endParaRPr lang="id-ID" sz="160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d-ID" sz="1600" kern="1200" dirty="0">
                          <a:solidFill>
                            <a:schemeClr val="tx1"/>
                          </a:solidFill>
                          <a:latin typeface="+mn-lt"/>
                          <a:ea typeface="+mn-ea"/>
                          <a:cs typeface="+mn-cs"/>
                        </a:rPr>
                        <a:t>Kadar Air 35%</a:t>
                      </a:r>
                    </a:p>
                  </a:txBody>
                  <a:tcPr anchor="ct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d-ID" sz="1600" kern="1200" dirty="0">
                          <a:solidFill>
                            <a:schemeClr val="tx1"/>
                          </a:solidFill>
                          <a:latin typeface="+mn-lt"/>
                          <a:ea typeface="+mn-ea"/>
                          <a:cs typeface="+mn-cs"/>
                        </a:rPr>
                        <a:t>2.500</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d-ID" sz="1600" kern="1200" dirty="0">
                        <a:solidFill>
                          <a:schemeClr val="tx1"/>
                        </a:solidFill>
                        <a:latin typeface="+mn-lt"/>
                        <a:ea typeface="+mn-ea"/>
                        <a:cs typeface="+mn-cs"/>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389266">
                <a:tc>
                  <a:txBody>
                    <a:bodyPr/>
                    <a:lstStyle/>
                    <a:p>
                      <a:pPr algn="ctr"/>
                      <a:r>
                        <a:rPr lang="id-ID" sz="1600" kern="1200" dirty="0">
                          <a:solidFill>
                            <a:schemeClr val="tx1"/>
                          </a:solidFill>
                          <a:latin typeface="+mn-lt"/>
                          <a:ea typeface="+mn-ea"/>
                          <a:cs typeface="+mn-cs"/>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d-ID" sz="1600" kern="1200" dirty="0">
                          <a:solidFill>
                            <a:schemeClr val="tx1"/>
                          </a:solidFill>
                          <a:latin typeface="+mn-lt"/>
                          <a:ea typeface="+mn-ea"/>
                          <a:cs typeface="+mn-cs"/>
                        </a:rPr>
                        <a:t>Kedelai</a:t>
                      </a:r>
                    </a:p>
                  </a:txBody>
                  <a:tcPr anchor="ct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d-ID" sz="1600" kern="1200" dirty="0">
                        <a:solidFill>
                          <a:schemeClr val="tx1"/>
                        </a:solidFill>
                        <a:latin typeface="+mn-lt"/>
                        <a:ea typeface="+mn-ea"/>
                        <a:cs typeface="+mn-cs"/>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d-ID" sz="1600" kern="1200" dirty="0">
                        <a:solidFill>
                          <a:schemeClr val="tx1"/>
                        </a:solidFill>
                        <a:latin typeface="+mn-lt"/>
                        <a:ea typeface="+mn-ea"/>
                        <a:cs typeface="+mn-cs"/>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r h="389266">
                <a:tc>
                  <a:txBody>
                    <a:bodyPr/>
                    <a:lstStyle/>
                    <a:p>
                      <a:pPr algn="ctr"/>
                      <a:endParaRPr lang="id-ID" sz="160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d-ID" sz="1600" kern="1200" dirty="0">
                          <a:solidFill>
                            <a:schemeClr val="tx1"/>
                          </a:solidFill>
                          <a:latin typeface="+mn-lt"/>
                          <a:ea typeface="+mn-ea"/>
                          <a:cs typeface="+mn-cs"/>
                        </a:rPr>
                        <a:t>Lokal</a:t>
                      </a:r>
                    </a:p>
                  </a:txBody>
                  <a:tcPr anchor="ct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d-ID" sz="1600" kern="1200" dirty="0">
                          <a:solidFill>
                            <a:schemeClr val="tx1"/>
                          </a:solidFill>
                          <a:latin typeface="+mn-lt"/>
                          <a:ea typeface="+mn-ea"/>
                          <a:cs typeface="+mn-cs"/>
                        </a:rPr>
                        <a:t>8.500</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d-ID" sz="1600" kern="1200" dirty="0">
                          <a:solidFill>
                            <a:schemeClr val="tx1"/>
                          </a:solidFill>
                          <a:latin typeface="+mn-lt"/>
                          <a:ea typeface="+mn-ea"/>
                          <a:cs typeface="+mn-cs"/>
                        </a:rPr>
                        <a:t>9.200**</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1"/>
                  </a:ext>
                </a:extLst>
              </a:tr>
              <a:tr h="389266">
                <a:tc>
                  <a:txBody>
                    <a:bodyPr/>
                    <a:lstStyle/>
                    <a:p>
                      <a:pPr algn="ctr"/>
                      <a:endParaRPr lang="id-ID" sz="160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d-ID" sz="1600" kern="1200" dirty="0">
                          <a:solidFill>
                            <a:schemeClr val="tx1"/>
                          </a:solidFill>
                          <a:latin typeface="+mn-lt"/>
                          <a:ea typeface="+mn-ea"/>
                          <a:cs typeface="+mn-cs"/>
                        </a:rPr>
                        <a:t>Impor</a:t>
                      </a:r>
                    </a:p>
                  </a:txBody>
                  <a:tcPr anchor="ct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d-ID" sz="1600" kern="1200" dirty="0">
                          <a:solidFill>
                            <a:schemeClr val="tx1"/>
                          </a:solidFill>
                          <a:latin typeface="+mn-lt"/>
                          <a:ea typeface="+mn-ea"/>
                          <a:cs typeface="+mn-cs"/>
                        </a:rPr>
                        <a:t>6.550</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d-ID" sz="1600" kern="1200" dirty="0">
                          <a:solidFill>
                            <a:schemeClr val="tx1"/>
                          </a:solidFill>
                          <a:latin typeface="+mn-lt"/>
                          <a:ea typeface="+mn-ea"/>
                          <a:cs typeface="+mn-cs"/>
                        </a:rPr>
                        <a:t>6.800**</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2"/>
                  </a:ext>
                </a:extLst>
              </a:tr>
            </a:tbl>
          </a:graphicData>
        </a:graphic>
      </p:graphicFrame>
      <p:pic>
        <p:nvPicPr>
          <p:cNvPr id="44" name="Picture 1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72052" y="1760355"/>
            <a:ext cx="897119" cy="8971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9" name="Rectangle 48"/>
          <p:cNvSpPr/>
          <p:nvPr/>
        </p:nvSpPr>
        <p:spPr>
          <a:xfrm>
            <a:off x="372052" y="246779"/>
            <a:ext cx="10026171" cy="584775"/>
          </a:xfrm>
          <a:prstGeom prst="rect">
            <a:avLst/>
          </a:prstGeom>
        </p:spPr>
        <p:txBody>
          <a:bodyPr wrap="square">
            <a:spAutoFit/>
          </a:bodyPr>
          <a:lstStyle/>
          <a:p>
            <a:r>
              <a:rPr lang="en-US" sz="3200" b="1" dirty="0">
                <a:solidFill>
                  <a:srgbClr val="C00000"/>
                </a:solidFill>
                <a:latin typeface="Agency FB" panose="020B0503020202020204" pitchFamily="34" charset="0"/>
              </a:rPr>
              <a:t>KEBIJAKAN HARGA ACUAN KOMODITAS PANGAN</a:t>
            </a:r>
            <a:endParaRPr lang="id-ID" sz="2800" b="1" dirty="0">
              <a:solidFill>
                <a:srgbClr val="C00000"/>
              </a:solidFill>
              <a:latin typeface="Agency FB" panose="020B0503020202020204" pitchFamily="34" charset="0"/>
            </a:endParaRPr>
          </a:p>
        </p:txBody>
      </p:sp>
      <p:pic>
        <p:nvPicPr>
          <p:cNvPr id="50" name="Picture 4" descr="Hasil gambar untuk transparent GLASS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6092"/>
            <a:ext cx="1311262" cy="1249263"/>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0375" y="3625984"/>
            <a:ext cx="958214" cy="95821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8" name="Rectangular Callout 57"/>
          <p:cNvSpPr/>
          <p:nvPr/>
        </p:nvSpPr>
        <p:spPr>
          <a:xfrm>
            <a:off x="9673181" y="3234161"/>
            <a:ext cx="2295905" cy="1583497"/>
          </a:xfrm>
          <a:prstGeom prst="wedgeRectCallout">
            <a:avLst>
              <a:gd name="adj1" fmla="val -92822"/>
              <a:gd name="adj2" fmla="val -28243"/>
            </a:avLst>
          </a:prstGeom>
          <a:solidFill>
            <a:sysClr val="window" lastClr="FFFFFF"/>
          </a:solidFill>
          <a:ln w="25400" cap="flat" cmpd="sng" algn="ctr">
            <a:solidFill>
              <a:srgbClr val="1F497D">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9" name="TextBox 58"/>
          <p:cNvSpPr txBox="1"/>
          <p:nvPr/>
        </p:nvSpPr>
        <p:spPr>
          <a:xfrm>
            <a:off x="9673181" y="3306168"/>
            <a:ext cx="2295905" cy="138499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d-ID" sz="1400" b="1" i="0" u="none" strike="noStrike" kern="0" cap="none" spc="0" normalizeH="0" baseline="0" noProof="0" dirty="0">
                <a:ln>
                  <a:noFill/>
                </a:ln>
                <a:solidFill>
                  <a:sysClr val="windowText" lastClr="000000"/>
                </a:solidFill>
                <a:effectLst/>
                <a:uLnTx/>
                <a:uFillTx/>
              </a:rPr>
              <a:t>HARGA PENJUALAN DI INDUSTRI PENGGUNA (SEBAGAI PAKAN TERNAK) MASING-MASING RP3.650/KG (CURAH) DAN RP3.750/KG (KEMASAN)</a:t>
            </a:r>
          </a:p>
        </p:txBody>
      </p:sp>
      <p:pic>
        <p:nvPicPr>
          <p:cNvPr id="60"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72052" y="5246001"/>
            <a:ext cx="798004" cy="9338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 name="Rectangular Callout 64"/>
          <p:cNvSpPr/>
          <p:nvPr/>
        </p:nvSpPr>
        <p:spPr>
          <a:xfrm>
            <a:off x="9840735" y="5208647"/>
            <a:ext cx="2128351" cy="1232151"/>
          </a:xfrm>
          <a:prstGeom prst="wedgeRectCallout">
            <a:avLst>
              <a:gd name="adj1" fmla="val -116300"/>
              <a:gd name="adj2" fmla="val 5835"/>
            </a:avLst>
          </a:prstGeom>
          <a:solidFill>
            <a:sysClr val="window" lastClr="FFFFFF"/>
          </a:solidFill>
          <a:ln w="25400" cap="flat" cmpd="sng" algn="ctr">
            <a:solidFill>
              <a:srgbClr val="1F497D">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6" name="TextBox 65"/>
          <p:cNvSpPr txBox="1"/>
          <p:nvPr/>
        </p:nvSpPr>
        <p:spPr>
          <a:xfrm>
            <a:off x="9876654" y="5277990"/>
            <a:ext cx="2092432" cy="107721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d-ID" sz="1600" b="1" i="0" u="none" strike="noStrike" kern="0" cap="none" spc="0" normalizeH="0" baseline="0" noProof="0" dirty="0">
                <a:ln>
                  <a:noFill/>
                </a:ln>
                <a:solidFill>
                  <a:sysClr val="windowText" lastClr="000000"/>
                </a:solidFill>
                <a:effectLst/>
                <a:uLnTx/>
                <a:uFillTx/>
              </a:rPr>
              <a:t>Harga penjualan ke Pengguna (Pengrajin Tahu/Tempe, Pakan ternak).</a:t>
            </a:r>
          </a:p>
        </p:txBody>
      </p:sp>
    </p:spTree>
    <p:extLst>
      <p:ext uri="{BB962C8B-B14F-4D97-AF65-F5344CB8AC3E}">
        <p14:creationId xmlns:p14="http://schemas.microsoft.com/office/powerpoint/2010/main" xmlns="" val="1256813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9" descr="Image result for CONSUMER BASIS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11" descr="Image result for CONSUMER BASIS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13" descr="Image result for CONSUMER BASIS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Slide Number Placeholder 1"/>
          <p:cNvSpPr>
            <a:spLocks noGrp="1"/>
          </p:cNvSpPr>
          <p:nvPr>
            <p:ph type="sldNum" sz="quarter" idx="12"/>
          </p:nvPr>
        </p:nvSpPr>
        <p:spPr>
          <a:xfrm>
            <a:off x="8610600" y="6383646"/>
            <a:ext cx="2743200" cy="365125"/>
          </a:xfrm>
        </p:spPr>
        <p:txBody>
          <a:bodyPr/>
          <a:lstStyle/>
          <a:p>
            <a:fld id="{38C5940F-52BA-4018-B13B-B36621709A35}" type="slidenum">
              <a:rPr lang="id-ID" smtClean="0"/>
              <a:pPr/>
              <a:t>82</a:t>
            </a:fld>
            <a:endParaRPr lang="id-ID" dirty="0"/>
          </a:p>
        </p:txBody>
      </p:sp>
      <p:graphicFrame>
        <p:nvGraphicFramePr>
          <p:cNvPr id="43" name="Table 42"/>
          <p:cNvGraphicFramePr>
            <a:graphicFrameLocks noGrp="1"/>
          </p:cNvGraphicFramePr>
          <p:nvPr>
            <p:extLst/>
          </p:nvPr>
        </p:nvGraphicFramePr>
        <p:xfrm>
          <a:off x="1852110" y="1361731"/>
          <a:ext cx="7633093" cy="4667471"/>
        </p:xfrm>
        <a:graphic>
          <a:graphicData uri="http://schemas.openxmlformats.org/drawingml/2006/table">
            <a:tbl>
              <a:tblPr firstRow="1" bandRow="1"/>
              <a:tblGrid>
                <a:gridCol w="518352">
                  <a:extLst>
                    <a:ext uri="{9D8B030D-6E8A-4147-A177-3AD203B41FA5}">
                      <a16:colId xmlns:a16="http://schemas.microsoft.com/office/drawing/2014/main" xmlns="" val="20000"/>
                    </a:ext>
                  </a:extLst>
                </a:gridCol>
                <a:gridCol w="2174242">
                  <a:extLst>
                    <a:ext uri="{9D8B030D-6E8A-4147-A177-3AD203B41FA5}">
                      <a16:colId xmlns:a16="http://schemas.microsoft.com/office/drawing/2014/main" xmlns="" val="20001"/>
                    </a:ext>
                  </a:extLst>
                </a:gridCol>
                <a:gridCol w="2429311">
                  <a:extLst>
                    <a:ext uri="{9D8B030D-6E8A-4147-A177-3AD203B41FA5}">
                      <a16:colId xmlns:a16="http://schemas.microsoft.com/office/drawing/2014/main" xmlns="" val="20002"/>
                    </a:ext>
                  </a:extLst>
                </a:gridCol>
                <a:gridCol w="2511188">
                  <a:extLst>
                    <a:ext uri="{9D8B030D-6E8A-4147-A177-3AD203B41FA5}">
                      <a16:colId xmlns:a16="http://schemas.microsoft.com/office/drawing/2014/main" xmlns="" val="20003"/>
                    </a:ext>
                  </a:extLst>
                </a:gridCol>
              </a:tblGrid>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id-ID" sz="1600" dirty="0">
                          <a:solidFill>
                            <a:schemeClr val="bg1"/>
                          </a:solidFill>
                        </a:rPr>
                        <a:t>No.</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id-ID" sz="1600" dirty="0">
                          <a:solidFill>
                            <a:schemeClr val="bg1"/>
                          </a:solidFill>
                        </a:rPr>
                        <a:t>Komoditi</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id-ID" sz="1600" dirty="0">
                          <a:solidFill>
                            <a:schemeClr val="bg1"/>
                          </a:solidFill>
                        </a:rPr>
                        <a:t>Harga Acuan Pembelian</a:t>
                      </a:r>
                      <a:r>
                        <a:rPr lang="id-ID" sz="1600" baseline="0" dirty="0">
                          <a:solidFill>
                            <a:schemeClr val="bg1"/>
                          </a:solidFill>
                        </a:rPr>
                        <a:t> di Petani (Rp/Kg)</a:t>
                      </a:r>
                      <a:endParaRPr lang="id-ID" sz="1600" dirty="0">
                        <a:solidFill>
                          <a:schemeClr val="bg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id-ID" sz="1600" dirty="0">
                          <a:solidFill>
                            <a:schemeClr val="bg1"/>
                          </a:solidFill>
                        </a:rPr>
                        <a:t>Harga Acuan Pembelian</a:t>
                      </a:r>
                      <a:r>
                        <a:rPr lang="id-ID" sz="1600" baseline="0" dirty="0">
                          <a:solidFill>
                            <a:schemeClr val="bg1"/>
                          </a:solidFill>
                        </a:rPr>
                        <a:t> di Konsumen (Rp/Kg)</a:t>
                      </a:r>
                      <a:endParaRPr lang="id-ID" sz="1600" dirty="0">
                        <a:solidFill>
                          <a:schemeClr val="bg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75000"/>
                      </a:srgbClr>
                    </a:solidFill>
                  </a:tcPr>
                </a:tc>
                <a:extLst>
                  <a:ext uri="{0D108BD9-81ED-4DB2-BD59-A6C34878D82A}">
                    <a16:rowId xmlns:a16="http://schemas.microsoft.com/office/drawing/2014/main" xmlns="" val="10000"/>
                  </a:ext>
                </a:extLst>
              </a:tr>
              <a:tr h="370840">
                <a:tc>
                  <a:txBody>
                    <a:bodyPr/>
                    <a:lstStyle/>
                    <a:p>
                      <a:pPr algn="ctr"/>
                      <a:r>
                        <a:rPr lang="id-ID" sz="1600" kern="1200" dirty="0">
                          <a:solidFill>
                            <a:schemeClr val="tx1"/>
                          </a:solidFill>
                          <a:latin typeface="+mn-lt"/>
                          <a:ea typeface="+mn-ea"/>
                          <a:cs typeface="+mn-cs"/>
                        </a:rPr>
                        <a:t>4.</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d-ID" sz="1600" kern="1200" dirty="0">
                          <a:solidFill>
                            <a:schemeClr val="tx1"/>
                          </a:solidFill>
                          <a:latin typeface="+mn-lt"/>
                          <a:ea typeface="+mn-ea"/>
                          <a:cs typeface="+mn-cs"/>
                        </a:rPr>
                        <a:t>Gula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d-ID" sz="1600" kern="1200" dirty="0">
                        <a:solidFill>
                          <a:schemeClr val="tx1"/>
                        </a:solidFill>
                        <a:latin typeface="+mn-lt"/>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d-ID" sz="1600" kern="1200" dirty="0">
                        <a:solidFill>
                          <a:schemeClr val="tx1"/>
                        </a:solidFill>
                        <a:latin typeface="+mn-lt"/>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70840">
                <a:tc>
                  <a:txBody>
                    <a:bodyPr/>
                    <a:lstStyle/>
                    <a:p>
                      <a:pPr algn="ctr"/>
                      <a:endParaRPr lang="id-ID" sz="1600" kern="1200" dirty="0">
                        <a:solidFill>
                          <a:schemeClr val="tx1"/>
                        </a:solidFill>
                        <a:latin typeface="+mn-lt"/>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d-ID" sz="1600" kern="1200" dirty="0">
                          <a:solidFill>
                            <a:schemeClr val="tx1"/>
                          </a:solidFill>
                          <a:latin typeface="+mn-lt"/>
                          <a:ea typeface="+mn-ea"/>
                          <a:cs typeface="+mn-cs"/>
                        </a:rPr>
                        <a:t>Harga Dasar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d-ID" sz="1600" kern="1200" dirty="0">
                          <a:solidFill>
                            <a:schemeClr val="tx1"/>
                          </a:solidFill>
                          <a:latin typeface="+mn-lt"/>
                          <a:ea typeface="+mn-ea"/>
                          <a:cs typeface="+mn-cs"/>
                        </a:rPr>
                        <a:t>9.100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d-ID" sz="1600" kern="1200" dirty="0">
                          <a:solidFill>
                            <a:schemeClr val="tx1"/>
                          </a:solidFill>
                          <a:latin typeface="+mn-lt"/>
                          <a:ea typeface="+mn-ea"/>
                          <a:cs typeface="+mn-cs"/>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70840">
                <a:tc>
                  <a:txBody>
                    <a:bodyPr/>
                    <a:lstStyle/>
                    <a:p>
                      <a:pPr algn="ctr"/>
                      <a:endParaRPr lang="id-ID" sz="1600" kern="1200" dirty="0">
                        <a:solidFill>
                          <a:schemeClr val="tx1"/>
                        </a:solidFill>
                        <a:latin typeface="+mn-lt"/>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d-ID" sz="1600" kern="1200" dirty="0">
                          <a:solidFill>
                            <a:schemeClr val="tx1"/>
                          </a:solidFill>
                          <a:latin typeface="+mn-lt"/>
                          <a:ea typeface="+mn-ea"/>
                          <a:cs typeface="+mn-cs"/>
                        </a:rPr>
                        <a:t>Harga Lelang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d-ID" sz="1600" kern="1200" dirty="0">
                          <a:solidFill>
                            <a:schemeClr val="tx1"/>
                          </a:solidFill>
                          <a:latin typeface="+mn-lt"/>
                          <a:ea typeface="+mn-ea"/>
                          <a:cs typeface="+mn-cs"/>
                        </a:rPr>
                        <a:t>11.000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d-ID" sz="1600" kern="1200" dirty="0">
                          <a:solidFill>
                            <a:schemeClr val="tx1"/>
                          </a:solidFill>
                          <a:latin typeface="+mn-lt"/>
                          <a:ea typeface="+mn-ea"/>
                          <a:cs typeface="+mn-cs"/>
                        </a:rPr>
                        <a:t>13.000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70840">
                <a:tc>
                  <a:txBody>
                    <a:bodyPr/>
                    <a:lstStyle/>
                    <a:p>
                      <a:pPr algn="ctr"/>
                      <a:r>
                        <a:rPr lang="id-ID" sz="1600" kern="1200" dirty="0">
                          <a:solidFill>
                            <a:schemeClr val="tx1"/>
                          </a:solidFill>
                          <a:latin typeface="+mn-lt"/>
                          <a:ea typeface="+mn-ea"/>
                          <a:cs typeface="+mn-cs"/>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d-ID" sz="1600" kern="1200" dirty="0">
                          <a:solidFill>
                            <a:schemeClr val="tx1"/>
                          </a:solidFill>
                          <a:latin typeface="+mn-lt"/>
                          <a:ea typeface="+mn-ea"/>
                          <a:cs typeface="+mn-cs"/>
                        </a:rPr>
                        <a:t>Bawang Merah***</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d-ID" sz="1600" kern="1200" dirty="0">
                        <a:solidFill>
                          <a:schemeClr val="tx1"/>
                        </a:solidFill>
                        <a:latin typeface="+mn-lt"/>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d-ID" sz="1600" kern="1200" dirty="0">
                        <a:solidFill>
                          <a:schemeClr val="tx1"/>
                        </a:solidFill>
                        <a:latin typeface="+mn-lt"/>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79951">
                <a:tc>
                  <a:txBody>
                    <a:bodyPr/>
                    <a:lstStyle/>
                    <a:p>
                      <a:pPr algn="ctr"/>
                      <a:endParaRPr lang="id-ID" sz="16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d-ID" sz="1600" kern="1200" dirty="0">
                          <a:solidFill>
                            <a:schemeClr val="tx1"/>
                          </a:solidFill>
                          <a:latin typeface="+mn-lt"/>
                          <a:ea typeface="+mn-ea"/>
                          <a:cs typeface="+mn-cs"/>
                        </a:rPr>
                        <a:t>Konde Basah</a:t>
                      </a: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d-ID" sz="1600" kern="1200" dirty="0">
                          <a:solidFill>
                            <a:schemeClr val="tx1"/>
                          </a:solidFill>
                          <a:latin typeface="+mn-lt"/>
                          <a:ea typeface="+mn-ea"/>
                          <a:cs typeface="+mn-cs"/>
                        </a:rPr>
                        <a:t>15.000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d-ID" sz="1600" kern="1200" dirty="0">
                          <a:solidFill>
                            <a:schemeClr val="tx1"/>
                          </a:solidFill>
                          <a:latin typeface="+mn-lt"/>
                          <a:ea typeface="+mn-ea"/>
                          <a:cs typeface="+mn-cs"/>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370840">
                <a:tc>
                  <a:txBody>
                    <a:bodyPr/>
                    <a:lstStyle/>
                    <a:p>
                      <a:pPr algn="ctr"/>
                      <a:endParaRPr lang="id-ID" sz="16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d-ID" sz="1600" kern="1200" dirty="0">
                          <a:solidFill>
                            <a:schemeClr val="tx1"/>
                          </a:solidFill>
                          <a:latin typeface="+mn-lt"/>
                          <a:ea typeface="+mn-ea"/>
                          <a:cs typeface="+mn-cs"/>
                        </a:rPr>
                        <a:t>Konde Askip</a:t>
                      </a: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d-ID" sz="1600" kern="1200" dirty="0">
                          <a:solidFill>
                            <a:schemeClr val="tx1"/>
                          </a:solidFill>
                          <a:latin typeface="+mn-lt"/>
                          <a:ea typeface="+mn-ea"/>
                          <a:cs typeface="+mn-cs"/>
                        </a:rPr>
                        <a:t>18.300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d-ID" sz="1600" kern="1200" dirty="0">
                          <a:solidFill>
                            <a:schemeClr val="tx1"/>
                          </a:solidFill>
                          <a:latin typeface="+mn-lt"/>
                          <a:ea typeface="+mn-ea"/>
                          <a:cs typeface="+mn-cs"/>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370840">
                <a:tc>
                  <a:txBody>
                    <a:bodyPr/>
                    <a:lstStyle/>
                    <a:p>
                      <a:pPr algn="ctr"/>
                      <a:endParaRPr lang="id-ID" sz="16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d-ID" sz="1600" kern="1200" dirty="0">
                          <a:solidFill>
                            <a:schemeClr val="tx1"/>
                          </a:solidFill>
                          <a:latin typeface="+mn-lt"/>
                          <a:ea typeface="+mn-ea"/>
                          <a:cs typeface="+mn-cs"/>
                        </a:rPr>
                        <a:t>Rogol Askip</a:t>
                      </a: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d-ID" sz="1600" kern="1200" dirty="0">
                          <a:solidFill>
                            <a:schemeClr val="tx1"/>
                          </a:solidFill>
                          <a:latin typeface="+mn-lt"/>
                          <a:ea typeface="+mn-ea"/>
                          <a:cs typeface="+mn-cs"/>
                        </a:rPr>
                        <a:t>22.500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d-ID" sz="1600" kern="1200" dirty="0">
                          <a:solidFill>
                            <a:schemeClr val="tx1"/>
                          </a:solidFill>
                          <a:latin typeface="+mn-lt"/>
                          <a:ea typeface="+mn-ea"/>
                          <a:cs typeface="+mn-cs"/>
                        </a:rPr>
                        <a:t>32.000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370840">
                <a:tc>
                  <a:txBody>
                    <a:bodyPr/>
                    <a:lstStyle/>
                    <a:p>
                      <a:pPr marL="0" algn="l" defTabSz="914400" rtl="0" eaLnBrk="1" latinLnBrk="0" hangingPunct="1"/>
                      <a:r>
                        <a:rPr lang="id-ID" sz="1600" kern="1200" dirty="0">
                          <a:solidFill>
                            <a:schemeClr val="tx1"/>
                          </a:solidFill>
                          <a:latin typeface="+mn-lt"/>
                          <a:ea typeface="+mn-ea"/>
                          <a:cs typeface="+mn-cs"/>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id-ID" sz="1600" kern="1200" dirty="0">
                          <a:solidFill>
                            <a:schemeClr val="tx1"/>
                          </a:solidFill>
                          <a:latin typeface="+mn-lt"/>
                          <a:ea typeface="+mn-ea"/>
                          <a:cs typeface="+mn-cs"/>
                        </a:rPr>
                        <a:t>Cabai</a:t>
                      </a: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id-ID" sz="1600" kern="1200" dirty="0">
                        <a:solidFill>
                          <a:schemeClr val="tx1"/>
                        </a:solidFill>
                        <a:latin typeface="+mn-lt"/>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id-ID" sz="1600" kern="1200" dirty="0">
                        <a:solidFill>
                          <a:schemeClr val="tx1"/>
                        </a:solidFill>
                        <a:latin typeface="+mn-lt"/>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370840">
                <a:tc>
                  <a:txBody>
                    <a:bodyPr/>
                    <a:lstStyle/>
                    <a:p>
                      <a:pPr marL="0" algn="l" defTabSz="914400" rtl="0" eaLnBrk="1" latinLnBrk="0" hangingPunct="1"/>
                      <a:endParaRPr lang="id-ID" sz="16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id-ID" sz="1600" kern="1200" dirty="0">
                          <a:solidFill>
                            <a:schemeClr val="tx1"/>
                          </a:solidFill>
                          <a:latin typeface="+mn-lt"/>
                          <a:ea typeface="+mn-ea"/>
                          <a:cs typeface="+mn-cs"/>
                        </a:rPr>
                        <a:t>Cabai Merah Keriting</a:t>
                      </a: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id-ID" sz="1600" kern="1200" dirty="0">
                          <a:solidFill>
                            <a:schemeClr val="tx1"/>
                          </a:solidFill>
                          <a:latin typeface="+mn-lt"/>
                          <a:ea typeface="+mn-ea"/>
                          <a:cs typeface="+mn-cs"/>
                        </a:rPr>
                        <a:t>15.000</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id-ID" sz="1600" kern="1200" dirty="0">
                          <a:solidFill>
                            <a:schemeClr val="tx1"/>
                          </a:solidFill>
                          <a:latin typeface="+mn-lt"/>
                          <a:ea typeface="+mn-ea"/>
                          <a:cs typeface="+mn-cs"/>
                        </a:rPr>
                        <a:t>28.500</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370840">
                <a:tc>
                  <a:txBody>
                    <a:bodyPr/>
                    <a:lstStyle/>
                    <a:p>
                      <a:pPr marL="0" algn="l" defTabSz="914400" rtl="0" eaLnBrk="1" latinLnBrk="0" hangingPunct="1"/>
                      <a:endParaRPr lang="id-ID" sz="16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id-ID" sz="1600" kern="1200" dirty="0">
                          <a:solidFill>
                            <a:schemeClr val="tx1"/>
                          </a:solidFill>
                          <a:latin typeface="+mn-lt"/>
                          <a:ea typeface="+mn-ea"/>
                          <a:cs typeface="+mn-cs"/>
                        </a:rPr>
                        <a:t>Cabai Merah Besar</a:t>
                      </a: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id-ID" sz="1600" kern="1200" dirty="0">
                          <a:solidFill>
                            <a:schemeClr val="tx1"/>
                          </a:solidFill>
                          <a:latin typeface="+mn-lt"/>
                          <a:ea typeface="+mn-ea"/>
                          <a:cs typeface="+mn-cs"/>
                        </a:rPr>
                        <a:t>15.000</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id-ID" sz="1600" kern="1200" dirty="0">
                          <a:solidFill>
                            <a:schemeClr val="tx1"/>
                          </a:solidFill>
                          <a:latin typeface="+mn-lt"/>
                          <a:ea typeface="+mn-ea"/>
                          <a:cs typeface="+mn-cs"/>
                        </a:rPr>
                        <a:t>28.500</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r h="370840">
                <a:tc>
                  <a:txBody>
                    <a:bodyPr/>
                    <a:lstStyle/>
                    <a:p>
                      <a:pPr marL="0" algn="l" defTabSz="914400" rtl="0" eaLnBrk="1" latinLnBrk="0" hangingPunct="1"/>
                      <a:endParaRPr lang="id-ID" sz="16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id-ID" sz="1600" kern="1200" dirty="0">
                          <a:solidFill>
                            <a:schemeClr val="tx1"/>
                          </a:solidFill>
                          <a:latin typeface="+mn-lt"/>
                          <a:ea typeface="+mn-ea"/>
                          <a:cs typeface="+mn-cs"/>
                        </a:rPr>
                        <a:t>Cabai Rawit Merah</a:t>
                      </a: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id-ID" sz="1600" kern="1200" dirty="0">
                          <a:solidFill>
                            <a:schemeClr val="tx1"/>
                          </a:solidFill>
                          <a:latin typeface="+mn-lt"/>
                          <a:ea typeface="+mn-ea"/>
                          <a:cs typeface="+mn-cs"/>
                        </a:rPr>
                        <a:t>17.000</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id-ID" sz="1600" kern="1200" dirty="0">
                          <a:solidFill>
                            <a:schemeClr val="tx1"/>
                          </a:solidFill>
                          <a:latin typeface="+mn-lt"/>
                          <a:ea typeface="+mn-ea"/>
                          <a:cs typeface="+mn-cs"/>
                        </a:rPr>
                        <a:t>29.000</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1"/>
                  </a:ext>
                </a:extLst>
              </a:tr>
            </a:tbl>
          </a:graphicData>
        </a:graphic>
      </p:graphicFrame>
      <p:pic>
        <p:nvPicPr>
          <p:cNvPr id="17"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65175" y="1882948"/>
            <a:ext cx="1037364" cy="10513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9149" y="3251455"/>
            <a:ext cx="815578" cy="8155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1" name="Rectangular Callout 20"/>
          <p:cNvSpPr/>
          <p:nvPr/>
        </p:nvSpPr>
        <p:spPr>
          <a:xfrm>
            <a:off x="9943295" y="3620615"/>
            <a:ext cx="1872468" cy="1089722"/>
          </a:xfrm>
          <a:prstGeom prst="wedgeRectCallout">
            <a:avLst>
              <a:gd name="adj1" fmla="val -417456"/>
              <a:gd name="adj2" fmla="val -115803"/>
            </a:avLst>
          </a:prstGeom>
          <a:solidFill>
            <a:sysClr val="window" lastClr="FFFFFF"/>
          </a:solidFill>
          <a:ln w="25400" cap="flat" cmpd="sng" algn="ctr">
            <a:solidFill>
              <a:srgbClr val="1F497D">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 name="TextBox 21"/>
          <p:cNvSpPr txBox="1"/>
          <p:nvPr/>
        </p:nvSpPr>
        <p:spPr>
          <a:xfrm>
            <a:off x="9979213" y="3692622"/>
            <a:ext cx="1667052"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d-ID" b="1" i="0" u="none" strike="noStrike" kern="0" cap="none" spc="0" normalizeH="0" baseline="0" noProof="0" dirty="0">
                <a:ln>
                  <a:noFill/>
                </a:ln>
                <a:solidFill>
                  <a:sysClr val="windowText" lastClr="000000"/>
                </a:solidFill>
                <a:effectLst/>
                <a:uLnTx/>
                <a:uFillTx/>
              </a:rPr>
              <a:t>Di petani atau sentra produsen</a:t>
            </a:r>
          </a:p>
        </p:txBody>
      </p:sp>
      <p:pic>
        <p:nvPicPr>
          <p:cNvPr id="23"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21759" y="4710337"/>
            <a:ext cx="980780" cy="9807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AutoShape 9" descr="Image result for CONSUMER BASIS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AutoShape 11" descr="Image result for CONSUMER BASIS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AutoShape 13" descr="Image result for CONSUMER BASIS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 name="Rectangle 23"/>
          <p:cNvSpPr/>
          <p:nvPr/>
        </p:nvSpPr>
        <p:spPr>
          <a:xfrm>
            <a:off x="372052" y="246779"/>
            <a:ext cx="10026171" cy="584775"/>
          </a:xfrm>
          <a:prstGeom prst="rect">
            <a:avLst/>
          </a:prstGeom>
        </p:spPr>
        <p:txBody>
          <a:bodyPr wrap="square">
            <a:spAutoFit/>
          </a:bodyPr>
          <a:lstStyle/>
          <a:p>
            <a:r>
              <a:rPr lang="en-US" sz="3200" b="1" dirty="0">
                <a:solidFill>
                  <a:srgbClr val="C00000"/>
                </a:solidFill>
                <a:latin typeface="Agency FB" panose="020B0503020202020204" pitchFamily="34" charset="0"/>
              </a:rPr>
              <a:t>KEBIJAKAN HARGA ACUAN KOMODITAS PANGAN</a:t>
            </a:r>
            <a:endParaRPr lang="id-ID" sz="2800" b="1" dirty="0">
              <a:solidFill>
                <a:srgbClr val="C00000"/>
              </a:solidFill>
              <a:latin typeface="Agency FB" panose="020B0503020202020204" pitchFamily="34" charset="0"/>
            </a:endParaRPr>
          </a:p>
        </p:txBody>
      </p:sp>
      <p:pic>
        <p:nvPicPr>
          <p:cNvPr id="25" name="Picture 4" descr="Hasil gambar untuk transparent GLASS 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66092"/>
            <a:ext cx="1311262" cy="12492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55247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83646"/>
            <a:ext cx="2743200" cy="365125"/>
          </a:xfrm>
        </p:spPr>
        <p:txBody>
          <a:bodyPr/>
          <a:lstStyle/>
          <a:p>
            <a:fld id="{38C5940F-52BA-4018-B13B-B36621709A35}" type="slidenum">
              <a:rPr lang="id-ID" smtClean="0"/>
              <a:pPr/>
              <a:t>83</a:t>
            </a:fld>
            <a:endParaRPr lang="id-ID" dirty="0"/>
          </a:p>
        </p:txBody>
      </p:sp>
      <p:graphicFrame>
        <p:nvGraphicFramePr>
          <p:cNvPr id="43" name="Table 42"/>
          <p:cNvGraphicFramePr>
            <a:graphicFrameLocks noGrp="1"/>
          </p:cNvGraphicFramePr>
          <p:nvPr>
            <p:extLst/>
          </p:nvPr>
        </p:nvGraphicFramePr>
        <p:xfrm>
          <a:off x="404745" y="1120667"/>
          <a:ext cx="7010468" cy="5262981"/>
        </p:xfrm>
        <a:graphic>
          <a:graphicData uri="http://schemas.openxmlformats.org/drawingml/2006/table">
            <a:tbl>
              <a:tblPr firstRow="1" bandRow="1"/>
              <a:tblGrid>
                <a:gridCol w="563314">
                  <a:extLst>
                    <a:ext uri="{9D8B030D-6E8A-4147-A177-3AD203B41FA5}">
                      <a16:colId xmlns:a16="http://schemas.microsoft.com/office/drawing/2014/main" xmlns="" val="20000"/>
                    </a:ext>
                  </a:extLst>
                </a:gridCol>
                <a:gridCol w="1879247">
                  <a:extLst>
                    <a:ext uri="{9D8B030D-6E8A-4147-A177-3AD203B41FA5}">
                      <a16:colId xmlns:a16="http://schemas.microsoft.com/office/drawing/2014/main" xmlns="" val="20001"/>
                    </a:ext>
                  </a:extLst>
                </a:gridCol>
                <a:gridCol w="2402911">
                  <a:extLst>
                    <a:ext uri="{9D8B030D-6E8A-4147-A177-3AD203B41FA5}">
                      <a16:colId xmlns:a16="http://schemas.microsoft.com/office/drawing/2014/main" xmlns="" val="20002"/>
                    </a:ext>
                  </a:extLst>
                </a:gridCol>
                <a:gridCol w="2164996">
                  <a:extLst>
                    <a:ext uri="{9D8B030D-6E8A-4147-A177-3AD203B41FA5}">
                      <a16:colId xmlns:a16="http://schemas.microsoft.com/office/drawing/2014/main" xmlns="" val="20003"/>
                    </a:ext>
                  </a:extLst>
                </a:gridCol>
              </a:tblGrid>
              <a:tr h="79670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id-ID" sz="1600" dirty="0">
                          <a:solidFill>
                            <a:schemeClr val="bg1"/>
                          </a:solidFill>
                        </a:rPr>
                        <a:t>No.</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id-ID" sz="1600" dirty="0">
                          <a:solidFill>
                            <a:schemeClr val="bg1"/>
                          </a:solidFill>
                        </a:rPr>
                        <a:t>Komoditi</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id-ID" sz="1600" dirty="0">
                          <a:solidFill>
                            <a:schemeClr val="bg1"/>
                          </a:solidFill>
                        </a:rPr>
                        <a:t>Harga Acuan Pembelian</a:t>
                      </a:r>
                      <a:r>
                        <a:rPr lang="id-ID" sz="1600" baseline="0" dirty="0">
                          <a:solidFill>
                            <a:schemeClr val="bg1"/>
                          </a:solidFill>
                        </a:rPr>
                        <a:t> di Petani (Rp/Kg)</a:t>
                      </a:r>
                      <a:endParaRPr lang="id-ID" sz="1600" dirty="0">
                        <a:solidFill>
                          <a:schemeClr val="bg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id-ID" sz="1600" dirty="0">
                          <a:solidFill>
                            <a:schemeClr val="bg1"/>
                          </a:solidFill>
                        </a:rPr>
                        <a:t>Harga Acuan Pembelian</a:t>
                      </a:r>
                      <a:r>
                        <a:rPr lang="id-ID" sz="1600" baseline="0" dirty="0">
                          <a:solidFill>
                            <a:schemeClr val="bg1"/>
                          </a:solidFill>
                        </a:rPr>
                        <a:t> di Konsumen (Rp/Kg)</a:t>
                      </a:r>
                      <a:endParaRPr lang="id-ID" sz="1600" dirty="0">
                        <a:solidFill>
                          <a:schemeClr val="bg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75000"/>
                      </a:srgbClr>
                    </a:solidFill>
                  </a:tcPr>
                </a:tc>
                <a:extLst>
                  <a:ext uri="{0D108BD9-81ED-4DB2-BD59-A6C34878D82A}">
                    <a16:rowId xmlns:a16="http://schemas.microsoft.com/office/drawing/2014/main" xmlns="" val="10000"/>
                  </a:ext>
                </a:extLst>
              </a:tr>
              <a:tr h="510170">
                <a:tc>
                  <a:txBody>
                    <a:bodyPr/>
                    <a:lstStyle/>
                    <a:p>
                      <a:pPr algn="ctr"/>
                      <a:r>
                        <a:rPr lang="id-ID" sz="1600" dirty="0"/>
                        <a:t>7.</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d-ID" sz="1600" dirty="0"/>
                        <a:t>Daging</a:t>
                      </a:r>
                      <a:r>
                        <a:rPr lang="id-ID" sz="1600" baseline="0" dirty="0"/>
                        <a:t> Sapi</a:t>
                      </a:r>
                      <a:endParaRPr lang="id-ID"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d-ID"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d-ID"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510170">
                <a:tc>
                  <a:txBody>
                    <a:bodyPr/>
                    <a:lstStyle/>
                    <a:p>
                      <a:pPr algn="ctr"/>
                      <a:endParaRPr lang="id-ID"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d-ID" sz="1600" dirty="0"/>
                        <a:t>Segar/Chilled: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d-ID"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d-ID"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510170">
                <a:tc>
                  <a:txBody>
                    <a:bodyPr/>
                    <a:lstStyle/>
                    <a:p>
                      <a:pPr algn="ctr"/>
                      <a:endParaRPr lang="id-ID"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d-ID" sz="1600" dirty="0"/>
                        <a:t>a. Paha Depan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d-ID"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d-ID" sz="1600" dirty="0"/>
                        <a:t>98.000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510170">
                <a:tc>
                  <a:txBody>
                    <a:bodyPr/>
                    <a:lstStyle/>
                    <a:p>
                      <a:pPr algn="ctr"/>
                      <a:endParaRPr lang="id-ID"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d-ID" sz="1600" dirty="0"/>
                        <a:t>b. Paha Belakang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d-ID"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d-ID" sz="1600" dirty="0"/>
                        <a:t>105.000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522704">
                <a:tc>
                  <a:txBody>
                    <a:bodyPr/>
                    <a:lstStyle/>
                    <a:p>
                      <a:pPr algn="ctr"/>
                      <a:endParaRPr lang="id-ID"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d-ID" sz="1600" dirty="0"/>
                        <a:t>c. Sandung Lamur</a:t>
                      </a: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d-ID"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d-ID" sz="1600" dirty="0"/>
                        <a:t>80.000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510170">
                <a:tc>
                  <a:txBody>
                    <a:bodyPr/>
                    <a:lstStyle/>
                    <a:p>
                      <a:pPr algn="ctr"/>
                      <a:endParaRPr lang="id-ID"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d-ID" sz="1600" dirty="0"/>
                        <a:t>d. Tetelan</a:t>
                      </a: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d-ID"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d-ID" sz="1600" dirty="0"/>
                        <a:t>50.000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510170">
                <a:tc>
                  <a:txBody>
                    <a:bodyPr/>
                    <a:lstStyle/>
                    <a:p>
                      <a:pPr algn="ctr"/>
                      <a:endParaRPr lang="id-ID"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d-ID" sz="1600" dirty="0"/>
                        <a:t>Beku:</a:t>
                      </a: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d-ID"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d-ID"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510170">
                <a:tc>
                  <a:txBody>
                    <a:bodyPr/>
                    <a:lstStyle/>
                    <a:p>
                      <a:pPr algn="ctr"/>
                      <a:endParaRPr lang="id-ID"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d-ID" sz="1600" dirty="0"/>
                        <a:t>a. Daging sapi</a:t>
                      </a: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d-ID"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d-ID" sz="1600" dirty="0"/>
                        <a:t>80.000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372385">
                <a:tc>
                  <a:txBody>
                    <a:bodyPr/>
                    <a:lstStyle/>
                    <a:p>
                      <a:pPr algn="ctr"/>
                      <a:endParaRPr lang="id-ID"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d-ID" sz="1600" dirty="0"/>
                        <a:t>b. Daging Kerbau</a:t>
                      </a: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d-ID"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d-ID" sz="1600" dirty="0"/>
                        <a:t>70.000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bl>
          </a:graphicData>
        </a:graphic>
      </p:graphicFrame>
      <p:sp>
        <p:nvSpPr>
          <p:cNvPr id="20" name="Rectangle 19"/>
          <p:cNvSpPr/>
          <p:nvPr/>
        </p:nvSpPr>
        <p:spPr>
          <a:xfrm>
            <a:off x="7614838" y="1300920"/>
            <a:ext cx="4354249" cy="4893647"/>
          </a:xfrm>
          <a:prstGeom prst="rect">
            <a:avLst/>
          </a:prstGeom>
        </p:spPr>
        <p:txBody>
          <a:bodyPr wrap="square">
            <a:spAutoFit/>
          </a:bodyPr>
          <a:lstStyle/>
          <a:p>
            <a:r>
              <a:rPr lang="id-ID" sz="2400" b="1" dirty="0"/>
              <a:t>Perlu mempertimbangkan penetapan harga acuan </a:t>
            </a:r>
            <a:r>
              <a:rPr lang="id-ID" sz="2400" b="1" dirty="0">
                <a:solidFill>
                  <a:srgbClr val="FF0000"/>
                </a:solidFill>
              </a:rPr>
              <a:t>daging beku kerbau</a:t>
            </a:r>
            <a:r>
              <a:rPr lang="id-ID" sz="2400" b="1" dirty="0"/>
              <a:t> impor di tingkat konsumen sebesar Rp65.000. Dengan pertimbangan:</a:t>
            </a:r>
          </a:p>
          <a:p>
            <a:pPr marL="342900" indent="-342900">
              <a:buFont typeface="+mj-lt"/>
              <a:buAutoNum type="alphaLcPeriod"/>
            </a:pPr>
            <a:r>
              <a:rPr lang="id-ID" sz="2400" b="1" dirty="0"/>
              <a:t>Harga jual daging beku ex impor dari india oleh BULOG ke Industri dan asosiasi pedagang Rp56.000/kg. </a:t>
            </a:r>
          </a:p>
          <a:p>
            <a:pPr marL="342900" indent="-342900">
              <a:buFont typeface="+mj-lt"/>
              <a:buAutoNum type="alphaLcPeriod"/>
            </a:pPr>
            <a:r>
              <a:rPr lang="id-ID" sz="2400" b="1" dirty="0"/>
              <a:t>Harga jual asosiasi pedagang ke </a:t>
            </a:r>
            <a:r>
              <a:rPr lang="id-ID" sz="2400" b="1"/>
              <a:t>Pengecer Rp60</a:t>
            </a:r>
            <a:r>
              <a:rPr lang="en-US" sz="2400" b="1"/>
              <a:t>.000</a:t>
            </a:r>
            <a:endParaRPr lang="id-ID" sz="2400" b="1"/>
          </a:p>
          <a:p>
            <a:pPr marL="342900" indent="-342900">
              <a:buFont typeface="+mj-lt"/>
              <a:buAutoNum type="alphaLcPeriod"/>
            </a:pPr>
            <a:r>
              <a:rPr lang="id-ID" sz="2400" b="1"/>
              <a:t>Harga jual Pengecer ke Konsumen 65.000</a:t>
            </a:r>
            <a:endParaRPr lang="id-ID" sz="2400" b="1" dirty="0"/>
          </a:p>
        </p:txBody>
      </p:sp>
      <p:sp>
        <p:nvSpPr>
          <p:cNvPr id="12"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9" descr="Image result for CONSUMER BASIS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11" descr="Image result for CONSUMER BASIS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AutoShape 13" descr="Image result for CONSUMER BASIS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Rectangle 15"/>
          <p:cNvSpPr/>
          <p:nvPr/>
        </p:nvSpPr>
        <p:spPr>
          <a:xfrm>
            <a:off x="372052" y="246779"/>
            <a:ext cx="10026171" cy="584775"/>
          </a:xfrm>
          <a:prstGeom prst="rect">
            <a:avLst/>
          </a:prstGeom>
        </p:spPr>
        <p:txBody>
          <a:bodyPr wrap="square">
            <a:spAutoFit/>
          </a:bodyPr>
          <a:lstStyle/>
          <a:p>
            <a:r>
              <a:rPr lang="en-US" sz="3200" b="1" dirty="0">
                <a:solidFill>
                  <a:srgbClr val="C00000"/>
                </a:solidFill>
                <a:latin typeface="Agency FB" panose="020B0503020202020204" pitchFamily="34" charset="0"/>
              </a:rPr>
              <a:t>KEBIJAKAN HARGA ACUAN KOMODITAS PANGAN</a:t>
            </a:r>
            <a:endParaRPr lang="id-ID" sz="2800" b="1" dirty="0">
              <a:solidFill>
                <a:srgbClr val="C00000"/>
              </a:solidFill>
              <a:latin typeface="Agency FB" panose="020B0503020202020204" pitchFamily="34" charset="0"/>
            </a:endParaRPr>
          </a:p>
        </p:txBody>
      </p:sp>
      <p:pic>
        <p:nvPicPr>
          <p:cNvPr id="17"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66092"/>
            <a:ext cx="1311262" cy="12492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079067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444009" y="-170710"/>
            <a:ext cx="1697640" cy="161737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9" descr="Image result for CONSUMER BASIS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11" descr="Image result for CONSUMER BASIS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13" descr="Image result for CONSUMER BASIS IC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Slide Number Placeholder 1"/>
          <p:cNvSpPr>
            <a:spLocks noGrp="1"/>
          </p:cNvSpPr>
          <p:nvPr>
            <p:ph type="sldNum" sz="quarter" idx="12"/>
          </p:nvPr>
        </p:nvSpPr>
        <p:spPr>
          <a:xfrm>
            <a:off x="9359241" y="6423641"/>
            <a:ext cx="2743200" cy="365125"/>
          </a:xfrm>
        </p:spPr>
        <p:txBody>
          <a:bodyPr/>
          <a:lstStyle/>
          <a:p>
            <a:fld id="{38C5940F-52BA-4018-B13B-B36621709A35}" type="slidenum">
              <a:rPr lang="id-ID" smtClean="0"/>
              <a:pPr/>
              <a:t>84</a:t>
            </a:fld>
            <a:endParaRPr lang="id-ID" dirty="0"/>
          </a:p>
        </p:txBody>
      </p:sp>
      <p:sp>
        <p:nvSpPr>
          <p:cNvPr id="10" name="Rectangle 9"/>
          <p:cNvSpPr/>
          <p:nvPr/>
        </p:nvSpPr>
        <p:spPr>
          <a:xfrm>
            <a:off x="5854891" y="266153"/>
            <a:ext cx="5791374" cy="830997"/>
          </a:xfrm>
          <a:prstGeom prst="rect">
            <a:avLst/>
          </a:prstGeom>
        </p:spPr>
        <p:txBody>
          <a:bodyPr wrap="square">
            <a:spAutoFit/>
          </a:bodyPr>
          <a:lstStyle/>
          <a:p>
            <a:pPr algn="r"/>
            <a:r>
              <a:rPr lang="en-US" sz="2400" b="1" dirty="0">
                <a:solidFill>
                  <a:srgbClr val="C00000"/>
                </a:solidFill>
              </a:rPr>
              <a:t>PEMANFAATAN BUSINESS AGREGATOR DALAM PENGENDALIAN INFLASI</a:t>
            </a:r>
            <a:endParaRPr lang="id-ID" sz="2400" b="1" dirty="0">
              <a:solidFill>
                <a:srgbClr val="C00000"/>
              </a:solidFill>
            </a:endParaRPr>
          </a:p>
        </p:txBody>
      </p:sp>
      <p:sp>
        <p:nvSpPr>
          <p:cNvPr id="11" name="TextBox 10"/>
          <p:cNvSpPr txBox="1"/>
          <p:nvPr/>
        </p:nvSpPr>
        <p:spPr>
          <a:xfrm>
            <a:off x="188009" y="296859"/>
            <a:ext cx="5893522" cy="6247864"/>
          </a:xfrm>
          <a:prstGeom prst="rect">
            <a:avLst/>
          </a:prstGeom>
          <a:noFill/>
        </p:spPr>
        <p:txBody>
          <a:bodyPr wrap="square" rtlCol="0">
            <a:spAutoFit/>
          </a:bodyPr>
          <a:lstStyle/>
          <a:p>
            <a:pPr marL="185738" indent="-185738" algn="just">
              <a:spcBef>
                <a:spcPts val="1200"/>
              </a:spcBef>
              <a:buFont typeface="Arial" pitchFamily="34" charset="0"/>
              <a:buChar char="•"/>
            </a:pPr>
            <a:r>
              <a:rPr lang="id-ID" sz="2000" b="1" dirty="0"/>
              <a:t>Konsep dari bisnis agregator sendiri adalah dengan menggunakan aplikasi mobile atau online yang menciptakan marketplace, dimana semua pemasok dan pengguna bertemu dalam satu wadah yang </a:t>
            </a:r>
            <a:r>
              <a:rPr lang="id-ID" sz="2000" b="1" dirty="0">
                <a:solidFill>
                  <a:srgbClr val="FF0000"/>
                </a:solidFill>
              </a:rPr>
              <a:t>sama sehingga mampu mengurangi </a:t>
            </a:r>
            <a:r>
              <a:rPr lang="fi-FI" sz="2000" b="1" dirty="0">
                <a:solidFill>
                  <a:srgbClr val="FF0000"/>
                </a:solidFill>
              </a:rPr>
              <a:t>mata rantai yang terlalu panjang</a:t>
            </a:r>
            <a:r>
              <a:rPr lang="id-ID" sz="2000" b="1" dirty="0">
                <a:solidFill>
                  <a:srgbClr val="FF0000"/>
                </a:solidFill>
              </a:rPr>
              <a:t> (biaya logistik menjadi murah)</a:t>
            </a:r>
          </a:p>
          <a:p>
            <a:pPr marL="185738" indent="-185738" algn="just">
              <a:spcBef>
                <a:spcPts val="1200"/>
              </a:spcBef>
              <a:buFont typeface="Arial" pitchFamily="34" charset="0"/>
              <a:buChar char="•"/>
            </a:pPr>
            <a:r>
              <a:rPr lang="id-ID" sz="2000" b="1" dirty="0"/>
              <a:t>Dengan banyaknya pemasok dan pengguna berada dalam satu wadah tersebut maka yang diharapkan adalah </a:t>
            </a:r>
            <a:r>
              <a:rPr lang="id-ID" sz="2000" b="1" dirty="0">
                <a:solidFill>
                  <a:srgbClr val="FF0000"/>
                </a:solidFill>
              </a:rPr>
              <a:t>adanya transparansi harga secara langsung</a:t>
            </a:r>
            <a:r>
              <a:rPr lang="id-ID" sz="2000" b="1" dirty="0"/>
              <a:t>, dan akan memperlihatkan harga yang paling murah dan yang paling tinggi.</a:t>
            </a:r>
          </a:p>
          <a:p>
            <a:pPr marL="185738" indent="-185738" algn="just">
              <a:spcBef>
                <a:spcPts val="1200"/>
              </a:spcBef>
              <a:buFont typeface="Arial" pitchFamily="34" charset="0"/>
              <a:buChar char="•"/>
            </a:pPr>
            <a:r>
              <a:rPr lang="id-ID" sz="2000" b="1" dirty="0"/>
              <a:t>Ada beberapa bisnis agregator berbasis mobile phone/ aplikasi yang sudah berkembang saat ini, misal aplikasi petani yang berfokus pada penyuluhan pertanian sekaligus wadah menjual produk pertanian para petani, limakilo.Id yang mengembangkan bisnis agregator untuk komoditas bawang merah dan gula pasir, dan masih banyak lagi lainnya.</a:t>
            </a:r>
          </a:p>
        </p:txBody>
      </p:sp>
      <p:pic>
        <p:nvPicPr>
          <p:cNvPr id="12" name="Picture 11"/>
          <p:cNvPicPr>
            <a:picLocks noChangeAspect="1"/>
          </p:cNvPicPr>
          <p:nvPr/>
        </p:nvPicPr>
        <p:blipFill>
          <a:blip r:embed="rId3"/>
          <a:stretch>
            <a:fillRect/>
          </a:stretch>
        </p:blipFill>
        <p:spPr>
          <a:xfrm>
            <a:off x="6874742" y="1416411"/>
            <a:ext cx="2387839" cy="240370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052" name="Picture 4" descr="Hasil gambar untuk TANIHUB"/>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359530" y="4330487"/>
            <a:ext cx="2206005" cy="220600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2056" name="Picture 8" descr="Hasil gambar untuk NURBAYA INITIATIVES"/>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9471276" y="1416411"/>
            <a:ext cx="2392374" cy="239237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2058" name="Picture 10" descr="Hasil gambar untuk LIMAKILO"/>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764412" y="2973770"/>
            <a:ext cx="2401762" cy="24017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2060" name="Picture 12" descr="Hasil gambar untuk SI KUMIS"/>
          <p:cNvPicPr>
            <a:picLocks noChangeAspect="1" noChangeArrowheads="1"/>
          </p:cNvPicPr>
          <p:nvPr/>
        </p:nvPicPr>
        <p:blipFill rotWithShape="1">
          <a:blip r:embed="rId7">
            <a:extLst>
              <a:ext uri="{28A0092B-C50C-407E-A947-70E740481C1C}">
                <a14:useLocalDpi xmlns:a14="http://schemas.microsoft.com/office/drawing/2010/main" xmlns="" val="0"/>
              </a:ext>
            </a:extLst>
          </a:blip>
          <a:srcRect l="12456" r="11583"/>
          <a:stretch/>
        </p:blipFill>
        <p:spPr bwMode="auto">
          <a:xfrm>
            <a:off x="9262581" y="4493153"/>
            <a:ext cx="2383684" cy="20936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725689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79584" y="4242815"/>
            <a:ext cx="10026171" cy="923330"/>
          </a:xfrm>
          <a:prstGeom prst="rect">
            <a:avLst/>
          </a:prstGeom>
        </p:spPr>
        <p:txBody>
          <a:bodyPr wrap="square">
            <a:spAutoFit/>
          </a:bodyPr>
          <a:lstStyle/>
          <a:p>
            <a:r>
              <a:rPr lang="en-US" sz="5400" b="1" dirty="0" smtClean="0">
                <a:solidFill>
                  <a:srgbClr val="C00000"/>
                </a:solidFill>
              </a:rPr>
              <a:t>W</a:t>
            </a:r>
            <a:r>
              <a:rPr lang="en-US" sz="4400" b="1" dirty="0" smtClean="0">
                <a:solidFill>
                  <a:srgbClr val="C00000"/>
                </a:solidFill>
              </a:rPr>
              <a:t>EBSITE DAN </a:t>
            </a:r>
            <a:r>
              <a:rPr lang="en-US" sz="4400" b="1" i="1" dirty="0" smtClean="0">
                <a:solidFill>
                  <a:srgbClr val="C00000"/>
                </a:solidFill>
              </a:rPr>
              <a:t>VIDEO CONFERENCE</a:t>
            </a:r>
            <a:endParaRPr lang="id-ID" sz="4400" b="1" i="1" dirty="0">
              <a:solidFill>
                <a:srgbClr val="C00000"/>
              </a:solidFill>
            </a:endParaRPr>
          </a:p>
        </p:txBody>
      </p:sp>
      <p:sp>
        <p:nvSpPr>
          <p:cNvPr id="7" name="AutoShape 7" descr="Image result for CONSUMER BASI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 name="Picture 4" descr="Hasil gambar untuk transparent GLASS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0388" y="3749099"/>
            <a:ext cx="2005591" cy="1910762"/>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38C5940F-52BA-4018-B13B-B36621709A35}" type="slidenum">
              <a:rPr lang="id-ID" smtClean="0"/>
              <a:pPr/>
              <a:t>85</a:t>
            </a:fld>
            <a:endParaRPr lang="id-ID"/>
          </a:p>
        </p:txBody>
      </p:sp>
    </p:spTree>
    <p:extLst>
      <p:ext uri="{BB962C8B-B14F-4D97-AF65-F5344CB8AC3E}">
        <p14:creationId xmlns:p14="http://schemas.microsoft.com/office/powerpoint/2010/main" xmlns="" val="15824081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cdn0-a.production.liputan6.static6.com/medias/923415/big/063900600_1436416911-Untitled-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21346612">
            <a:off x="162197" y="99079"/>
            <a:ext cx="3754684" cy="1373897"/>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http://fbadvance.com/wp-content/uploads/2013/07/call-to-action-megaphone.png"/>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2034" b="99661" l="755" r="100000">
                        <a14:foregroundMark x1="72075" y1="15932" x2="50943" y2="11186"/>
                        <a14:foregroundMark x1="69811" y1="11864" x2="58113" y2="7458"/>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4964050" y="2244999"/>
            <a:ext cx="2593487" cy="216531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1412151" y="1524816"/>
            <a:ext cx="3794109" cy="474109"/>
          </a:xfrm>
        </p:spPr>
        <p:txBody>
          <a:bodyPr>
            <a:noAutofit/>
          </a:bodyPr>
          <a:lstStyle/>
          <a:p>
            <a:pPr marL="0" indent="0" algn="r">
              <a:spcBef>
                <a:spcPts val="700"/>
              </a:spcBef>
              <a:buNone/>
            </a:pPr>
            <a:r>
              <a:rPr lang="en-US" sz="2000" b="1" dirty="0">
                <a:solidFill>
                  <a:srgbClr val="00B050"/>
                </a:solidFill>
                <a:latin typeface="Franklin Gothic Demi Cond" panose="020B0706030402020204" pitchFamily="34" charset="0"/>
              </a:rPr>
              <a:t>EKSPEKTASI INFLASI SANGAT MEMPENGARUHI TINGKAT INFLASI. </a:t>
            </a:r>
          </a:p>
        </p:txBody>
      </p:sp>
      <p:sp>
        <p:nvSpPr>
          <p:cNvPr id="5" name="Rectangle 4"/>
          <p:cNvSpPr/>
          <p:nvPr/>
        </p:nvSpPr>
        <p:spPr>
          <a:xfrm>
            <a:off x="6498975" y="1385331"/>
            <a:ext cx="4622800" cy="646331"/>
          </a:xfrm>
          <a:prstGeom prst="rect">
            <a:avLst/>
          </a:prstGeom>
        </p:spPr>
        <p:txBody>
          <a:bodyPr wrap="square">
            <a:spAutoFit/>
          </a:bodyPr>
          <a:lstStyle/>
          <a:p>
            <a:pPr>
              <a:spcBef>
                <a:spcPts val="700"/>
              </a:spcBef>
            </a:pPr>
            <a:r>
              <a:rPr lang="en-US" b="1" dirty="0">
                <a:solidFill>
                  <a:srgbClr val="FF0000"/>
                </a:solidFill>
                <a:latin typeface="Franklin Gothic Demi Cond" panose="020B0706030402020204" pitchFamily="34" charset="0"/>
              </a:rPr>
              <a:t>KOORDINASI </a:t>
            </a:r>
            <a:r>
              <a:rPr lang="id-ID" b="1" dirty="0" smtClean="0">
                <a:solidFill>
                  <a:srgbClr val="FF0000"/>
                </a:solidFill>
                <a:latin typeface="Franklin Gothic Demi Cond" panose="020B0706030402020204" pitchFamily="34" charset="0"/>
              </a:rPr>
              <a:t>&amp; </a:t>
            </a:r>
            <a:r>
              <a:rPr lang="en-US" b="1" dirty="0" smtClean="0">
                <a:solidFill>
                  <a:srgbClr val="FF0000"/>
                </a:solidFill>
                <a:latin typeface="Franklin Gothic Demi Cond" panose="020B0706030402020204" pitchFamily="34" charset="0"/>
              </a:rPr>
              <a:t>KOMUNIKASI </a:t>
            </a:r>
            <a:r>
              <a:rPr lang="en-US" b="1" dirty="0">
                <a:solidFill>
                  <a:srgbClr val="FF0000"/>
                </a:solidFill>
                <a:latin typeface="Franklin Gothic Demi Cond" panose="020B0706030402020204" pitchFamily="34" charset="0"/>
              </a:rPr>
              <a:t>YANG BAIK </a:t>
            </a:r>
            <a:r>
              <a:rPr lang="id-ID" b="1" dirty="0" smtClean="0">
                <a:solidFill>
                  <a:srgbClr val="FF0000"/>
                </a:solidFill>
                <a:latin typeface="Franklin Gothic Demi Cond" panose="020B0706030402020204" pitchFamily="34" charset="0"/>
              </a:rPr>
              <a:t>         BIAYA </a:t>
            </a:r>
            <a:r>
              <a:rPr lang="id-ID" b="1" dirty="0">
                <a:solidFill>
                  <a:srgbClr val="FF0000"/>
                </a:solidFill>
                <a:latin typeface="Franklin Gothic Demi Cond" panose="020B0706030402020204" pitchFamily="34" charset="0"/>
              </a:rPr>
              <a:t>YANG BESAR</a:t>
            </a:r>
            <a:endParaRPr lang="en-US" b="1" dirty="0">
              <a:solidFill>
                <a:srgbClr val="FF0000"/>
              </a:solidFill>
              <a:latin typeface="Franklin Gothic Demi Cond" panose="020B0706030402020204" pitchFamily="34" charset="0"/>
            </a:endParaRPr>
          </a:p>
        </p:txBody>
      </p:sp>
      <p:sp>
        <p:nvSpPr>
          <p:cNvPr id="6" name="Rectangle 5"/>
          <p:cNvSpPr/>
          <p:nvPr/>
        </p:nvSpPr>
        <p:spPr>
          <a:xfrm>
            <a:off x="1041071" y="4281133"/>
            <a:ext cx="3657600" cy="869469"/>
          </a:xfrm>
          <a:prstGeom prst="rect">
            <a:avLst/>
          </a:prstGeom>
        </p:spPr>
        <p:txBody>
          <a:bodyPr wrap="square">
            <a:spAutoFit/>
          </a:bodyPr>
          <a:lstStyle/>
          <a:p>
            <a:pPr algn="r"/>
            <a:r>
              <a:rPr lang="en-US" sz="2000" b="1" dirty="0">
                <a:solidFill>
                  <a:schemeClr val="bg1">
                    <a:lumMod val="65000"/>
                  </a:schemeClr>
                </a:solidFill>
                <a:latin typeface="Franklin Gothic Demi Cond" panose="020B0706030402020204" pitchFamily="34" charset="0"/>
              </a:rPr>
              <a:t>JUMLAH TPID </a:t>
            </a:r>
            <a:r>
              <a:rPr lang="id-ID" sz="2000" b="1" dirty="0" smtClean="0">
                <a:solidFill>
                  <a:schemeClr val="bg1">
                    <a:lumMod val="65000"/>
                  </a:schemeClr>
                </a:solidFill>
                <a:latin typeface="Franklin Gothic Demi Cond" panose="020B0706030402020204" pitchFamily="34" charset="0"/>
              </a:rPr>
              <a:t>YANG </a:t>
            </a:r>
            <a:r>
              <a:rPr lang="en-US" sz="2000" b="1" dirty="0" smtClean="0">
                <a:solidFill>
                  <a:schemeClr val="bg1">
                    <a:lumMod val="65000"/>
                  </a:schemeClr>
                </a:solidFill>
                <a:latin typeface="Franklin Gothic Demi Cond" panose="020B0706030402020204" pitchFamily="34" charset="0"/>
              </a:rPr>
              <a:t>TELAH </a:t>
            </a:r>
            <a:r>
              <a:rPr lang="en-US" sz="2000" b="1" dirty="0">
                <a:solidFill>
                  <a:schemeClr val="bg1">
                    <a:lumMod val="65000"/>
                  </a:schemeClr>
                </a:solidFill>
                <a:latin typeface="Franklin Gothic Demi Cond" panose="020B0706030402020204" pitchFamily="34" charset="0"/>
              </a:rPr>
              <a:t>MENCAPAI </a:t>
            </a:r>
            <a:r>
              <a:rPr lang="en-US" sz="2000" b="1" dirty="0" smtClean="0">
                <a:solidFill>
                  <a:schemeClr val="bg1">
                    <a:lumMod val="65000"/>
                  </a:schemeClr>
                </a:solidFill>
                <a:latin typeface="Franklin Gothic Demi Cond" panose="020B0706030402020204" pitchFamily="34" charset="0"/>
              </a:rPr>
              <a:t>459</a:t>
            </a:r>
            <a:endParaRPr lang="id-ID" sz="2000" b="1" dirty="0" smtClean="0">
              <a:solidFill>
                <a:schemeClr val="bg1">
                  <a:lumMod val="65000"/>
                </a:schemeClr>
              </a:solidFill>
              <a:latin typeface="Franklin Gothic Demi Cond" panose="020B0706030402020204" pitchFamily="34" charset="0"/>
            </a:endParaRPr>
          </a:p>
          <a:p>
            <a:pPr algn="r"/>
            <a:r>
              <a:rPr lang="en-US" sz="1050" dirty="0" smtClean="0">
                <a:solidFill>
                  <a:schemeClr val="bg1">
                    <a:lumMod val="65000"/>
                  </a:schemeClr>
                </a:solidFill>
                <a:latin typeface="Franklin Gothic Demi Cond" panose="020B0706030402020204" pitchFamily="34" charset="0"/>
              </a:rPr>
              <a:t>(</a:t>
            </a:r>
            <a:r>
              <a:rPr lang="en-US" sz="1050" dirty="0">
                <a:solidFill>
                  <a:schemeClr val="bg1">
                    <a:lumMod val="65000"/>
                  </a:schemeClr>
                </a:solidFill>
                <a:latin typeface="Franklin Gothic Demi Cond" panose="020B0706030402020204" pitchFamily="34" charset="0"/>
              </a:rPr>
              <a:t>PER JULI 2016)</a:t>
            </a:r>
          </a:p>
        </p:txBody>
      </p:sp>
      <p:sp>
        <p:nvSpPr>
          <p:cNvPr id="7" name="Rectangle 6"/>
          <p:cNvSpPr/>
          <p:nvPr/>
        </p:nvSpPr>
        <p:spPr>
          <a:xfrm>
            <a:off x="5791201" y="4572001"/>
            <a:ext cx="6038348" cy="830997"/>
          </a:xfrm>
          <a:prstGeom prst="rect">
            <a:avLst/>
          </a:prstGeom>
        </p:spPr>
        <p:txBody>
          <a:bodyPr wrap="square">
            <a:spAutoFit/>
          </a:bodyPr>
          <a:lstStyle/>
          <a:p>
            <a:pPr>
              <a:spcBef>
                <a:spcPts val="700"/>
              </a:spcBef>
            </a:pPr>
            <a:r>
              <a:rPr lang="en-US" sz="2400" b="1" dirty="0" smtClean="0">
                <a:solidFill>
                  <a:schemeClr val="bg2">
                    <a:lumMod val="75000"/>
                  </a:schemeClr>
                </a:solidFill>
                <a:latin typeface="Franklin Gothic Demi Cond" panose="020B0706030402020204" pitchFamily="34" charset="0"/>
              </a:rPr>
              <a:t>KEBIJAKAN PEMERINTAH PUSAT</a:t>
            </a:r>
            <a:r>
              <a:rPr lang="id-ID" sz="2400" b="1" dirty="0" smtClean="0">
                <a:solidFill>
                  <a:schemeClr val="bg2">
                    <a:lumMod val="75000"/>
                  </a:schemeClr>
                </a:solidFill>
                <a:latin typeface="Franklin Gothic Demi Cond" panose="020B0706030402020204" pitchFamily="34" charset="0"/>
              </a:rPr>
              <a:t> YANG SEMAKIN </a:t>
            </a:r>
            <a:r>
              <a:rPr lang="en-US" sz="2400" b="1" dirty="0" smtClean="0">
                <a:solidFill>
                  <a:schemeClr val="bg2">
                    <a:lumMod val="75000"/>
                  </a:schemeClr>
                </a:solidFill>
                <a:latin typeface="Franklin Gothic Demi Cond" panose="020B0706030402020204" pitchFamily="34" charset="0"/>
              </a:rPr>
              <a:t>DINAMI</a:t>
            </a:r>
            <a:r>
              <a:rPr lang="id-ID" sz="2400" b="1" dirty="0" smtClean="0">
                <a:solidFill>
                  <a:schemeClr val="bg2">
                    <a:lumMod val="75000"/>
                  </a:schemeClr>
                </a:solidFill>
                <a:latin typeface="Franklin Gothic Demi Cond" panose="020B0706030402020204" pitchFamily="34" charset="0"/>
              </a:rPr>
              <a:t>S</a:t>
            </a:r>
            <a:r>
              <a:rPr lang="en-US" sz="2400" b="1" dirty="0" smtClean="0">
                <a:solidFill>
                  <a:schemeClr val="bg2">
                    <a:lumMod val="75000"/>
                  </a:schemeClr>
                </a:solidFill>
                <a:latin typeface="Franklin Gothic Demi Cond" panose="020B0706030402020204" pitchFamily="34" charset="0"/>
              </a:rPr>
              <a:t> </a:t>
            </a:r>
            <a:endParaRPr lang="en-US" sz="2400" b="1" dirty="0">
              <a:solidFill>
                <a:schemeClr val="bg2">
                  <a:lumMod val="75000"/>
                </a:schemeClr>
              </a:solidFill>
              <a:latin typeface="Franklin Gothic Demi Cond" panose="020B0706030402020204" pitchFamily="34" charset="0"/>
            </a:endParaRPr>
          </a:p>
        </p:txBody>
      </p:sp>
      <p:sp>
        <p:nvSpPr>
          <p:cNvPr id="9" name="Rectangle 8"/>
          <p:cNvSpPr/>
          <p:nvPr/>
        </p:nvSpPr>
        <p:spPr>
          <a:xfrm>
            <a:off x="7485947" y="3182256"/>
            <a:ext cx="3606800" cy="830997"/>
          </a:xfrm>
          <a:prstGeom prst="rect">
            <a:avLst/>
          </a:prstGeom>
        </p:spPr>
        <p:txBody>
          <a:bodyPr wrap="square">
            <a:spAutoFit/>
          </a:bodyPr>
          <a:lstStyle/>
          <a:p>
            <a:pPr>
              <a:spcBef>
                <a:spcPts val="700"/>
              </a:spcBef>
            </a:pPr>
            <a:r>
              <a:rPr lang="en-US" sz="1600" b="1" dirty="0">
                <a:solidFill>
                  <a:schemeClr val="accent6">
                    <a:lumMod val="75000"/>
                  </a:schemeClr>
                </a:solidFill>
                <a:latin typeface="Franklin Gothic Demi Cond" panose="020B0706030402020204" pitchFamily="34" charset="0"/>
              </a:rPr>
              <a:t>MASIH BANYAK TPID YANG BELUM MEMILIKI PROGRAM-PROGRAM KERJA YANG </a:t>
            </a:r>
            <a:r>
              <a:rPr lang="en-US" sz="1600" b="1" dirty="0" smtClean="0">
                <a:solidFill>
                  <a:schemeClr val="accent6">
                    <a:lumMod val="75000"/>
                  </a:schemeClr>
                </a:solidFill>
                <a:latin typeface="Franklin Gothic Demi Cond" panose="020B0706030402020204" pitchFamily="34" charset="0"/>
              </a:rPr>
              <a:t>EFEKTIF</a:t>
            </a:r>
            <a:endParaRPr lang="en-US" sz="1600" b="1" dirty="0">
              <a:solidFill>
                <a:schemeClr val="accent6">
                  <a:lumMod val="75000"/>
                </a:schemeClr>
              </a:solidFill>
              <a:latin typeface="Franklin Gothic Demi Cond" panose="020B0706030402020204" pitchFamily="34" charset="0"/>
            </a:endParaRPr>
          </a:p>
        </p:txBody>
      </p:sp>
      <p:sp>
        <p:nvSpPr>
          <p:cNvPr id="10" name="Rectangle 9"/>
          <p:cNvSpPr/>
          <p:nvPr/>
        </p:nvSpPr>
        <p:spPr>
          <a:xfrm>
            <a:off x="908381" y="3182255"/>
            <a:ext cx="3148651" cy="523220"/>
          </a:xfrm>
          <a:prstGeom prst="rect">
            <a:avLst/>
          </a:prstGeom>
        </p:spPr>
        <p:txBody>
          <a:bodyPr wrap="square">
            <a:spAutoFit/>
          </a:bodyPr>
          <a:lstStyle/>
          <a:p>
            <a:pPr algn="r">
              <a:spcBef>
                <a:spcPts val="700"/>
              </a:spcBef>
            </a:pPr>
            <a:r>
              <a:rPr lang="en-US" sz="1400" b="1" dirty="0">
                <a:solidFill>
                  <a:schemeClr val="accent5">
                    <a:lumMod val="75000"/>
                  </a:schemeClr>
                </a:solidFill>
                <a:latin typeface="Franklin Gothic Demi Cond" panose="020B0706030402020204" pitchFamily="34" charset="0"/>
              </a:rPr>
              <a:t>INFLASI SATU DAERAH </a:t>
            </a:r>
            <a:r>
              <a:rPr lang="en-US" sz="1400" b="1" dirty="0" smtClean="0">
                <a:solidFill>
                  <a:schemeClr val="accent5">
                    <a:lumMod val="75000"/>
                  </a:schemeClr>
                </a:solidFill>
                <a:latin typeface="Franklin Gothic Demi Cond" panose="020B0706030402020204" pitchFamily="34" charset="0"/>
              </a:rPr>
              <a:t>DAPAT </a:t>
            </a:r>
            <a:r>
              <a:rPr lang="en-US" sz="1400" b="1" dirty="0">
                <a:solidFill>
                  <a:schemeClr val="accent5">
                    <a:lumMod val="75000"/>
                  </a:schemeClr>
                </a:solidFill>
                <a:latin typeface="Franklin Gothic Demi Cond" panose="020B0706030402020204" pitchFamily="34" charset="0"/>
              </a:rPr>
              <a:t>MEMPENGARUHI </a:t>
            </a:r>
            <a:r>
              <a:rPr lang="en-US" sz="1400" b="1" dirty="0" smtClean="0">
                <a:solidFill>
                  <a:schemeClr val="accent5">
                    <a:lumMod val="75000"/>
                  </a:schemeClr>
                </a:solidFill>
                <a:latin typeface="Franklin Gothic Demi Cond" panose="020B0706030402020204" pitchFamily="34" charset="0"/>
              </a:rPr>
              <a:t>INFLASI DAERAH</a:t>
            </a:r>
            <a:r>
              <a:rPr lang="id-ID" sz="1400" b="1" dirty="0" smtClean="0">
                <a:solidFill>
                  <a:schemeClr val="accent5">
                    <a:lumMod val="75000"/>
                  </a:schemeClr>
                </a:solidFill>
                <a:latin typeface="Franklin Gothic Demi Cond" panose="020B0706030402020204" pitchFamily="34" charset="0"/>
              </a:rPr>
              <a:t> LAIN </a:t>
            </a:r>
            <a:endParaRPr lang="en-US" sz="1400" b="1" dirty="0">
              <a:solidFill>
                <a:schemeClr val="accent5">
                  <a:lumMod val="75000"/>
                </a:schemeClr>
              </a:solidFill>
              <a:latin typeface="Franklin Gothic Demi Cond" panose="020B0706030402020204" pitchFamily="34" charset="0"/>
            </a:endParaRPr>
          </a:p>
        </p:txBody>
      </p:sp>
      <p:pic>
        <p:nvPicPr>
          <p:cNvPr id="13" name="Picture 2" descr="http://fbadvance.com/wp-content/uploads/2013/07/call-to-action-megaphone.png"/>
          <p:cNvPicPr>
            <a:picLocks noChangeAspect="1" noChangeArrowheads="1"/>
          </p:cNvPicPr>
          <p:nvPr/>
        </p:nvPicPr>
        <p:blipFill>
          <a:blip r:embed="rId5">
            <a:extLst>
              <a:ext uri="{BEBA8EAE-BF5A-486C-A8C5-ECC9F3942E4B}">
                <a14:imgProps xmlns:a14="http://schemas.microsoft.com/office/drawing/2010/main" xmlns="">
                  <a14:imgLayer r:embed="rId4">
                    <a14:imgEffect>
                      <a14:backgroundRemoval t="2034" b="96271" l="0" r="100000">
                        <a14:foregroundMark x1="48302" y1="12881" x2="75472" y2="6102"/>
                        <a14:foregroundMark x1="46415" y1="6102" x2="75472" y2="6102"/>
                        <a14:backgroundMark x1="61509" y1="6102" x2="61509" y2="6102"/>
                        <a14:backgroundMark x1="32453" y1="8814" x2="49434" y2="7119"/>
                        <a14:backgroundMark x1="53208" y1="6102" x2="73585" y2="4407"/>
                        <a14:backgroundMark x1="65283" y1="2712" x2="78491" y2="1050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4189722" y="2712888"/>
            <a:ext cx="2033079" cy="1697429"/>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http://1.bp.blogspot.com/-CUra3XYaWbw/Vj077mZv9AI/AAAAAAAAE4U/MzciailOMXI/s1600/tidak%2Bsama.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304259" y="1701541"/>
            <a:ext cx="320608" cy="28657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2298088" y="5805989"/>
            <a:ext cx="7428444" cy="800219"/>
          </a:xfrm>
          <a:prstGeom prst="rect">
            <a:avLst/>
          </a:prstGeom>
        </p:spPr>
        <p:txBody>
          <a:bodyPr wrap="none">
            <a:spAutoFit/>
          </a:bodyPr>
          <a:lstStyle/>
          <a:p>
            <a:pPr algn="ctr"/>
            <a:r>
              <a:rPr lang="id-ID" b="1" dirty="0" smtClean="0">
                <a:latin typeface="Franklin Gothic Demi Cond" panose="020B0706030402020204" pitchFamily="34" charset="0"/>
              </a:rPr>
              <a:t>PENAMBAHAN KANAL INFORMASI &amp; KOMUNIKASI YANG MUNDUKUNG MOBILITAS </a:t>
            </a:r>
          </a:p>
          <a:p>
            <a:pPr algn="ctr"/>
            <a:r>
              <a:rPr lang="id-ID" sz="2800" b="1" dirty="0" smtClean="0">
                <a:solidFill>
                  <a:srgbClr val="2011E1"/>
                </a:solidFill>
                <a:latin typeface="Franklin Gothic Demi Cond" panose="020B0706030402020204" pitchFamily="34" charset="0"/>
              </a:rPr>
              <a:t>ADALAH SATU KENISCAYAAN !!</a:t>
            </a:r>
            <a:endParaRPr lang="id-ID" sz="2800" dirty="0"/>
          </a:p>
        </p:txBody>
      </p:sp>
      <p:sp>
        <p:nvSpPr>
          <p:cNvPr id="8" name="Slide Number Placeholder 7"/>
          <p:cNvSpPr>
            <a:spLocks noGrp="1"/>
          </p:cNvSpPr>
          <p:nvPr>
            <p:ph type="sldNum" sz="quarter" idx="12"/>
          </p:nvPr>
        </p:nvSpPr>
        <p:spPr/>
        <p:txBody>
          <a:bodyPr/>
          <a:lstStyle/>
          <a:p>
            <a:fld id="{CD08F8E1-D008-4E1C-8535-697C674B2986}" type="slidenum">
              <a:rPr lang="en-US" smtClean="0"/>
              <a:pPr/>
              <a:t>86</a:t>
            </a:fld>
            <a:endParaRPr lang="en-US" dirty="0"/>
          </a:p>
        </p:txBody>
      </p:sp>
    </p:spTree>
    <p:extLst>
      <p:ext uri="{BB962C8B-B14F-4D97-AF65-F5344CB8AC3E}">
        <p14:creationId xmlns:p14="http://schemas.microsoft.com/office/powerpoint/2010/main" xmlns="" val="342329862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026400" y="2130069"/>
            <a:ext cx="3657600" cy="2374190"/>
            <a:chOff x="472381" y="1043831"/>
            <a:chExt cx="2216389" cy="2216390"/>
          </a:xfrm>
        </p:grpSpPr>
        <p:pic>
          <p:nvPicPr>
            <p:cNvPr id="7170" name="Picture 2" descr="https://cdn4.iconfinder.com/data/icons/48-bubbles/48/29.Mac-51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2381" y="1043831"/>
              <a:ext cx="2216389" cy="2216390"/>
            </a:xfrm>
            <a:prstGeom prst="rect">
              <a:avLst/>
            </a:prstGeom>
            <a:noFill/>
            <a:extLst>
              <a:ext uri="{909E8E84-426E-40DD-AFC4-6F175D3DCCD1}">
                <a14:hiddenFill xmlns:a14="http://schemas.microsoft.com/office/drawing/2010/main" xmlns="">
                  <a:solidFill>
                    <a:srgbClr val="FFFFFF"/>
                  </a:solidFill>
                </a14:hiddenFill>
              </a:ext>
            </a:extLst>
          </p:spPr>
        </p:pic>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896" t="7695" r="1409" b="5696"/>
            <a:stretch/>
          </p:blipFill>
          <p:spPr bwMode="auto">
            <a:xfrm>
              <a:off x="508738" y="1234544"/>
              <a:ext cx="2127702" cy="112902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4" name="Rectangle 3"/>
          <p:cNvSpPr/>
          <p:nvPr/>
        </p:nvSpPr>
        <p:spPr>
          <a:xfrm>
            <a:off x="38967" y="1722789"/>
            <a:ext cx="7046439" cy="695575"/>
          </a:xfrm>
          <a:prstGeom prst="rect">
            <a:avLst/>
          </a:prstGeom>
        </p:spPr>
        <p:txBody>
          <a:bodyPr wrap="square">
            <a:spAutoFit/>
          </a:bodyPr>
          <a:lstStyle/>
          <a:p>
            <a:pPr algn="r"/>
            <a:r>
              <a:rPr lang="id-ID" sz="2800" b="1" dirty="0">
                <a:solidFill>
                  <a:srgbClr val="00B050"/>
                </a:solidFill>
                <a:latin typeface="AR ESSENCE" pitchFamily="2" charset="0"/>
              </a:rPr>
              <a:t>DATA </a:t>
            </a:r>
            <a:r>
              <a:rPr lang="id-ID" sz="2800" b="1" dirty="0" smtClean="0">
                <a:solidFill>
                  <a:srgbClr val="00B050"/>
                </a:solidFill>
                <a:latin typeface="AR ESSENCE" pitchFamily="2" charset="0"/>
              </a:rPr>
              <a:t>&amp; INFORMASI</a:t>
            </a:r>
            <a:endParaRPr lang="id-ID" sz="2800" b="1" dirty="0">
              <a:solidFill>
                <a:srgbClr val="00B050"/>
              </a:solidFill>
              <a:latin typeface="AR ESSENCE" pitchFamily="2" charset="0"/>
            </a:endParaRPr>
          </a:p>
          <a:p>
            <a:pPr algn="r">
              <a:lnSpc>
                <a:spcPct val="80000"/>
              </a:lnSpc>
            </a:pPr>
            <a:r>
              <a:rPr lang="id-ID" sz="1400" b="1" dirty="0">
                <a:latin typeface="AR ESSENCE" pitchFamily="2" charset="0"/>
              </a:rPr>
              <a:t>INFLASI NASIONAL DAN DAERAH (MTM, HISTORIS), ANALIS </a:t>
            </a:r>
            <a:r>
              <a:rPr lang="id-ID" sz="1400" b="1" dirty="0" smtClean="0">
                <a:latin typeface="AR ESSENCE" pitchFamily="2" charset="0"/>
              </a:rPr>
              <a:t>INFLASI, KEBIJAKAN PEMERINTAH</a:t>
            </a:r>
            <a:endParaRPr lang="en-US" sz="1400" b="1" dirty="0">
              <a:latin typeface="AR ESSENCE" pitchFamily="2" charset="0"/>
            </a:endParaRPr>
          </a:p>
        </p:txBody>
      </p:sp>
      <p:sp>
        <p:nvSpPr>
          <p:cNvPr id="9" name="Rectangle 8"/>
          <p:cNvSpPr/>
          <p:nvPr/>
        </p:nvSpPr>
        <p:spPr>
          <a:xfrm>
            <a:off x="607824" y="426804"/>
            <a:ext cx="6477581" cy="954107"/>
          </a:xfrm>
          <a:prstGeom prst="rect">
            <a:avLst/>
          </a:prstGeom>
        </p:spPr>
        <p:txBody>
          <a:bodyPr wrap="square">
            <a:spAutoFit/>
          </a:bodyPr>
          <a:lstStyle/>
          <a:p>
            <a:pPr algn="r">
              <a:lnSpc>
                <a:spcPct val="80000"/>
              </a:lnSpc>
            </a:pPr>
            <a:r>
              <a:rPr lang="id-ID" sz="2800" b="1" dirty="0">
                <a:solidFill>
                  <a:srgbClr val="2011E1"/>
                </a:solidFill>
                <a:latin typeface="AR ESSENCE" pitchFamily="2" charset="0"/>
              </a:rPr>
              <a:t>PEDOMAN</a:t>
            </a:r>
            <a:r>
              <a:rPr lang="id-ID" sz="2400" b="1" dirty="0">
                <a:latin typeface="AR ESSENCE" pitchFamily="2" charset="0"/>
              </a:rPr>
              <a:t> </a:t>
            </a:r>
            <a:endParaRPr lang="id-ID" sz="2400" b="1" dirty="0" smtClean="0">
              <a:latin typeface="AR ESSENCE" pitchFamily="2" charset="0"/>
            </a:endParaRPr>
          </a:p>
          <a:p>
            <a:pPr algn="r">
              <a:lnSpc>
                <a:spcPct val="80000"/>
              </a:lnSpc>
            </a:pPr>
            <a:r>
              <a:rPr lang="en-US" sz="1400" b="1" dirty="0" smtClean="0">
                <a:latin typeface="AR ESSENCE" pitchFamily="2" charset="0"/>
              </a:rPr>
              <a:t>DASAR HUKUM, </a:t>
            </a:r>
            <a:r>
              <a:rPr lang="id-ID" sz="1400" b="1" dirty="0" smtClean="0">
                <a:latin typeface="AR ESSENCE" pitchFamily="2" charset="0"/>
              </a:rPr>
              <a:t>ROADMAP, PROGRAM, ALOKASI ANGGARAN, PASAR LELANG, PASAR MURAH, OPERASI PASAR, KERJASAMA ANTAR DAERAH, PENGHITUNGAN INFLASI, KRITERIA PENILAIAN</a:t>
            </a:r>
          </a:p>
          <a:p>
            <a:pPr algn="r">
              <a:lnSpc>
                <a:spcPct val="80000"/>
              </a:lnSpc>
            </a:pPr>
            <a:r>
              <a:rPr lang="id-ID" sz="1400" b="1" dirty="0" smtClean="0">
                <a:latin typeface="AR ESSENCE" pitchFamily="2" charset="0"/>
              </a:rPr>
              <a:t>MATERI-MATERI SOSIALISASI</a:t>
            </a:r>
            <a:endParaRPr lang="en-US" sz="1400" b="1" dirty="0">
              <a:latin typeface="AR ESSENCE" pitchFamily="2" charset="0"/>
            </a:endParaRPr>
          </a:p>
        </p:txBody>
      </p:sp>
      <p:sp>
        <p:nvSpPr>
          <p:cNvPr id="10" name="Rectangle 9"/>
          <p:cNvSpPr/>
          <p:nvPr/>
        </p:nvSpPr>
        <p:spPr>
          <a:xfrm>
            <a:off x="-617359" y="2814845"/>
            <a:ext cx="7707604" cy="732508"/>
          </a:xfrm>
          <a:prstGeom prst="rect">
            <a:avLst/>
          </a:prstGeom>
        </p:spPr>
        <p:txBody>
          <a:bodyPr wrap="square">
            <a:spAutoFit/>
          </a:bodyPr>
          <a:lstStyle/>
          <a:p>
            <a:pPr algn="r">
              <a:lnSpc>
                <a:spcPct val="80000"/>
              </a:lnSpc>
            </a:pPr>
            <a:r>
              <a:rPr lang="id-ID" sz="2400" b="1" dirty="0" smtClean="0">
                <a:solidFill>
                  <a:srgbClr val="FF0000"/>
                </a:solidFill>
                <a:latin typeface="AR ESSENCE" pitchFamily="2" charset="0"/>
              </a:rPr>
              <a:t>PROGRAM &amp; KEGIATAN </a:t>
            </a:r>
          </a:p>
          <a:p>
            <a:pPr algn="r">
              <a:lnSpc>
                <a:spcPct val="80000"/>
              </a:lnSpc>
            </a:pPr>
            <a:r>
              <a:rPr lang="id-ID" sz="1400" b="1" dirty="0" smtClean="0">
                <a:latin typeface="AR ESSENCE" pitchFamily="2" charset="0"/>
              </a:rPr>
              <a:t>PROGRAM </a:t>
            </a:r>
            <a:r>
              <a:rPr lang="id-ID" sz="1400" b="1" dirty="0">
                <a:latin typeface="AR ESSENCE" pitchFamily="2" charset="0"/>
              </a:rPr>
              <a:t>DAN KEGIATAN POKJAN</a:t>
            </a:r>
            <a:r>
              <a:rPr lang="en-US" sz="1400" b="1" dirty="0">
                <a:latin typeface="AR ESSENCE" pitchFamily="2" charset="0"/>
              </a:rPr>
              <a:t>A</a:t>
            </a:r>
            <a:r>
              <a:rPr lang="id-ID" sz="1400" b="1" dirty="0">
                <a:latin typeface="AR ESSENCE" pitchFamily="2" charset="0"/>
              </a:rPr>
              <a:t>S TPID MAUPUN AJANG TPID UNTUK BERBAGI DAN MENAMPILKAN KEGIATANNYA  </a:t>
            </a:r>
            <a:endParaRPr lang="en-US" sz="1400" b="1" dirty="0">
              <a:latin typeface="AR ESSENCE" pitchFamily="2" charset="0"/>
            </a:endParaRPr>
          </a:p>
        </p:txBody>
      </p:sp>
      <p:sp>
        <p:nvSpPr>
          <p:cNvPr id="13" name="Rectangle 12"/>
          <p:cNvSpPr/>
          <p:nvPr/>
        </p:nvSpPr>
        <p:spPr>
          <a:xfrm>
            <a:off x="-914400" y="4672469"/>
            <a:ext cx="7999805" cy="634020"/>
          </a:xfrm>
          <a:prstGeom prst="rect">
            <a:avLst/>
          </a:prstGeom>
        </p:spPr>
        <p:txBody>
          <a:bodyPr wrap="square">
            <a:spAutoFit/>
          </a:bodyPr>
          <a:lstStyle/>
          <a:p>
            <a:pPr lvl="0" algn="r"/>
            <a:r>
              <a:rPr lang="id-ID" sz="2400" b="1" dirty="0" smtClean="0">
                <a:solidFill>
                  <a:schemeClr val="bg2">
                    <a:lumMod val="50000"/>
                  </a:schemeClr>
                </a:solidFill>
                <a:latin typeface="AR ESSENCE" pitchFamily="2" charset="0"/>
              </a:rPr>
              <a:t>INPUT</a:t>
            </a:r>
          </a:p>
          <a:p>
            <a:pPr lvl="0" algn="r">
              <a:lnSpc>
                <a:spcPct val="80000"/>
              </a:lnSpc>
            </a:pPr>
            <a:r>
              <a:rPr lang="id-ID" sz="1400" b="1" dirty="0">
                <a:latin typeface="AR ESSENCE" pitchFamily="2" charset="0"/>
              </a:rPr>
              <a:t>PENGUGGAHAN DOKUMEN UNTUK PENILAIAN TPID, PENYAMPAIAN USULAN KEBIJAKAN, KONSULTASI </a:t>
            </a:r>
            <a:endParaRPr lang="en-US" sz="1400" b="1" dirty="0">
              <a:latin typeface="AR ESSENCE" pitchFamily="2" charset="0"/>
            </a:endParaRPr>
          </a:p>
        </p:txBody>
      </p:sp>
      <p:sp>
        <p:nvSpPr>
          <p:cNvPr id="29" name="Rectangle 28"/>
          <p:cNvSpPr/>
          <p:nvPr/>
        </p:nvSpPr>
        <p:spPr>
          <a:xfrm>
            <a:off x="338445" y="3765415"/>
            <a:ext cx="6746960" cy="732508"/>
          </a:xfrm>
          <a:prstGeom prst="rect">
            <a:avLst/>
          </a:prstGeom>
        </p:spPr>
        <p:txBody>
          <a:bodyPr wrap="square">
            <a:spAutoFit/>
          </a:bodyPr>
          <a:lstStyle/>
          <a:p>
            <a:pPr algn="r">
              <a:lnSpc>
                <a:spcPct val="80000"/>
              </a:lnSpc>
            </a:pPr>
            <a:r>
              <a:rPr lang="id-ID" sz="2400" b="1" dirty="0" smtClean="0">
                <a:solidFill>
                  <a:schemeClr val="accent6">
                    <a:lumMod val="75000"/>
                  </a:schemeClr>
                </a:solidFill>
                <a:latin typeface="AR ESSENCE" pitchFamily="2" charset="0"/>
              </a:rPr>
              <a:t>KONTAK </a:t>
            </a:r>
          </a:p>
          <a:p>
            <a:pPr algn="r">
              <a:lnSpc>
                <a:spcPct val="80000"/>
              </a:lnSpc>
            </a:pPr>
            <a:r>
              <a:rPr lang="id-ID" sz="1400" b="1" dirty="0" smtClean="0">
                <a:latin typeface="AR ESSENCE" pitchFamily="2" charset="0"/>
              </a:rPr>
              <a:t>PIC, TELEPON, FAX, EMAIL, DAN ALAMAT INSTANSI PUSAT TERKAIT DAN SELURUH TPID DI SELURUH INDONESIA</a:t>
            </a:r>
            <a:endParaRPr lang="en-US" sz="1400" b="1" dirty="0">
              <a:latin typeface="AR ESSENCE" pitchFamily="2" charset="0"/>
            </a:endParaRPr>
          </a:p>
        </p:txBody>
      </p:sp>
      <p:sp>
        <p:nvSpPr>
          <p:cNvPr id="30" name="Rectangle 29"/>
          <p:cNvSpPr/>
          <p:nvPr/>
        </p:nvSpPr>
        <p:spPr>
          <a:xfrm>
            <a:off x="-413491" y="5668292"/>
            <a:ext cx="7518248" cy="732508"/>
          </a:xfrm>
          <a:prstGeom prst="rect">
            <a:avLst/>
          </a:prstGeom>
        </p:spPr>
        <p:txBody>
          <a:bodyPr wrap="square">
            <a:spAutoFit/>
          </a:bodyPr>
          <a:lstStyle/>
          <a:p>
            <a:pPr algn="r">
              <a:lnSpc>
                <a:spcPct val="80000"/>
              </a:lnSpc>
            </a:pPr>
            <a:r>
              <a:rPr lang="id-ID" sz="2400" b="1" dirty="0" smtClean="0">
                <a:solidFill>
                  <a:schemeClr val="accent1">
                    <a:lumMod val="60000"/>
                    <a:lumOff val="40000"/>
                  </a:schemeClr>
                </a:solidFill>
                <a:latin typeface="AR ESSENCE" pitchFamily="2" charset="0"/>
              </a:rPr>
              <a:t>TAUTAN/LINK</a:t>
            </a:r>
          </a:p>
          <a:p>
            <a:pPr algn="r">
              <a:lnSpc>
                <a:spcPct val="80000"/>
              </a:lnSpc>
            </a:pPr>
            <a:r>
              <a:rPr lang="id-ID" sz="1400" b="1" dirty="0" smtClean="0">
                <a:latin typeface="AR ESSENCE" pitchFamily="2" charset="0"/>
              </a:rPr>
              <a:t>BUSINESS AGGREGATORS, PIHPS NASIONAL, PIHPS DAERAH, </a:t>
            </a:r>
          </a:p>
          <a:p>
            <a:pPr algn="r">
              <a:lnSpc>
                <a:spcPct val="80000"/>
              </a:lnSpc>
            </a:pPr>
            <a:r>
              <a:rPr lang="id-ID" sz="1400" b="1" dirty="0" smtClean="0">
                <a:latin typeface="AR ESSENCE" pitchFamily="2" charset="0"/>
              </a:rPr>
              <a:t>INSTANSI </a:t>
            </a:r>
            <a:r>
              <a:rPr lang="id-ID" sz="1400" b="1" dirty="0">
                <a:latin typeface="AR ESSENCE" pitchFamily="2" charset="0"/>
              </a:rPr>
              <a:t>PUSAT TERKAIT</a:t>
            </a:r>
            <a:r>
              <a:rPr lang="id-ID" sz="1400" b="1" dirty="0" smtClean="0">
                <a:latin typeface="AR ESSENCE" pitchFamily="2" charset="0"/>
              </a:rPr>
              <a:t>,.</a:t>
            </a:r>
            <a:endParaRPr lang="en-US" sz="1400" b="1" dirty="0">
              <a:latin typeface="AR ESSENCE" pitchFamily="2" charset="0"/>
            </a:endParaRPr>
          </a:p>
        </p:txBody>
      </p:sp>
      <p:pic>
        <p:nvPicPr>
          <p:cNvPr id="1028" name="Picture 4" descr="http://img.artlebedev.com/everything/madrobots/tv-stick/madrobots-stick-hand-with-remote.pn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26970"/>
          <a:stretch/>
        </p:blipFill>
        <p:spPr bwMode="auto">
          <a:xfrm rot="228584">
            <a:off x="9701067" y="4473584"/>
            <a:ext cx="3606640" cy="2182654"/>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ctangle 13"/>
          <p:cNvSpPr/>
          <p:nvPr/>
        </p:nvSpPr>
        <p:spPr>
          <a:xfrm>
            <a:off x="10132761" y="609601"/>
            <a:ext cx="1824537" cy="276999"/>
          </a:xfrm>
          <a:prstGeom prst="rect">
            <a:avLst/>
          </a:prstGeom>
        </p:spPr>
        <p:txBody>
          <a:bodyPr wrap="none">
            <a:spAutoFit/>
          </a:bodyPr>
          <a:lstStyle/>
          <a:p>
            <a:pPr algn="r">
              <a:lnSpc>
                <a:spcPct val="50000"/>
              </a:lnSpc>
            </a:pPr>
            <a:r>
              <a:rPr lang="id-ID" sz="2400" b="1" dirty="0" smtClean="0">
                <a:latin typeface="AR ESSENCE" pitchFamily="2" charset="0"/>
              </a:rPr>
              <a:t>pokjanastpid.id</a:t>
            </a:r>
            <a:endParaRPr lang="id-ID" b="1" dirty="0" smtClean="0">
              <a:latin typeface="AR ESSENCE" pitchFamily="2" charset="0"/>
            </a:endParaRPr>
          </a:p>
        </p:txBody>
      </p:sp>
      <p:sp>
        <p:nvSpPr>
          <p:cNvPr id="15" name="Rectangle 14"/>
          <p:cNvSpPr/>
          <p:nvPr/>
        </p:nvSpPr>
        <p:spPr>
          <a:xfrm>
            <a:off x="8964906" y="152401"/>
            <a:ext cx="3222356" cy="423193"/>
          </a:xfrm>
          <a:prstGeom prst="rect">
            <a:avLst/>
          </a:prstGeom>
        </p:spPr>
        <p:txBody>
          <a:bodyPr wrap="none">
            <a:spAutoFit/>
          </a:bodyPr>
          <a:lstStyle/>
          <a:p>
            <a:pPr algn="r">
              <a:lnSpc>
                <a:spcPct val="50000"/>
              </a:lnSpc>
            </a:pPr>
            <a:r>
              <a:rPr lang="id-ID" sz="4300" b="1" dirty="0" smtClean="0">
                <a:solidFill>
                  <a:srgbClr val="FF0000"/>
                </a:solidFill>
                <a:latin typeface="AR ESSENCE" pitchFamily="2" charset="0"/>
              </a:rPr>
              <a:t>F</a:t>
            </a:r>
            <a:r>
              <a:rPr lang="id-ID" sz="4300" b="1" dirty="0" smtClean="0">
                <a:solidFill>
                  <a:srgbClr val="00B050"/>
                </a:solidFill>
                <a:latin typeface="AR ESSENCE" pitchFamily="2" charset="0"/>
              </a:rPr>
              <a:t>I</a:t>
            </a:r>
            <a:r>
              <a:rPr lang="id-ID" sz="4300" b="1" dirty="0" smtClean="0">
                <a:latin typeface="AR ESSENCE" pitchFamily="2" charset="0"/>
              </a:rPr>
              <a:t>T</a:t>
            </a:r>
            <a:r>
              <a:rPr lang="id-ID" sz="4300" b="1" dirty="0" smtClean="0">
                <a:solidFill>
                  <a:srgbClr val="2011E1"/>
                </a:solidFill>
                <a:latin typeface="AR ESSENCE" pitchFamily="2" charset="0"/>
              </a:rPr>
              <a:t>U</a:t>
            </a:r>
            <a:r>
              <a:rPr lang="id-ID" sz="4300" b="1" dirty="0" smtClean="0">
                <a:solidFill>
                  <a:srgbClr val="C00000"/>
                </a:solidFill>
                <a:latin typeface="AR ESSENCE" pitchFamily="2" charset="0"/>
              </a:rPr>
              <a:t>R</a:t>
            </a:r>
            <a:r>
              <a:rPr lang="id-ID" sz="4300" b="1" dirty="0" smtClean="0">
                <a:latin typeface="AR ESSENCE" pitchFamily="2" charset="0"/>
              </a:rPr>
              <a:t> </a:t>
            </a:r>
            <a:r>
              <a:rPr lang="id-ID" sz="4300" b="1" dirty="0" smtClean="0">
                <a:solidFill>
                  <a:schemeClr val="accent6">
                    <a:lumMod val="75000"/>
                  </a:schemeClr>
                </a:solidFill>
                <a:latin typeface="AR ESSENCE" pitchFamily="2" charset="0"/>
              </a:rPr>
              <a:t>U</a:t>
            </a:r>
            <a:r>
              <a:rPr lang="id-ID" sz="4300" b="1" dirty="0" smtClean="0">
                <a:latin typeface="AR ESSENCE" pitchFamily="2" charset="0"/>
              </a:rPr>
              <a:t>T</a:t>
            </a:r>
            <a:r>
              <a:rPr lang="id-ID" sz="4300" b="1" dirty="0" smtClean="0">
                <a:solidFill>
                  <a:schemeClr val="bg2">
                    <a:lumMod val="50000"/>
                  </a:schemeClr>
                </a:solidFill>
                <a:latin typeface="AR ESSENCE" pitchFamily="2" charset="0"/>
              </a:rPr>
              <a:t>A</a:t>
            </a:r>
            <a:r>
              <a:rPr lang="id-ID" sz="4300" b="1" dirty="0" smtClean="0">
                <a:solidFill>
                  <a:schemeClr val="accent4">
                    <a:lumMod val="75000"/>
                  </a:schemeClr>
                </a:solidFill>
                <a:latin typeface="AR ESSENCE" pitchFamily="2" charset="0"/>
              </a:rPr>
              <a:t>M</a:t>
            </a:r>
            <a:r>
              <a:rPr lang="id-ID" sz="4300" b="1" dirty="0" smtClean="0">
                <a:solidFill>
                  <a:schemeClr val="accent2">
                    <a:lumMod val="60000"/>
                    <a:lumOff val="40000"/>
                  </a:schemeClr>
                </a:solidFill>
                <a:latin typeface="AR ESSENCE" pitchFamily="2" charset="0"/>
              </a:rPr>
              <a:t>A</a:t>
            </a:r>
            <a:r>
              <a:rPr lang="id-ID" sz="4300" b="1" dirty="0" smtClean="0">
                <a:latin typeface="AR ESSENCE" pitchFamily="2" charset="0"/>
              </a:rPr>
              <a:t> </a:t>
            </a:r>
          </a:p>
        </p:txBody>
      </p:sp>
      <p:sp>
        <p:nvSpPr>
          <p:cNvPr id="2" name="Slide Number Placeholder 1"/>
          <p:cNvSpPr>
            <a:spLocks noGrp="1"/>
          </p:cNvSpPr>
          <p:nvPr>
            <p:ph type="sldNum" sz="quarter" idx="12"/>
          </p:nvPr>
        </p:nvSpPr>
        <p:spPr/>
        <p:txBody>
          <a:bodyPr/>
          <a:lstStyle/>
          <a:p>
            <a:fld id="{CD08F8E1-D008-4E1C-8535-697C674B2986}" type="slidenum">
              <a:rPr lang="en-US" smtClean="0"/>
              <a:pPr/>
              <a:t>87</a:t>
            </a:fld>
            <a:endParaRPr lang="en-US" dirty="0"/>
          </a:p>
        </p:txBody>
      </p:sp>
    </p:spTree>
    <p:extLst>
      <p:ext uri="{BB962C8B-B14F-4D97-AF65-F5344CB8AC3E}">
        <p14:creationId xmlns:p14="http://schemas.microsoft.com/office/powerpoint/2010/main" xmlns="" val="330969225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32999" y="1131968"/>
            <a:ext cx="4100196" cy="601078"/>
          </a:xfrm>
        </p:spPr>
        <p:txBody>
          <a:bodyPr>
            <a:noAutofit/>
          </a:bodyPr>
          <a:lstStyle/>
          <a:p>
            <a:pPr marL="0" lvl="0" indent="0" algn="r">
              <a:buNone/>
            </a:pPr>
            <a:r>
              <a:rPr lang="id-ID" sz="1100" dirty="0">
                <a:latin typeface="Arial Narrow" panose="020B0606020202030204" pitchFamily="34" charset="0"/>
              </a:rPr>
              <a:t>MASING-MASING  </a:t>
            </a:r>
            <a:r>
              <a:rPr lang="en-US" sz="1100" dirty="0">
                <a:latin typeface="Arial Narrow" panose="020B0606020202030204" pitchFamily="34" charset="0"/>
              </a:rPr>
              <a:t>TPID </a:t>
            </a:r>
            <a:r>
              <a:rPr lang="id-ID" sz="1100" dirty="0">
                <a:latin typeface="Arial Narrow" panose="020B0606020202030204" pitchFamily="34" charset="0"/>
              </a:rPr>
              <a:t>HARUS MENGGUNAKAN </a:t>
            </a:r>
            <a:r>
              <a:rPr lang="en-US" sz="1100" dirty="0">
                <a:latin typeface="Arial Narrow" panose="020B0606020202030204" pitchFamily="34" charset="0"/>
              </a:rPr>
              <a:t>USERNAME DAN PASSWORD YANG </a:t>
            </a:r>
            <a:r>
              <a:rPr lang="id-ID" sz="1100" dirty="0">
                <a:latin typeface="Arial Narrow" panose="020B0606020202030204" pitchFamily="34" charset="0"/>
              </a:rPr>
              <a:t>DISEDIAKAN </a:t>
            </a:r>
            <a:r>
              <a:rPr lang="en-US" sz="1100" dirty="0">
                <a:latin typeface="Arial Narrow" panose="020B0606020202030204" pitchFamily="34" charset="0"/>
              </a:rPr>
              <a:t>OLEH POKJANAS TPID </a:t>
            </a:r>
            <a:r>
              <a:rPr lang="id-ID" sz="1100" dirty="0">
                <a:latin typeface="Arial Narrow" panose="020B0606020202030204" pitchFamily="34" charset="0"/>
              </a:rPr>
              <a:t>(</a:t>
            </a:r>
            <a:r>
              <a:rPr lang="en-US" sz="1100" dirty="0">
                <a:latin typeface="Arial Narrow" panose="020B0606020202030204" pitchFamily="34" charset="0"/>
              </a:rPr>
              <a:t>TERLAMPIR</a:t>
            </a:r>
            <a:r>
              <a:rPr lang="id-ID" sz="1100" dirty="0">
                <a:latin typeface="Arial Narrow" panose="020B0606020202030204" pitchFamily="34" charset="0"/>
              </a:rPr>
              <a:t>) UNTUK DAPT MENGUPLOAD BERKAS</a:t>
            </a:r>
            <a:endParaRPr lang="en-US" sz="1100" dirty="0">
              <a:latin typeface="Arial Narrow" panose="020B0606020202030204" pitchFamily="34" charset="0"/>
            </a:endParaRPr>
          </a:p>
        </p:txBody>
      </p:sp>
      <p:sp>
        <p:nvSpPr>
          <p:cNvPr id="4" name="Rectangle 3"/>
          <p:cNvSpPr/>
          <p:nvPr/>
        </p:nvSpPr>
        <p:spPr>
          <a:xfrm>
            <a:off x="448327" y="1028380"/>
            <a:ext cx="3913591" cy="646331"/>
          </a:xfrm>
          <a:prstGeom prst="rect">
            <a:avLst/>
          </a:prstGeom>
        </p:spPr>
        <p:txBody>
          <a:bodyPr wrap="square">
            <a:spAutoFit/>
          </a:bodyPr>
          <a:lstStyle/>
          <a:p>
            <a:pPr>
              <a:spcBef>
                <a:spcPct val="20000"/>
              </a:spcBef>
            </a:pPr>
            <a:r>
              <a:rPr lang="id-ID" sz="1200" dirty="0">
                <a:latin typeface="Arial Narrow" panose="020B0606020202030204" pitchFamily="34" charset="0"/>
              </a:rPr>
              <a:t>AJANG ‘</a:t>
            </a:r>
            <a:r>
              <a:rPr lang="id-ID" sz="1200" i="1" dirty="0">
                <a:latin typeface="Arial Narrow" panose="020B0606020202030204" pitchFamily="34" charset="0"/>
              </a:rPr>
              <a:t>SHOW OFF</a:t>
            </a:r>
            <a:r>
              <a:rPr lang="id-ID" sz="1200" dirty="0">
                <a:latin typeface="Arial Narrow" panose="020B0606020202030204" pitchFamily="34" charset="0"/>
              </a:rPr>
              <a:t>’ KEGIATAN TPID YANG DIHARAPKAN MENJADI INSPIRASI BAGI TPID LAIN MAUPUN INSTANSI LAIN DALAM MERANCANG PROGRAM/KEBIJAKAN</a:t>
            </a:r>
            <a:endParaRPr lang="en-US" sz="1200" dirty="0">
              <a:latin typeface="Arial Narrow" panose="020B0606020202030204" pitchFamily="34" charset="0"/>
            </a:endParaRPr>
          </a:p>
        </p:txBody>
      </p:sp>
      <p:sp>
        <p:nvSpPr>
          <p:cNvPr id="5" name="Title 1"/>
          <p:cNvSpPr txBox="1">
            <a:spLocks/>
          </p:cNvSpPr>
          <p:nvPr/>
        </p:nvSpPr>
        <p:spPr>
          <a:xfrm>
            <a:off x="4167877" y="3093166"/>
            <a:ext cx="3734040" cy="7738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70000"/>
              </a:lnSpc>
            </a:pPr>
            <a:endParaRPr lang="en-US" sz="2400" b="1" dirty="0">
              <a:solidFill>
                <a:schemeClr val="accent1">
                  <a:lumMod val="50000"/>
                </a:schemeClr>
              </a:solidFill>
              <a:latin typeface="AR ESSENCE" pitchFamily="2" charset="0"/>
              <a:ea typeface="+mn-ea"/>
              <a:cs typeface="+mn-cs"/>
            </a:endParaRPr>
          </a:p>
        </p:txBody>
      </p:sp>
      <p:sp>
        <p:nvSpPr>
          <p:cNvPr id="7" name="Title 1"/>
          <p:cNvSpPr txBox="1">
            <a:spLocks/>
          </p:cNvSpPr>
          <p:nvPr/>
        </p:nvSpPr>
        <p:spPr>
          <a:xfrm>
            <a:off x="-108197" y="685800"/>
            <a:ext cx="5086597" cy="4270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smtClean="0">
                <a:latin typeface="AR ESSENCE" pitchFamily="2" charset="0"/>
                <a:ea typeface="+mn-ea"/>
                <a:cs typeface="+mn-cs"/>
              </a:rPr>
              <a:t>MENGISI KONTEN KEGIATAN</a:t>
            </a:r>
            <a:endParaRPr lang="en-US" sz="1600" b="1" dirty="0">
              <a:latin typeface="AR ESSENCE" pitchFamily="2" charset="0"/>
              <a:ea typeface="+mn-ea"/>
              <a:cs typeface="+mn-cs"/>
            </a:endParaRPr>
          </a:p>
        </p:txBody>
      </p:sp>
      <p:sp>
        <p:nvSpPr>
          <p:cNvPr id="12" name="Title 1"/>
          <p:cNvSpPr txBox="1">
            <a:spLocks/>
          </p:cNvSpPr>
          <p:nvPr/>
        </p:nvSpPr>
        <p:spPr>
          <a:xfrm>
            <a:off x="6050369" y="737146"/>
            <a:ext cx="5689600" cy="4270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id-ID" sz="1600" b="1" dirty="0" smtClean="0">
                <a:latin typeface="AR ESSENCE" pitchFamily="2" charset="0"/>
                <a:ea typeface="+mn-ea"/>
                <a:cs typeface="+mn-cs"/>
              </a:rPr>
              <a:t>MENGUNGGAH BERKAS PENILAIAN TPID</a:t>
            </a:r>
            <a:endParaRPr lang="en-US" sz="1600" b="1" dirty="0">
              <a:latin typeface="AR ESSENCE" pitchFamily="2" charset="0"/>
              <a:ea typeface="+mn-ea"/>
              <a:cs typeface="+mn-cs"/>
            </a:endParaRPr>
          </a:p>
        </p:txBody>
      </p:sp>
      <p:sp>
        <p:nvSpPr>
          <p:cNvPr id="14" name="Rectangle 13"/>
          <p:cNvSpPr/>
          <p:nvPr/>
        </p:nvSpPr>
        <p:spPr>
          <a:xfrm>
            <a:off x="7810816" y="2388942"/>
            <a:ext cx="3888513" cy="646331"/>
          </a:xfrm>
          <a:prstGeom prst="rect">
            <a:avLst/>
          </a:prstGeom>
        </p:spPr>
        <p:txBody>
          <a:bodyPr wrap="square">
            <a:spAutoFit/>
          </a:bodyPr>
          <a:lstStyle/>
          <a:p>
            <a:pPr algn="r">
              <a:spcBef>
                <a:spcPct val="20000"/>
              </a:spcBef>
            </a:pPr>
            <a:r>
              <a:rPr lang="id-ID" sz="1200" dirty="0" smtClean="0">
                <a:latin typeface="Arial Narrow" panose="020B0606020202030204" pitchFamily="34" charset="0"/>
              </a:rPr>
              <a:t>TPID DIDORONG DAN DIHARAPKAN DAPAT MENYAMPAIKAN KEPADA SEKRETARIAT PERTANYAAN SEPUTAR KOORDINASI PENGENDALIAN INFLASI DAERAH</a:t>
            </a:r>
            <a:endParaRPr lang="en-US" sz="1200" dirty="0">
              <a:latin typeface="Arial Narrow" panose="020B0606020202030204" pitchFamily="34" charset="0"/>
            </a:endParaRPr>
          </a:p>
        </p:txBody>
      </p:sp>
      <p:sp>
        <p:nvSpPr>
          <p:cNvPr id="15" name="Title 1"/>
          <p:cNvSpPr txBox="1">
            <a:spLocks/>
          </p:cNvSpPr>
          <p:nvPr/>
        </p:nvSpPr>
        <p:spPr>
          <a:xfrm>
            <a:off x="6611682" y="2040835"/>
            <a:ext cx="5086597" cy="4270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id-ID" sz="1600" b="1" dirty="0" smtClean="0">
                <a:latin typeface="AR ESSENCE" pitchFamily="2" charset="0"/>
                <a:ea typeface="+mn-ea"/>
                <a:cs typeface="+mn-cs"/>
              </a:rPr>
              <a:t>KONSULTASI </a:t>
            </a:r>
            <a:endParaRPr lang="en-US" sz="1600" b="1" dirty="0">
              <a:latin typeface="AR ESSENCE" pitchFamily="2" charset="0"/>
              <a:ea typeface="+mn-ea"/>
              <a:cs typeface="+mn-cs"/>
            </a:endParaRPr>
          </a:p>
        </p:txBody>
      </p:sp>
      <p:sp>
        <p:nvSpPr>
          <p:cNvPr id="16" name="Rectangle 15"/>
          <p:cNvSpPr/>
          <p:nvPr/>
        </p:nvSpPr>
        <p:spPr>
          <a:xfrm>
            <a:off x="493129" y="2384741"/>
            <a:ext cx="4103136" cy="646331"/>
          </a:xfrm>
          <a:prstGeom prst="rect">
            <a:avLst/>
          </a:prstGeom>
        </p:spPr>
        <p:txBody>
          <a:bodyPr wrap="square">
            <a:spAutoFit/>
          </a:bodyPr>
          <a:lstStyle/>
          <a:p>
            <a:pPr>
              <a:spcBef>
                <a:spcPct val="20000"/>
              </a:spcBef>
            </a:pPr>
            <a:r>
              <a:rPr lang="id-ID" sz="1200" dirty="0">
                <a:latin typeface="Arial Narrow" panose="020B0606020202030204" pitchFamily="34" charset="0"/>
              </a:rPr>
              <a:t>TPID MENYAMPAIKAN USULAN KEBIJAKAN/ PERMASALAHAN YANG DIHADAPI DALAM PENGENDALIAN INFLASI DAERAH YANG MEMBUTUHKAN RESPON INSTANSI TERTENTU</a:t>
            </a:r>
            <a:endParaRPr lang="en-US" sz="1200" dirty="0">
              <a:latin typeface="Arial Narrow" panose="020B0606020202030204" pitchFamily="34" charset="0"/>
            </a:endParaRPr>
          </a:p>
        </p:txBody>
      </p:sp>
      <p:sp>
        <p:nvSpPr>
          <p:cNvPr id="17" name="Title 1"/>
          <p:cNvSpPr txBox="1">
            <a:spLocks/>
          </p:cNvSpPr>
          <p:nvPr/>
        </p:nvSpPr>
        <p:spPr>
          <a:xfrm>
            <a:off x="474079" y="2039635"/>
            <a:ext cx="5086597" cy="4270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d-ID" sz="1600" b="1" dirty="0" smtClean="0">
                <a:latin typeface="AR ESSENCE" pitchFamily="2" charset="0"/>
                <a:ea typeface="+mn-ea"/>
                <a:cs typeface="+mn-cs"/>
              </a:rPr>
              <a:t>USULAN KEBIJAKAN </a:t>
            </a:r>
            <a:endParaRPr lang="en-US" sz="1600" b="1" dirty="0">
              <a:latin typeface="AR ESSENCE" pitchFamily="2" charset="0"/>
              <a:ea typeface="+mn-ea"/>
              <a:cs typeface="+mn-cs"/>
            </a:endParaRPr>
          </a:p>
        </p:txBody>
      </p:sp>
      <p:pic>
        <p:nvPicPr>
          <p:cNvPr id="10" name="Picture 2" descr="http://www.pcresources.eu/nyil-piros.pn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19579984">
            <a:off x="4702987" y="772215"/>
            <a:ext cx="962715" cy="1478871"/>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 descr="http://www.pcresources.eu/nyil-piros.png"/>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1520965" flipH="1">
            <a:off x="6213567" y="1061677"/>
            <a:ext cx="911383" cy="1126951"/>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2" descr="http://www.pcresources.eu/nyil-piros.png"/>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4879484" flipH="1">
            <a:off x="7844366" y="669154"/>
            <a:ext cx="536605" cy="2701352"/>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2" descr="http://www.pcresources.eu/nyil-piros.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17024289">
            <a:off x="3900046" y="1088175"/>
            <a:ext cx="891709" cy="1868203"/>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AutoShape 8" descr="http://www.iconarchive.com/download/i42581/oxygen-icons.org/oxygen/Actions-arrow-down-double.ico"/>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nvGrpSpPr>
          <p:cNvPr id="27" name="Group 26"/>
          <p:cNvGrpSpPr/>
          <p:nvPr/>
        </p:nvGrpSpPr>
        <p:grpSpPr>
          <a:xfrm>
            <a:off x="4689603" y="2112094"/>
            <a:ext cx="2904772" cy="1813949"/>
            <a:chOff x="472381" y="1043831"/>
            <a:chExt cx="2216389" cy="2216390"/>
          </a:xfrm>
        </p:grpSpPr>
        <p:pic>
          <p:nvPicPr>
            <p:cNvPr id="28" name="Picture 2" descr="https://cdn4.iconfinder.com/data/icons/48-bubbles/48/29.Mac-512.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2381" y="1043831"/>
              <a:ext cx="2216389" cy="2216390"/>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3"/>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896" t="7695" r="1409" b="5696"/>
            <a:stretch/>
          </p:blipFill>
          <p:spPr bwMode="auto">
            <a:xfrm>
              <a:off x="508738" y="1234544"/>
              <a:ext cx="2127702" cy="112902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37" name="Picture 2" descr="http://simpleicon.com/wp-content/uploads/arrow-28.png"/>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16200000">
            <a:off x="5136705" y="3742808"/>
            <a:ext cx="412903" cy="637583"/>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2" descr="http://simpleicon.com/wp-content/uploads/arrow-28.png"/>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16200000">
            <a:off x="5649815" y="3743009"/>
            <a:ext cx="412903" cy="637583"/>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2" descr="http://simpleicon.com/wp-content/uploads/arrow-28.png"/>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16200000">
            <a:off x="6138288" y="3741935"/>
            <a:ext cx="412903" cy="637583"/>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http://simpleicon.com/wp-content/uploads/arrow-28.png"/>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16200000">
            <a:off x="6661045" y="3741957"/>
            <a:ext cx="412903" cy="637583"/>
          </a:xfrm>
          <a:prstGeom prst="rect">
            <a:avLst/>
          </a:prstGeom>
          <a:noFill/>
          <a:extLst>
            <a:ext uri="{909E8E84-426E-40DD-AFC4-6F175D3DCCD1}">
              <a14:hiddenFill xmlns:a14="http://schemas.microsoft.com/office/drawing/2010/main" xmlns="">
                <a:solidFill>
                  <a:srgbClr val="FFFFFF"/>
                </a:solidFill>
              </a14:hiddenFill>
            </a:ext>
          </a:extLst>
        </p:spPr>
      </p:pic>
      <p:sp>
        <p:nvSpPr>
          <p:cNvPr id="42" name="Rectangle 41"/>
          <p:cNvSpPr/>
          <p:nvPr/>
        </p:nvSpPr>
        <p:spPr>
          <a:xfrm>
            <a:off x="391583" y="3850950"/>
            <a:ext cx="2839557" cy="1815882"/>
          </a:xfrm>
          <a:prstGeom prst="rect">
            <a:avLst/>
          </a:prstGeom>
        </p:spPr>
        <p:txBody>
          <a:bodyPr wrap="square">
            <a:spAutoFit/>
          </a:bodyPr>
          <a:lstStyle/>
          <a:p>
            <a:pPr lvl="0" algn="r"/>
            <a:r>
              <a:rPr lang="en-US" sz="1600" b="1" i="1" dirty="0" smtClean="0">
                <a:solidFill>
                  <a:srgbClr val="2011E1"/>
                </a:solidFill>
                <a:latin typeface="Arial Narrow" panose="020B0606020202030204" pitchFamily="34" charset="0"/>
              </a:rPr>
              <a:t>DAERAH </a:t>
            </a:r>
            <a:r>
              <a:rPr lang="en-US" sz="1600" b="1" i="1" dirty="0">
                <a:solidFill>
                  <a:srgbClr val="2011E1"/>
                </a:solidFill>
                <a:latin typeface="Arial Narrow" panose="020B0606020202030204" pitchFamily="34" charset="0"/>
              </a:rPr>
              <a:t>YANG TELAH MENGIRIMKAN </a:t>
            </a:r>
            <a:r>
              <a:rPr lang="id-ID" sz="1600" b="1" i="1" dirty="0" smtClean="0">
                <a:solidFill>
                  <a:srgbClr val="2011E1"/>
                </a:solidFill>
                <a:latin typeface="Arial Narrow" panose="020B0606020202030204" pitchFamily="34" charset="0"/>
              </a:rPr>
              <a:t>KONTEN </a:t>
            </a:r>
            <a:r>
              <a:rPr lang="en-US" sz="1600" b="1" i="1" dirty="0" smtClean="0">
                <a:solidFill>
                  <a:srgbClr val="2011E1"/>
                </a:solidFill>
                <a:latin typeface="Arial Narrow" panose="020B0606020202030204" pitchFamily="34" charset="0"/>
              </a:rPr>
              <a:t>KEGIATAN</a:t>
            </a:r>
            <a:r>
              <a:rPr lang="id-ID" sz="1600" b="1" i="1" dirty="0" smtClean="0">
                <a:solidFill>
                  <a:srgbClr val="2011E1"/>
                </a:solidFill>
                <a:latin typeface="Arial Narrow" panose="020B0606020202030204" pitchFamily="34" charset="0"/>
              </a:rPr>
              <a:t>, AKAN DITAMPILKAN DALAM SLOT YANG SESUAI DAN</a:t>
            </a:r>
            <a:r>
              <a:rPr lang="en-US" sz="1600" b="1" i="1" dirty="0" smtClean="0">
                <a:solidFill>
                  <a:srgbClr val="2011E1"/>
                </a:solidFill>
                <a:latin typeface="Arial Narrow" panose="020B0606020202030204" pitchFamily="34" charset="0"/>
              </a:rPr>
              <a:t> SECARA </a:t>
            </a:r>
            <a:r>
              <a:rPr lang="en-US" sz="1600" b="1" i="1" dirty="0">
                <a:solidFill>
                  <a:srgbClr val="2011E1"/>
                </a:solidFill>
                <a:latin typeface="Arial Narrow" panose="020B0606020202030204" pitchFamily="34" charset="0"/>
              </a:rPr>
              <a:t>OTOMATIS </a:t>
            </a:r>
            <a:r>
              <a:rPr lang="id-ID" sz="1600" b="1" i="1" dirty="0" smtClean="0">
                <a:solidFill>
                  <a:srgbClr val="2011E1"/>
                </a:solidFill>
                <a:latin typeface="Arial Narrow" panose="020B0606020202030204" pitchFamily="34" charset="0"/>
              </a:rPr>
              <a:t>TERSIMPAN DAN DITAMPILKAN PADA </a:t>
            </a:r>
            <a:r>
              <a:rPr lang="en-US" sz="1600" b="1" i="1" dirty="0" smtClean="0">
                <a:solidFill>
                  <a:srgbClr val="2011E1"/>
                </a:solidFill>
                <a:latin typeface="Arial Narrow" panose="020B0606020202030204" pitchFamily="34" charset="0"/>
              </a:rPr>
              <a:t>“GRAFIK </a:t>
            </a:r>
            <a:r>
              <a:rPr lang="en-US" sz="1600" b="1" i="1" dirty="0">
                <a:solidFill>
                  <a:srgbClr val="2011E1"/>
                </a:solidFill>
                <a:latin typeface="Arial Narrow" panose="020B0606020202030204" pitchFamily="34" charset="0"/>
              </a:rPr>
              <a:t>PELAPORAN”</a:t>
            </a:r>
          </a:p>
        </p:txBody>
      </p:sp>
      <p:sp>
        <p:nvSpPr>
          <p:cNvPr id="2" name="Rectangle 1"/>
          <p:cNvSpPr/>
          <p:nvPr/>
        </p:nvSpPr>
        <p:spPr>
          <a:xfrm>
            <a:off x="7999876" y="4022776"/>
            <a:ext cx="3528784" cy="1815882"/>
          </a:xfrm>
          <a:prstGeom prst="rect">
            <a:avLst/>
          </a:prstGeom>
        </p:spPr>
        <p:txBody>
          <a:bodyPr wrap="square">
            <a:spAutoFit/>
          </a:bodyPr>
          <a:lstStyle/>
          <a:p>
            <a:r>
              <a:rPr lang="en-US" sz="1600" b="1" i="1" dirty="0">
                <a:solidFill>
                  <a:srgbClr val="2011E1"/>
                </a:solidFill>
                <a:latin typeface="Arial Narrow" panose="020B0606020202030204" pitchFamily="34" charset="0"/>
              </a:rPr>
              <a:t>DALAM PROSES PENILAIAN TPID TERBAIK </a:t>
            </a:r>
            <a:r>
              <a:rPr lang="id-ID" sz="1600" b="1" i="1" dirty="0" smtClean="0">
                <a:solidFill>
                  <a:srgbClr val="2011E1"/>
                </a:solidFill>
                <a:latin typeface="Arial Narrow" panose="020B0606020202030204" pitchFamily="34" charset="0"/>
              </a:rPr>
              <a:t>&amp; TPID </a:t>
            </a:r>
            <a:r>
              <a:rPr lang="en-US" sz="1600" b="1" i="1" dirty="0" smtClean="0">
                <a:solidFill>
                  <a:srgbClr val="2011E1"/>
                </a:solidFill>
                <a:latin typeface="Arial Narrow" panose="020B0606020202030204" pitchFamily="34" charset="0"/>
              </a:rPr>
              <a:t>BERPRESTASI</a:t>
            </a:r>
            <a:r>
              <a:rPr lang="id-ID" sz="1600" b="1" i="1" dirty="0" smtClean="0">
                <a:solidFill>
                  <a:srgbClr val="2011E1"/>
                </a:solidFill>
                <a:latin typeface="Arial Narrow" panose="020B0606020202030204" pitchFamily="34" charset="0"/>
              </a:rPr>
              <a:t>, DAERAH YANG TELAH MENGIRIMKAN DOKUMEN/BERKAS SESUAI DENGAN TAHUN PENILAIAN, TIDAK PERLU “BERSUSAH PAYAH” MENGIRIMKAN ULANG KEGIATAN/DOKUMEN </a:t>
            </a:r>
            <a:endParaRPr lang="en-US" sz="1600" b="1" i="1" dirty="0">
              <a:solidFill>
                <a:srgbClr val="2011E1"/>
              </a:solidFill>
              <a:latin typeface="Arial Narrow" panose="020B0606020202030204" pitchFamily="34" charset="0"/>
            </a:endParaRPr>
          </a:p>
        </p:txBody>
      </p:sp>
      <p:sp>
        <p:nvSpPr>
          <p:cNvPr id="46" name="Rectangle 45"/>
          <p:cNvSpPr/>
          <p:nvPr/>
        </p:nvSpPr>
        <p:spPr>
          <a:xfrm>
            <a:off x="117350" y="153612"/>
            <a:ext cx="11648019" cy="461665"/>
          </a:xfrm>
          <a:prstGeom prst="rect">
            <a:avLst/>
          </a:prstGeom>
        </p:spPr>
        <p:txBody>
          <a:bodyPr wrap="square">
            <a:spAutoFit/>
          </a:bodyPr>
          <a:lstStyle/>
          <a:p>
            <a:pPr algn="ctr"/>
            <a:r>
              <a:rPr lang="id-ID" sz="2400" b="1" dirty="0" smtClean="0">
                <a:latin typeface="AR ESSENCE" pitchFamily="2" charset="0"/>
              </a:rPr>
              <a:t>OPTIMALISASI PEMANFAATAN WEBSITE OLEH TPID</a:t>
            </a:r>
            <a:endParaRPr lang="id-ID" sz="2400" dirty="0"/>
          </a:p>
        </p:txBody>
      </p:sp>
      <p:pic>
        <p:nvPicPr>
          <p:cNvPr id="47" name="Picture 2"/>
          <p:cNvPicPr>
            <a:picLocks noChangeAspect="1" noChangeArrowheads="1"/>
          </p:cNvPicPr>
          <p:nvPr/>
        </p:nvPicPr>
        <p:blipFill rotWithShape="1">
          <a:blip r:embed="rId7" cstate="print">
            <a:extLst>
              <a:ext uri="{BEBA8EAE-BF5A-486C-A8C5-ECC9F3942E4B}">
                <a14:imgProps xmlns:a14="http://schemas.microsoft.com/office/drawing/2010/main" xmlns="">
                  <a14:imgLayer r:embed="rId8">
                    <a14:imgEffect>
                      <a14:sharpenSoften amount="50000"/>
                    </a14:imgEffect>
                  </a14:imgLayer>
                </a14:imgProps>
              </a:ext>
              <a:ext uri="{28A0092B-C50C-407E-A947-70E740481C1C}">
                <a14:useLocalDpi xmlns:a14="http://schemas.microsoft.com/office/drawing/2010/main" xmlns="" val="0"/>
              </a:ext>
            </a:extLst>
          </a:blip>
          <a:srcRect l="19480" t="6397" r="20987" b="24521"/>
          <a:stretch/>
        </p:blipFill>
        <p:spPr bwMode="auto">
          <a:xfrm>
            <a:off x="3590190" y="4474845"/>
            <a:ext cx="2868348" cy="14041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5" name="Picture 3"/>
          <p:cNvPicPr>
            <a:picLocks noChangeAspect="1" noChangeArrowheads="1"/>
          </p:cNvPicPr>
          <p:nvPr/>
        </p:nvPicPr>
        <p:blipFill rotWithShape="1">
          <a:blip r:embed="rId9" cstate="print">
            <a:extLst>
              <a:ext uri="{BEBA8EAE-BF5A-486C-A8C5-ECC9F3942E4B}">
                <a14:imgProps xmlns:a14="http://schemas.microsoft.com/office/drawing/2010/main" xmlns="">
                  <a14:imgLayer r:embed="rId10">
                    <a14:imgEffect>
                      <a14:sharpenSoften amount="50000"/>
                    </a14:imgEffect>
                  </a14:imgLayer>
                </a14:imgProps>
              </a:ext>
              <a:ext uri="{28A0092B-C50C-407E-A947-70E740481C1C}">
                <a14:useLocalDpi xmlns:a14="http://schemas.microsoft.com/office/drawing/2010/main" xmlns="" val="0"/>
              </a:ext>
            </a:extLst>
          </a:blip>
          <a:srcRect l="18000" t="25408" r="20000" b="13809"/>
          <a:stretch/>
        </p:blipFill>
        <p:spPr bwMode="auto">
          <a:xfrm>
            <a:off x="4842710" y="5447939"/>
            <a:ext cx="2759580" cy="104408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xmlns="">
                <a:solidFill>
                  <a:schemeClr val="accent1"/>
                </a:solidFill>
              </a14:hiddenFill>
            </a:ext>
          </a:extLst>
        </p:spPr>
      </p:pic>
      <p:sp>
        <p:nvSpPr>
          <p:cNvPr id="6" name="Slide Number Placeholder 5"/>
          <p:cNvSpPr>
            <a:spLocks noGrp="1"/>
          </p:cNvSpPr>
          <p:nvPr>
            <p:ph type="sldNum" sz="quarter" idx="12"/>
          </p:nvPr>
        </p:nvSpPr>
        <p:spPr/>
        <p:txBody>
          <a:bodyPr/>
          <a:lstStyle/>
          <a:p>
            <a:fld id="{CD08F8E1-D008-4E1C-8535-697C674B2986}" type="slidenum">
              <a:rPr lang="en-US" smtClean="0"/>
              <a:pPr/>
              <a:t>88</a:t>
            </a:fld>
            <a:endParaRPr lang="en-US" dirty="0"/>
          </a:p>
        </p:txBody>
      </p:sp>
    </p:spTree>
    <p:extLst>
      <p:ext uri="{BB962C8B-B14F-4D97-AF65-F5344CB8AC3E}">
        <p14:creationId xmlns:p14="http://schemas.microsoft.com/office/powerpoint/2010/main" xmlns="" val="405518191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275413" y="1015558"/>
            <a:ext cx="3298356" cy="2225664"/>
            <a:chOff x="472381" y="1043831"/>
            <a:chExt cx="2216389" cy="2216390"/>
          </a:xfrm>
        </p:grpSpPr>
        <p:pic>
          <p:nvPicPr>
            <p:cNvPr id="7170" name="Picture 2" descr="https://cdn4.iconfinder.com/data/icons/48-bubbles/48/29.Mac-5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2381" y="1043831"/>
              <a:ext cx="2216389" cy="2216390"/>
            </a:xfrm>
            <a:prstGeom prst="rect">
              <a:avLst/>
            </a:prstGeom>
            <a:noFill/>
            <a:extLst>
              <a:ext uri="{909E8E84-426E-40DD-AFC4-6F175D3DCCD1}">
                <a14:hiddenFill xmlns:a14="http://schemas.microsoft.com/office/drawing/2010/main" xmlns="">
                  <a:solidFill>
                    <a:srgbClr val="FFFFFF"/>
                  </a:solidFill>
                </a14:hiddenFill>
              </a:ext>
            </a:extLst>
          </p:spPr>
        </p:pic>
        <p:pic>
          <p:nvPicPr>
            <p:cNvPr id="7171"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896" t="7695" r="1409" b="5696"/>
            <a:stretch/>
          </p:blipFill>
          <p:spPr bwMode="auto">
            <a:xfrm>
              <a:off x="508738" y="1234544"/>
              <a:ext cx="2127702" cy="112902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3" name="Rectangle 2"/>
          <p:cNvSpPr/>
          <p:nvPr/>
        </p:nvSpPr>
        <p:spPr>
          <a:xfrm>
            <a:off x="896335" y="152700"/>
            <a:ext cx="10160000" cy="707886"/>
          </a:xfrm>
          <a:prstGeom prst="rect">
            <a:avLst/>
          </a:prstGeom>
        </p:spPr>
        <p:txBody>
          <a:bodyPr wrap="square">
            <a:spAutoFit/>
          </a:bodyPr>
          <a:lstStyle/>
          <a:p>
            <a:pPr algn="ctr"/>
            <a:r>
              <a:rPr lang="id-ID" sz="4000" b="1" dirty="0" smtClean="0">
                <a:latin typeface="AR ESSENCE" pitchFamily="2" charset="0"/>
              </a:rPr>
              <a:t>PENGEMBANGAN KE DEPAN </a:t>
            </a:r>
            <a:endParaRPr lang="id-ID" sz="4000" dirty="0"/>
          </a:p>
        </p:txBody>
      </p:sp>
      <p:sp>
        <p:nvSpPr>
          <p:cNvPr id="38" name="Rectangle 37"/>
          <p:cNvSpPr/>
          <p:nvPr/>
        </p:nvSpPr>
        <p:spPr>
          <a:xfrm>
            <a:off x="5837549" y="5823948"/>
            <a:ext cx="3251200" cy="609398"/>
          </a:xfrm>
          <a:prstGeom prst="rect">
            <a:avLst/>
          </a:prstGeom>
        </p:spPr>
        <p:txBody>
          <a:bodyPr wrap="square">
            <a:spAutoFit/>
          </a:bodyPr>
          <a:lstStyle/>
          <a:p>
            <a:pPr algn="ctr">
              <a:lnSpc>
                <a:spcPct val="70000"/>
              </a:lnSpc>
            </a:pPr>
            <a:r>
              <a:rPr lang="id-ID" sz="2400" b="1" dirty="0" smtClean="0">
                <a:solidFill>
                  <a:schemeClr val="accent6">
                    <a:lumMod val="75000"/>
                  </a:schemeClr>
                </a:solidFill>
                <a:latin typeface="AR ESSENCE" pitchFamily="2" charset="0"/>
              </a:rPr>
              <a:t>MOBILE APPS, VIDEO &amp; SOSMED</a:t>
            </a:r>
          </a:p>
        </p:txBody>
      </p:sp>
      <p:sp>
        <p:nvSpPr>
          <p:cNvPr id="39" name="Rectangle 38"/>
          <p:cNvSpPr/>
          <p:nvPr/>
        </p:nvSpPr>
        <p:spPr>
          <a:xfrm>
            <a:off x="2819444" y="5877225"/>
            <a:ext cx="3454400" cy="480131"/>
          </a:xfrm>
          <a:prstGeom prst="rect">
            <a:avLst/>
          </a:prstGeom>
        </p:spPr>
        <p:txBody>
          <a:bodyPr wrap="square">
            <a:spAutoFit/>
          </a:bodyPr>
          <a:lstStyle/>
          <a:p>
            <a:pPr algn="ctr">
              <a:lnSpc>
                <a:spcPct val="70000"/>
              </a:lnSpc>
            </a:pPr>
            <a:r>
              <a:rPr lang="id-ID" sz="3600" b="1" dirty="0" smtClean="0">
                <a:solidFill>
                  <a:srgbClr val="FF0000"/>
                </a:solidFill>
                <a:latin typeface="AR ESSENCE" pitchFamily="2" charset="0"/>
              </a:rPr>
              <a:t>BILI</a:t>
            </a:r>
            <a:r>
              <a:rPr lang="id-ID" sz="3600" b="1" dirty="0" smtClean="0">
                <a:solidFill>
                  <a:srgbClr val="2011E1"/>
                </a:solidFill>
                <a:latin typeface="AR ESSENCE" pitchFamily="2" charset="0"/>
              </a:rPr>
              <a:t>NGUAL</a:t>
            </a:r>
          </a:p>
        </p:txBody>
      </p:sp>
      <p:sp>
        <p:nvSpPr>
          <p:cNvPr id="40" name="Rectangle 39"/>
          <p:cNvSpPr/>
          <p:nvPr/>
        </p:nvSpPr>
        <p:spPr>
          <a:xfrm>
            <a:off x="25400" y="5737772"/>
            <a:ext cx="3047995" cy="437043"/>
          </a:xfrm>
          <a:prstGeom prst="rect">
            <a:avLst/>
          </a:prstGeom>
        </p:spPr>
        <p:txBody>
          <a:bodyPr wrap="square">
            <a:spAutoFit/>
          </a:bodyPr>
          <a:lstStyle/>
          <a:p>
            <a:pPr algn="ctr">
              <a:lnSpc>
                <a:spcPct val="70000"/>
              </a:lnSpc>
            </a:pPr>
            <a:r>
              <a:rPr lang="id-ID" sz="2000" b="1" dirty="0" smtClean="0">
                <a:latin typeface="AR ESSENCE" pitchFamily="2" charset="0"/>
              </a:rPr>
              <a:t>PENGAYAAN</a:t>
            </a:r>
            <a:r>
              <a:rPr lang="id-ID" sz="2000" b="1" dirty="0" smtClean="0">
                <a:solidFill>
                  <a:srgbClr val="00B050"/>
                </a:solidFill>
                <a:latin typeface="AR ESSENCE" pitchFamily="2" charset="0"/>
              </a:rPr>
              <a:t> </a:t>
            </a:r>
            <a:r>
              <a:rPr lang="id-ID" sz="3200" b="1" dirty="0" smtClean="0">
                <a:solidFill>
                  <a:srgbClr val="00B050"/>
                </a:solidFill>
                <a:latin typeface="AR ESSENCE" pitchFamily="2" charset="0"/>
              </a:rPr>
              <a:t>K</a:t>
            </a:r>
            <a:r>
              <a:rPr lang="id-ID" sz="3200" b="1" dirty="0" smtClean="0">
                <a:solidFill>
                  <a:srgbClr val="FF0000"/>
                </a:solidFill>
                <a:latin typeface="AR ESSENCE" pitchFamily="2" charset="0"/>
              </a:rPr>
              <a:t>O</a:t>
            </a:r>
            <a:r>
              <a:rPr lang="id-ID" sz="3200" b="1" dirty="0" smtClean="0">
                <a:solidFill>
                  <a:srgbClr val="2011E1"/>
                </a:solidFill>
                <a:latin typeface="AR ESSENCE" pitchFamily="2" charset="0"/>
              </a:rPr>
              <a:t>N</a:t>
            </a:r>
            <a:r>
              <a:rPr lang="id-ID" sz="3200" b="1" dirty="0" smtClean="0">
                <a:solidFill>
                  <a:schemeClr val="accent6">
                    <a:lumMod val="75000"/>
                  </a:schemeClr>
                </a:solidFill>
                <a:latin typeface="AR ESSENCE" pitchFamily="2" charset="0"/>
              </a:rPr>
              <a:t>T</a:t>
            </a:r>
            <a:r>
              <a:rPr lang="id-ID" sz="3200" b="1" dirty="0" smtClean="0">
                <a:solidFill>
                  <a:srgbClr val="7030A0"/>
                </a:solidFill>
                <a:latin typeface="AR ESSENCE" pitchFamily="2" charset="0"/>
              </a:rPr>
              <a:t>E</a:t>
            </a:r>
            <a:r>
              <a:rPr lang="id-ID" sz="3200" b="1" dirty="0" smtClean="0">
                <a:solidFill>
                  <a:schemeClr val="bg2">
                    <a:lumMod val="50000"/>
                  </a:schemeClr>
                </a:solidFill>
                <a:latin typeface="AR ESSENCE" pitchFamily="2" charset="0"/>
              </a:rPr>
              <a:t>N</a:t>
            </a:r>
          </a:p>
        </p:txBody>
      </p:sp>
      <p:sp>
        <p:nvSpPr>
          <p:cNvPr id="41" name="Rectangle 40"/>
          <p:cNvSpPr/>
          <p:nvPr/>
        </p:nvSpPr>
        <p:spPr>
          <a:xfrm>
            <a:off x="8808105" y="5819516"/>
            <a:ext cx="2891105" cy="609398"/>
          </a:xfrm>
          <a:prstGeom prst="rect">
            <a:avLst/>
          </a:prstGeom>
        </p:spPr>
        <p:txBody>
          <a:bodyPr wrap="square">
            <a:spAutoFit/>
          </a:bodyPr>
          <a:lstStyle/>
          <a:p>
            <a:pPr algn="ctr">
              <a:lnSpc>
                <a:spcPct val="70000"/>
              </a:lnSpc>
            </a:pPr>
            <a:r>
              <a:rPr lang="id-ID" sz="2400" b="1" dirty="0" smtClean="0">
                <a:solidFill>
                  <a:srgbClr val="2011E1"/>
                </a:solidFill>
                <a:latin typeface="AR ESSENCE" pitchFamily="2" charset="0"/>
              </a:rPr>
              <a:t>ALAT UTAMA PENILAIAN TPID </a:t>
            </a:r>
          </a:p>
        </p:txBody>
      </p:sp>
      <p:pic>
        <p:nvPicPr>
          <p:cNvPr id="2052" name="Picture 4" descr="http://vignette1.wikia.nocookie.net/edsheeran/images/5/59/Youtube_icon.png/revision/latest?cb=2013061906010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477220" y="4221695"/>
            <a:ext cx="725763" cy="502615"/>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http://cdn.redmondpie.com/wp-content/uploads/2011/12/Twitter-logo.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303680" y="4221695"/>
            <a:ext cx="752485" cy="526665"/>
          </a:xfrm>
          <a:prstGeom prst="rect">
            <a:avLst/>
          </a:prstGeom>
          <a:noFill/>
          <a:extLst>
            <a:ext uri="{909E8E84-426E-40DD-AFC4-6F175D3DCCD1}">
              <a14:hiddenFill xmlns:a14="http://schemas.microsoft.com/office/drawing/2010/main" xmlns="">
                <a:solidFill>
                  <a:srgbClr val="FFFFFF"/>
                </a:solidFill>
              </a14:hiddenFill>
            </a:ext>
          </a:extLst>
        </p:spPr>
      </p:pic>
      <p:pic>
        <p:nvPicPr>
          <p:cNvPr id="2058" name="Picture 10" descr="http://www.androidpolice.com/wp-content/uploads/2015/03/nexus2cee_Google_Play.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477219" y="4781096"/>
            <a:ext cx="823663" cy="570414"/>
          </a:xfrm>
          <a:prstGeom prst="rect">
            <a:avLst/>
          </a:prstGeom>
          <a:noFill/>
          <a:extLst>
            <a:ext uri="{909E8E84-426E-40DD-AFC4-6F175D3DCCD1}">
              <a14:hiddenFill xmlns:a14="http://schemas.microsoft.com/office/drawing/2010/main" xmlns="">
                <a:solidFill>
                  <a:srgbClr val="FFFFFF"/>
                </a:solidFill>
              </a14:hiddenFill>
            </a:ext>
          </a:extLst>
        </p:spPr>
      </p:pic>
      <p:pic>
        <p:nvPicPr>
          <p:cNvPr id="2060" name="Picture 12" descr="https://cdn0.iconfinder.com/data/icons/yooicons_set01_socialbookmarks/256/social_facebook_box_blue.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330716" y="4809673"/>
            <a:ext cx="760491" cy="526665"/>
          </a:xfrm>
          <a:prstGeom prst="rect">
            <a:avLst/>
          </a:prstGeom>
          <a:noFill/>
          <a:extLst>
            <a:ext uri="{909E8E84-426E-40DD-AFC4-6F175D3DCCD1}">
              <a14:hiddenFill xmlns:a14="http://schemas.microsoft.com/office/drawing/2010/main" xmlns="">
                <a:solidFill>
                  <a:srgbClr val="FFFFFF"/>
                </a:solidFill>
              </a14:hiddenFill>
            </a:ext>
          </a:extLst>
        </p:spPr>
      </p:pic>
      <p:pic>
        <p:nvPicPr>
          <p:cNvPr id="2064" name="Picture 16" descr="https://lh5.ggpht.com/Sgl21Q91Div-ImAoaLY_IP2v7cpzKdr554pFe-shN9vjHO-gN7O-6yzvFGlAzXKzDB90=w300"/>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3473896" y="4062266"/>
            <a:ext cx="2135145" cy="1601359"/>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8" name="Straight Arrow Connector 67"/>
          <p:cNvCxnSpPr/>
          <p:nvPr/>
        </p:nvCxnSpPr>
        <p:spPr>
          <a:xfrm>
            <a:off x="1699013" y="3412829"/>
            <a:ext cx="8554643" cy="21139"/>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5879961" y="2831688"/>
            <a:ext cx="3" cy="557874"/>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2066" name="Picture 18" descr="http://www.jondonleymedia.com/wp-content/uploads/2013/07/website-evaluation.png"/>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6876895" y="3873103"/>
            <a:ext cx="6928712" cy="1517659"/>
          </a:xfrm>
          <a:prstGeom prst="rect">
            <a:avLst/>
          </a:prstGeom>
          <a:noFill/>
          <a:extLst>
            <a:ext uri="{909E8E84-426E-40DD-AFC4-6F175D3DCCD1}">
              <a14:hiddenFill xmlns:a14="http://schemas.microsoft.com/office/drawing/2010/main" xmlns="">
                <a:solidFill>
                  <a:srgbClr val="FFFFFF"/>
                </a:solidFill>
              </a14:hiddenFill>
            </a:ext>
          </a:extLst>
        </p:spPr>
      </p:pic>
      <p:pic>
        <p:nvPicPr>
          <p:cNvPr id="2068" name="Picture 20" descr="http://www.itu.int/en/ITU-D/Regional-Presence/ArabStates/PublishingImages/Banner_640.pn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310561" y="4183594"/>
            <a:ext cx="2878505" cy="133918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2" name="Straight Arrow Connector 81"/>
          <p:cNvCxnSpPr/>
          <p:nvPr/>
        </p:nvCxnSpPr>
        <p:spPr>
          <a:xfrm flipH="1">
            <a:off x="1749813" y="3426756"/>
            <a:ext cx="1" cy="355645"/>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a:off x="4594613" y="3427663"/>
            <a:ext cx="1" cy="355645"/>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a:off x="7227606" y="3433062"/>
            <a:ext cx="1" cy="355645"/>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H="1">
            <a:off x="10174006" y="3433967"/>
            <a:ext cx="1" cy="355645"/>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CD08F8E1-D008-4E1C-8535-697C674B2986}" type="slidenum">
              <a:rPr lang="en-US" smtClean="0"/>
              <a:pPr/>
              <a:t>89</a:t>
            </a:fld>
            <a:endParaRPr lang="en-US" dirty="0"/>
          </a:p>
        </p:txBody>
      </p:sp>
    </p:spTree>
    <p:extLst>
      <p:ext uri="{BB962C8B-B14F-4D97-AF65-F5344CB8AC3E}">
        <p14:creationId xmlns:p14="http://schemas.microsoft.com/office/powerpoint/2010/main" xmlns="" val="16654136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 descr="http://mattstow.com/articles/circular_arrows/circular_arrows.png"/>
          <p:cNvPicPr>
            <a:picLocks noChangeAspect="1" noChangeArrowheads="1"/>
          </p:cNvPicPr>
          <p:nvPr/>
        </p:nvPicPr>
        <p:blipFill>
          <a:blip r:embed="rId3">
            <a:extLst>
              <a:ext uri="{BEBA8EAE-BF5A-486C-A8C5-ECC9F3942E4B}">
                <a14:imgProps xmlns:a14="http://schemas.microsoft.com/office/drawing/2010/main" xmlns="">
                  <a14:imgLayer r:embed="rId4">
                    <a14:imgEffect>
                      <a14:saturation sat="33000"/>
                    </a14:imgEffect>
                  </a14:imgLayer>
                </a14:imgProps>
              </a:ext>
              <a:ext uri="{28A0092B-C50C-407E-A947-70E740481C1C}">
                <a14:useLocalDpi xmlns:a14="http://schemas.microsoft.com/office/drawing/2010/main" xmlns="" val="0"/>
              </a:ext>
            </a:extLst>
          </a:blip>
          <a:srcRect/>
          <a:stretch>
            <a:fillRect/>
          </a:stretch>
        </p:blipFill>
        <p:spPr bwMode="auto">
          <a:xfrm>
            <a:off x="2437008" y="442472"/>
            <a:ext cx="6912768" cy="6912768"/>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 descr="Hasil gambar untuk BOX 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562049" y="1633409"/>
            <a:ext cx="2944003" cy="965580"/>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 descr="Hasil gambar untuk BOX 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149629" y="3249414"/>
            <a:ext cx="2944003"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2203064" y="3435275"/>
            <a:ext cx="2771178" cy="553994"/>
          </a:xfrm>
          <a:prstGeom prst="rect">
            <a:avLst/>
          </a:prstGeom>
        </p:spPr>
        <p:txBody>
          <a:bodyPr wrap="square" lIns="121917" tIns="60958" rIns="121917" bIns="60958">
            <a:spAutoFit/>
          </a:bodyPr>
          <a:lstStyle/>
          <a:p>
            <a:pPr algn="ctr"/>
            <a:r>
              <a:rPr lang="id-ID" sz="1400" b="1" dirty="0" smtClean="0">
                <a:solidFill>
                  <a:srgbClr val="FFFF00"/>
                </a:solidFill>
              </a:rPr>
              <a:t>PERBAIKAN TATACARA PENYERAPAN ANGGRAN</a:t>
            </a:r>
            <a:endParaRPr lang="id-ID" sz="1400" b="1" dirty="0">
              <a:solidFill>
                <a:srgbClr val="FFFF00"/>
              </a:solidFill>
            </a:endParaRPr>
          </a:p>
        </p:txBody>
      </p:sp>
      <p:sp>
        <p:nvSpPr>
          <p:cNvPr id="26" name="Rectangle 25"/>
          <p:cNvSpPr/>
          <p:nvPr/>
        </p:nvSpPr>
        <p:spPr>
          <a:xfrm>
            <a:off x="4644528" y="2618558"/>
            <a:ext cx="2779044" cy="328295"/>
          </a:xfrm>
          <a:prstGeom prst="rect">
            <a:avLst/>
          </a:prstGeom>
        </p:spPr>
        <p:txBody>
          <a:bodyPr wrap="square" lIns="121917" tIns="60958" rIns="121917" bIns="60958">
            <a:spAutoFit/>
          </a:bodyPr>
          <a:lstStyle/>
          <a:p>
            <a:pPr algn="ctr"/>
            <a:r>
              <a:rPr lang="id-ID" sz="1300" b="1" dirty="0" smtClean="0"/>
              <a:t>BELANJA MODAL VS </a:t>
            </a:r>
            <a:r>
              <a:rPr lang="id-ID" sz="1300" b="1" dirty="0"/>
              <a:t>OPERASIONAL</a:t>
            </a:r>
          </a:p>
        </p:txBody>
      </p:sp>
      <p:sp>
        <p:nvSpPr>
          <p:cNvPr id="42" name="Rectangle 41"/>
          <p:cNvSpPr/>
          <p:nvPr/>
        </p:nvSpPr>
        <p:spPr>
          <a:xfrm>
            <a:off x="4896023" y="1808421"/>
            <a:ext cx="2276056" cy="615553"/>
          </a:xfrm>
          <a:prstGeom prst="rect">
            <a:avLst/>
          </a:prstGeom>
        </p:spPr>
        <p:txBody>
          <a:bodyPr wrap="square" lIns="121917" tIns="60958" rIns="121917" bIns="60958">
            <a:spAutoFit/>
          </a:bodyPr>
          <a:lstStyle/>
          <a:p>
            <a:pPr algn="ctr"/>
            <a:r>
              <a:rPr lang="id-ID" sz="1600" b="1" dirty="0">
                <a:solidFill>
                  <a:srgbClr val="FFFF00"/>
                </a:solidFill>
              </a:rPr>
              <a:t>STURKTUR APBD </a:t>
            </a:r>
          </a:p>
          <a:p>
            <a:pPr algn="ctr"/>
            <a:r>
              <a:rPr lang="id-ID" sz="1600" b="1" dirty="0">
                <a:solidFill>
                  <a:srgbClr val="FFFF00"/>
                </a:solidFill>
              </a:rPr>
              <a:t>YANG SEHAT</a:t>
            </a:r>
          </a:p>
        </p:txBody>
      </p:sp>
      <p:pic>
        <p:nvPicPr>
          <p:cNvPr id="38" name="Picture 2" descr="Hasil gambar untuk BOX 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482447" y="3424429"/>
            <a:ext cx="2944003"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39" name="Rectangle 38"/>
          <p:cNvSpPr/>
          <p:nvPr/>
        </p:nvSpPr>
        <p:spPr>
          <a:xfrm>
            <a:off x="7564926" y="4313369"/>
            <a:ext cx="2779044" cy="328295"/>
          </a:xfrm>
          <a:prstGeom prst="rect">
            <a:avLst/>
          </a:prstGeom>
        </p:spPr>
        <p:txBody>
          <a:bodyPr wrap="square" lIns="121917" tIns="60958" rIns="121917" bIns="60958">
            <a:spAutoFit/>
          </a:bodyPr>
          <a:lstStyle/>
          <a:p>
            <a:pPr algn="ctr"/>
            <a:r>
              <a:rPr lang="id-ID" sz="1300" b="1" dirty="0"/>
              <a:t>MENGACU PADA RKP TAHUN YBS</a:t>
            </a:r>
          </a:p>
        </p:txBody>
      </p:sp>
      <p:sp>
        <p:nvSpPr>
          <p:cNvPr id="40" name="Rectangle 39"/>
          <p:cNvSpPr/>
          <p:nvPr/>
        </p:nvSpPr>
        <p:spPr>
          <a:xfrm>
            <a:off x="7816420" y="3599441"/>
            <a:ext cx="2276056" cy="615553"/>
          </a:xfrm>
          <a:prstGeom prst="rect">
            <a:avLst/>
          </a:prstGeom>
        </p:spPr>
        <p:txBody>
          <a:bodyPr wrap="square" lIns="121917" tIns="60958" rIns="121917" bIns="60958">
            <a:spAutoFit/>
          </a:bodyPr>
          <a:lstStyle/>
          <a:p>
            <a:pPr algn="ctr"/>
            <a:r>
              <a:rPr lang="id-ID" sz="1600" b="1" dirty="0">
                <a:solidFill>
                  <a:srgbClr val="FFFF00"/>
                </a:solidFill>
              </a:rPr>
              <a:t>MONEY FOLLOW PRIORITY PROGRAM</a:t>
            </a:r>
          </a:p>
        </p:txBody>
      </p:sp>
      <p:pic>
        <p:nvPicPr>
          <p:cNvPr id="41" name="Picture 2" descr="Hasil gambar untuk BOX 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562049" y="5151679"/>
            <a:ext cx="2944003" cy="965580"/>
          </a:xfrm>
          <a:prstGeom prst="rect">
            <a:avLst/>
          </a:prstGeom>
          <a:noFill/>
          <a:extLst>
            <a:ext uri="{909E8E84-426E-40DD-AFC4-6F175D3DCCD1}">
              <a14:hiddenFill xmlns:a14="http://schemas.microsoft.com/office/drawing/2010/main" xmlns="">
                <a:solidFill>
                  <a:srgbClr val="FFFFFF"/>
                </a:solidFill>
              </a14:hiddenFill>
            </a:ext>
          </a:extLst>
        </p:spPr>
      </p:pic>
      <p:sp>
        <p:nvSpPr>
          <p:cNvPr id="43" name="Rectangle 42"/>
          <p:cNvSpPr/>
          <p:nvPr/>
        </p:nvSpPr>
        <p:spPr>
          <a:xfrm>
            <a:off x="4503870" y="6117259"/>
            <a:ext cx="2779044" cy="328295"/>
          </a:xfrm>
          <a:prstGeom prst="rect">
            <a:avLst/>
          </a:prstGeom>
        </p:spPr>
        <p:txBody>
          <a:bodyPr wrap="square" lIns="121917" tIns="60958" rIns="121917" bIns="60958">
            <a:spAutoFit/>
          </a:bodyPr>
          <a:lstStyle/>
          <a:p>
            <a:pPr algn="ctr"/>
            <a:r>
              <a:rPr lang="id-ID" sz="1300" b="1" dirty="0"/>
              <a:t>PADA SEMUA SEMUA TAHAPAN</a:t>
            </a:r>
          </a:p>
        </p:txBody>
      </p:sp>
      <p:sp>
        <p:nvSpPr>
          <p:cNvPr id="44" name="Rectangle 43"/>
          <p:cNvSpPr/>
          <p:nvPr/>
        </p:nvSpPr>
        <p:spPr>
          <a:xfrm>
            <a:off x="4896023" y="5335396"/>
            <a:ext cx="2276056" cy="615553"/>
          </a:xfrm>
          <a:prstGeom prst="rect">
            <a:avLst/>
          </a:prstGeom>
        </p:spPr>
        <p:txBody>
          <a:bodyPr wrap="square" lIns="121917" tIns="60958" rIns="121917" bIns="60958">
            <a:spAutoFit/>
          </a:bodyPr>
          <a:lstStyle/>
          <a:p>
            <a:pPr algn="ctr"/>
            <a:r>
              <a:rPr lang="id-ID" sz="1600" b="1" dirty="0">
                <a:solidFill>
                  <a:srgbClr val="FFFF00"/>
                </a:solidFill>
              </a:rPr>
              <a:t>AKUNTABILITAS  DAN GOVERNANCE </a:t>
            </a:r>
          </a:p>
        </p:txBody>
      </p:sp>
      <p:sp>
        <p:nvSpPr>
          <p:cNvPr id="2" name="Slide Number Placeholder 1"/>
          <p:cNvSpPr>
            <a:spLocks noGrp="1"/>
          </p:cNvSpPr>
          <p:nvPr>
            <p:ph type="sldNum" sz="quarter" idx="12"/>
          </p:nvPr>
        </p:nvSpPr>
        <p:spPr/>
        <p:txBody>
          <a:bodyPr/>
          <a:lstStyle/>
          <a:p>
            <a:fld id="{38C5940F-52BA-4018-B13B-B36621709A35}" type="slidenum">
              <a:rPr lang="id-ID" smtClean="0"/>
              <a:pPr/>
              <a:t>9</a:t>
            </a:fld>
            <a:endParaRPr lang="id-ID"/>
          </a:p>
        </p:txBody>
      </p:sp>
      <p:sp>
        <p:nvSpPr>
          <p:cNvPr id="20" name="Rectangle 19"/>
          <p:cNvSpPr/>
          <p:nvPr/>
        </p:nvSpPr>
        <p:spPr>
          <a:xfrm>
            <a:off x="402699" y="489556"/>
            <a:ext cx="11299124" cy="707886"/>
          </a:xfrm>
          <a:prstGeom prst="rect">
            <a:avLst/>
          </a:prstGeom>
        </p:spPr>
        <p:txBody>
          <a:bodyPr wrap="square">
            <a:spAutoFit/>
          </a:bodyPr>
          <a:lstStyle/>
          <a:p>
            <a:r>
              <a:rPr lang="id-ID" sz="2000" b="1" dirty="0"/>
              <a:t>PEMERINTAH DAERAH </a:t>
            </a:r>
            <a:r>
              <a:rPr lang="en-US" sz="2000" b="1" dirty="0"/>
              <a:t>HARUS MEMPERCEPAT </a:t>
            </a:r>
            <a:r>
              <a:rPr lang="id-ID" sz="2000" b="1" dirty="0"/>
              <a:t>REALISASI APBD </a:t>
            </a:r>
            <a:r>
              <a:rPr lang="en-US" sz="2000" b="1" dirty="0"/>
              <a:t>UTK MENDORONG</a:t>
            </a:r>
            <a:r>
              <a:rPr lang="id-ID" sz="2000" b="1" dirty="0"/>
              <a:t> PERTUMBUHAN EKONOMI DAERAH</a:t>
            </a:r>
            <a:r>
              <a:rPr lang="en-US" sz="2000" b="1" dirty="0"/>
              <a:t> DAN DALAM RANGKA PENGENDALIAN HARGA</a:t>
            </a:r>
            <a:endParaRPr lang="id-ID" sz="2000" b="1" dirty="0"/>
          </a:p>
        </p:txBody>
      </p:sp>
      <p:sp>
        <p:nvSpPr>
          <p:cNvPr id="21" name="Rectangle 20"/>
          <p:cNvSpPr/>
          <p:nvPr/>
        </p:nvSpPr>
        <p:spPr>
          <a:xfrm>
            <a:off x="433373" y="211532"/>
            <a:ext cx="10026171" cy="369332"/>
          </a:xfrm>
          <a:prstGeom prst="rect">
            <a:avLst/>
          </a:prstGeom>
        </p:spPr>
        <p:txBody>
          <a:bodyPr wrap="square">
            <a:spAutoFit/>
          </a:bodyPr>
          <a:lstStyle/>
          <a:p>
            <a:r>
              <a:rPr lang="id-ID" b="1" dirty="0">
                <a:solidFill>
                  <a:srgbClr val="C00000"/>
                </a:solidFill>
                <a:latin typeface="Agency FB" panose="020B0503020202020204" pitchFamily="34" charset="0"/>
              </a:rPr>
              <a:t>ARAHAN </a:t>
            </a:r>
            <a:r>
              <a:rPr lang="id-ID" b="1" dirty="0" smtClean="0">
                <a:solidFill>
                  <a:srgbClr val="C00000"/>
                </a:solidFill>
                <a:latin typeface="Agency FB" panose="020B0503020202020204" pitchFamily="34" charset="0"/>
              </a:rPr>
              <a:t>II</a:t>
            </a:r>
            <a:endParaRPr lang="id-ID" sz="1200" b="1" dirty="0">
              <a:solidFill>
                <a:srgbClr val="C00000"/>
              </a:solidFill>
              <a:latin typeface="Agency FB" panose="020B0503020202020204" pitchFamily="34" charset="0"/>
            </a:endParaRPr>
          </a:p>
        </p:txBody>
      </p:sp>
      <p:pic>
        <p:nvPicPr>
          <p:cNvPr id="22" name="Picture 4" descr="Hasil gambar untuk transparent GLASS 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9447" y="-140380"/>
            <a:ext cx="1768264" cy="16846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8300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21600000">
                                      <p:cBhvr>
                                        <p:cTn id="6" dur="5000" fill="hold"/>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5" y="2251564"/>
            <a:ext cx="8074943" cy="867930"/>
          </a:xfrm>
          <a:prstGeom prst="rect">
            <a:avLst/>
          </a:prstGeom>
        </p:spPr>
        <p:txBody>
          <a:bodyPr wrap="square">
            <a:spAutoFit/>
          </a:bodyPr>
          <a:lstStyle/>
          <a:p>
            <a:pPr algn="r"/>
            <a:r>
              <a:rPr lang="id-ID" sz="2800" b="1" dirty="0" smtClean="0">
                <a:solidFill>
                  <a:srgbClr val="00B050"/>
                </a:solidFill>
                <a:latin typeface="AR ESSENCE" pitchFamily="2" charset="0"/>
              </a:rPr>
              <a:t>MULTI PARTIES</a:t>
            </a:r>
            <a:endParaRPr lang="id-ID" sz="2800" b="1" dirty="0">
              <a:solidFill>
                <a:srgbClr val="00B050"/>
              </a:solidFill>
              <a:latin typeface="AR ESSENCE" pitchFamily="2" charset="0"/>
            </a:endParaRPr>
          </a:p>
          <a:p>
            <a:pPr algn="r">
              <a:lnSpc>
                <a:spcPct val="70000"/>
              </a:lnSpc>
            </a:pPr>
            <a:r>
              <a:rPr lang="id-ID" sz="1600" b="1" dirty="0">
                <a:latin typeface="AR ESSENCE" pitchFamily="2" charset="0"/>
              </a:rPr>
              <a:t>MEMILIKI LIMA AKUN/USER, DIMANA MASING-MASING AKUN DAPAT MENGUNDANG 250 PESERTA (EMAIL) DALAM SUATU </a:t>
            </a:r>
            <a:r>
              <a:rPr lang="id-ID" sz="1600" b="1" dirty="0" smtClean="0">
                <a:latin typeface="AR ESSENCE" pitchFamily="2" charset="0"/>
              </a:rPr>
              <a:t>RAPAT</a:t>
            </a:r>
            <a:endParaRPr lang="en-US" sz="1600" b="1" dirty="0">
              <a:latin typeface="AR ESSENCE" pitchFamily="2" charset="0"/>
            </a:endParaRPr>
          </a:p>
        </p:txBody>
      </p:sp>
      <p:sp>
        <p:nvSpPr>
          <p:cNvPr id="9" name="Rectangle 8"/>
          <p:cNvSpPr/>
          <p:nvPr/>
        </p:nvSpPr>
        <p:spPr>
          <a:xfrm>
            <a:off x="181864" y="1122560"/>
            <a:ext cx="7871743" cy="781752"/>
          </a:xfrm>
          <a:prstGeom prst="rect">
            <a:avLst/>
          </a:prstGeom>
        </p:spPr>
        <p:txBody>
          <a:bodyPr wrap="square">
            <a:spAutoFit/>
          </a:bodyPr>
          <a:lstStyle/>
          <a:p>
            <a:pPr algn="r">
              <a:lnSpc>
                <a:spcPct val="80000"/>
              </a:lnSpc>
            </a:pPr>
            <a:r>
              <a:rPr lang="id-ID" sz="2800" b="1" dirty="0" smtClean="0">
                <a:solidFill>
                  <a:srgbClr val="FFC000"/>
                </a:solidFill>
                <a:latin typeface="AR ESSENCE" pitchFamily="2" charset="0"/>
              </a:rPr>
              <a:t>SOFTWARE-BASED CONFERENCE</a:t>
            </a:r>
            <a:endParaRPr lang="id-ID" sz="2400" b="1" dirty="0" smtClean="0">
              <a:solidFill>
                <a:srgbClr val="FFC000"/>
              </a:solidFill>
              <a:latin typeface="AR ESSENCE" pitchFamily="2" charset="0"/>
            </a:endParaRPr>
          </a:p>
          <a:p>
            <a:pPr algn="r">
              <a:lnSpc>
                <a:spcPct val="70000"/>
              </a:lnSpc>
            </a:pPr>
            <a:r>
              <a:rPr lang="id-ID" sz="1600" b="1" dirty="0" smtClean="0">
                <a:latin typeface="AR ESSENCE" pitchFamily="2" charset="0"/>
              </a:rPr>
              <a:t>UNTUK MELAKUKAN VC, PERANGKAT YANG DIBUTUHKAN HANYA KOMPUTER, LAPTOP SMART PHONE YANG </a:t>
            </a:r>
            <a:r>
              <a:rPr lang="id-ID" sz="1600" b="1" dirty="0">
                <a:latin typeface="AR ESSENCE" pitchFamily="2" charset="0"/>
              </a:rPr>
              <a:t>MEMILIKI WEB KAMERA DAN </a:t>
            </a:r>
            <a:r>
              <a:rPr lang="id-ID" sz="1600" b="1" dirty="0" smtClean="0">
                <a:latin typeface="AR ESSENCE" pitchFamily="2" charset="0"/>
              </a:rPr>
              <a:t>MICROPHONE</a:t>
            </a:r>
            <a:r>
              <a:rPr lang="id-ID" sz="1600" b="1" dirty="0">
                <a:latin typeface="AR ESSENCE" pitchFamily="2" charset="0"/>
              </a:rPr>
              <a:t>, AKSES INTERNET YANG </a:t>
            </a:r>
            <a:r>
              <a:rPr lang="id-ID" sz="1600" b="1" dirty="0" smtClean="0">
                <a:latin typeface="AR ESSENCE" pitchFamily="2" charset="0"/>
              </a:rPr>
              <a:t>STABIL</a:t>
            </a:r>
            <a:endParaRPr lang="en-US" sz="1600" b="1" dirty="0">
              <a:latin typeface="AR ESSENCE" pitchFamily="2" charset="0"/>
            </a:endParaRPr>
          </a:p>
        </p:txBody>
      </p:sp>
      <p:sp>
        <p:nvSpPr>
          <p:cNvPr id="10" name="Rectangle 9"/>
          <p:cNvSpPr/>
          <p:nvPr/>
        </p:nvSpPr>
        <p:spPr>
          <a:xfrm>
            <a:off x="421694" y="3375377"/>
            <a:ext cx="7665780" cy="781752"/>
          </a:xfrm>
          <a:prstGeom prst="rect">
            <a:avLst/>
          </a:prstGeom>
        </p:spPr>
        <p:txBody>
          <a:bodyPr wrap="square">
            <a:spAutoFit/>
          </a:bodyPr>
          <a:lstStyle/>
          <a:p>
            <a:pPr algn="r">
              <a:lnSpc>
                <a:spcPct val="80000"/>
              </a:lnSpc>
            </a:pPr>
            <a:r>
              <a:rPr lang="id-ID" sz="2400" b="1" dirty="0" smtClean="0">
                <a:solidFill>
                  <a:srgbClr val="FF0000"/>
                </a:solidFill>
                <a:latin typeface="AR ESSENCE" pitchFamily="2" charset="0"/>
              </a:rPr>
              <a:t>FILE SHARING</a:t>
            </a:r>
          </a:p>
          <a:p>
            <a:pPr algn="r">
              <a:lnSpc>
                <a:spcPct val="80000"/>
              </a:lnSpc>
            </a:pPr>
            <a:r>
              <a:rPr lang="id-ID" sz="1600" b="1" dirty="0" smtClean="0">
                <a:latin typeface="AR ESSENCE" pitchFamily="2" charset="0"/>
              </a:rPr>
              <a:t>MEMUNGKINKAN KEDUA BELAH PIHAK UNTUK </a:t>
            </a:r>
            <a:r>
              <a:rPr lang="en-US" sz="1600" b="1" dirty="0" smtClean="0">
                <a:latin typeface="AR ESSENCE" pitchFamily="2" charset="0"/>
              </a:rPr>
              <a:t>MEMAPARKAN </a:t>
            </a:r>
            <a:r>
              <a:rPr lang="en-US" sz="1600" b="1" dirty="0">
                <a:latin typeface="AR ESSENCE" pitchFamily="2" charset="0"/>
              </a:rPr>
              <a:t>BAHAN TAYANGAN </a:t>
            </a:r>
            <a:r>
              <a:rPr lang="en-US" sz="1600" b="1" dirty="0" smtClean="0">
                <a:latin typeface="AR ESSENCE" pitchFamily="2" charset="0"/>
              </a:rPr>
              <a:t>DAN </a:t>
            </a:r>
            <a:r>
              <a:rPr lang="id-ID" sz="1600" b="1" dirty="0" smtClean="0">
                <a:latin typeface="AR ESSENCE" pitchFamily="2" charset="0"/>
              </a:rPr>
              <a:t>SALING </a:t>
            </a:r>
            <a:r>
              <a:rPr lang="en-US" sz="1600" b="1" dirty="0" smtClean="0">
                <a:latin typeface="AR ESSENCE" pitchFamily="2" charset="0"/>
              </a:rPr>
              <a:t>BERBAGI DOKUMEN </a:t>
            </a:r>
            <a:r>
              <a:rPr lang="id-ID" sz="1600" b="1" dirty="0" smtClean="0">
                <a:latin typeface="AR ESSENCE" pitchFamily="2" charset="0"/>
              </a:rPr>
              <a:t>SECARA </a:t>
            </a:r>
            <a:r>
              <a:rPr lang="id-ID" sz="1600" b="1" i="1" dirty="0">
                <a:latin typeface="AR ESSENCE" pitchFamily="2" charset="0"/>
              </a:rPr>
              <a:t>REAL TIME </a:t>
            </a:r>
            <a:endParaRPr lang="en-US" sz="1600" b="1" i="1" dirty="0">
              <a:latin typeface="AR ESSENCE" pitchFamily="2" charset="0"/>
            </a:endParaRPr>
          </a:p>
        </p:txBody>
      </p:sp>
      <p:sp>
        <p:nvSpPr>
          <p:cNvPr id="29" name="Rectangle 28"/>
          <p:cNvSpPr/>
          <p:nvPr/>
        </p:nvSpPr>
        <p:spPr>
          <a:xfrm>
            <a:off x="499347" y="4323648"/>
            <a:ext cx="7590552" cy="584775"/>
          </a:xfrm>
          <a:prstGeom prst="rect">
            <a:avLst/>
          </a:prstGeom>
        </p:spPr>
        <p:txBody>
          <a:bodyPr wrap="square">
            <a:spAutoFit/>
          </a:bodyPr>
          <a:lstStyle/>
          <a:p>
            <a:pPr algn="r">
              <a:lnSpc>
                <a:spcPct val="80000"/>
              </a:lnSpc>
            </a:pPr>
            <a:r>
              <a:rPr lang="id-ID" sz="2400" b="1" dirty="0" smtClean="0">
                <a:solidFill>
                  <a:schemeClr val="accent6">
                    <a:lumMod val="75000"/>
                  </a:schemeClr>
                </a:solidFill>
                <a:latin typeface="AR ESSENCE" pitchFamily="2" charset="0"/>
              </a:rPr>
              <a:t>RECORDING</a:t>
            </a:r>
          </a:p>
          <a:p>
            <a:pPr algn="r">
              <a:lnSpc>
                <a:spcPct val="80000"/>
              </a:lnSpc>
            </a:pPr>
            <a:r>
              <a:rPr lang="id-ID" sz="1600" b="1" dirty="0" smtClean="0">
                <a:latin typeface="AR ESSENCE" pitchFamily="2" charset="0"/>
              </a:rPr>
              <a:t>HOST DAPAT </a:t>
            </a:r>
            <a:r>
              <a:rPr lang="en-US" sz="1600" b="1" dirty="0" smtClean="0">
                <a:latin typeface="AR ESSENCE" pitchFamily="2" charset="0"/>
              </a:rPr>
              <a:t>MEREKAM </a:t>
            </a:r>
            <a:r>
              <a:rPr lang="en-US" sz="1600" b="1" dirty="0">
                <a:latin typeface="AR ESSENCE" pitchFamily="2" charset="0"/>
              </a:rPr>
              <a:t>JALANNYA RAPAT DALAM BENTUK VIDEO DAN </a:t>
            </a:r>
            <a:r>
              <a:rPr lang="en-US" sz="1600" b="1" dirty="0" smtClean="0">
                <a:latin typeface="AR ESSENCE" pitchFamily="2" charset="0"/>
              </a:rPr>
              <a:t>SUARA</a:t>
            </a:r>
            <a:endParaRPr lang="en-US" sz="1600" b="1" dirty="0">
              <a:latin typeface="AR ESSENCE" pitchFamily="2" charset="0"/>
            </a:endParaRPr>
          </a:p>
        </p:txBody>
      </p:sp>
      <p:sp>
        <p:nvSpPr>
          <p:cNvPr id="14" name="Rectangle 13"/>
          <p:cNvSpPr/>
          <p:nvPr/>
        </p:nvSpPr>
        <p:spPr>
          <a:xfrm>
            <a:off x="9669492" y="837512"/>
            <a:ext cx="2287806" cy="230832"/>
          </a:xfrm>
          <a:prstGeom prst="rect">
            <a:avLst/>
          </a:prstGeom>
        </p:spPr>
        <p:txBody>
          <a:bodyPr wrap="none">
            <a:spAutoFit/>
          </a:bodyPr>
          <a:lstStyle/>
          <a:p>
            <a:pPr algn="r">
              <a:lnSpc>
                <a:spcPct val="50000"/>
              </a:lnSpc>
            </a:pPr>
            <a:r>
              <a:rPr lang="id-ID" b="1" dirty="0" smtClean="0">
                <a:latin typeface="AR ESSENCE" pitchFamily="2" charset="0"/>
              </a:rPr>
              <a:t>VIDEO CONFERENCE (VC)</a:t>
            </a:r>
          </a:p>
        </p:txBody>
      </p:sp>
      <p:sp>
        <p:nvSpPr>
          <p:cNvPr id="15" name="Rectangle 14"/>
          <p:cNvSpPr/>
          <p:nvPr/>
        </p:nvSpPr>
        <p:spPr>
          <a:xfrm>
            <a:off x="8964906" y="304801"/>
            <a:ext cx="3222356" cy="423193"/>
          </a:xfrm>
          <a:prstGeom prst="rect">
            <a:avLst/>
          </a:prstGeom>
        </p:spPr>
        <p:txBody>
          <a:bodyPr wrap="none">
            <a:spAutoFit/>
          </a:bodyPr>
          <a:lstStyle/>
          <a:p>
            <a:pPr algn="r">
              <a:lnSpc>
                <a:spcPct val="50000"/>
              </a:lnSpc>
            </a:pPr>
            <a:r>
              <a:rPr lang="id-ID" sz="4300" b="1" dirty="0" smtClean="0">
                <a:solidFill>
                  <a:srgbClr val="FF0000"/>
                </a:solidFill>
                <a:latin typeface="AR ESSENCE" pitchFamily="2" charset="0"/>
              </a:rPr>
              <a:t>F</a:t>
            </a:r>
            <a:r>
              <a:rPr lang="id-ID" sz="4300" b="1" dirty="0" smtClean="0">
                <a:solidFill>
                  <a:srgbClr val="00B050"/>
                </a:solidFill>
                <a:latin typeface="AR ESSENCE" pitchFamily="2" charset="0"/>
              </a:rPr>
              <a:t>I</a:t>
            </a:r>
            <a:r>
              <a:rPr lang="id-ID" sz="4300" b="1" dirty="0" smtClean="0">
                <a:latin typeface="AR ESSENCE" pitchFamily="2" charset="0"/>
              </a:rPr>
              <a:t>T</a:t>
            </a:r>
            <a:r>
              <a:rPr lang="id-ID" sz="4300" b="1" dirty="0" smtClean="0">
                <a:solidFill>
                  <a:srgbClr val="2011E1"/>
                </a:solidFill>
                <a:latin typeface="AR ESSENCE" pitchFamily="2" charset="0"/>
              </a:rPr>
              <a:t>U</a:t>
            </a:r>
            <a:r>
              <a:rPr lang="id-ID" sz="4300" b="1" dirty="0" smtClean="0">
                <a:solidFill>
                  <a:srgbClr val="C00000"/>
                </a:solidFill>
                <a:latin typeface="AR ESSENCE" pitchFamily="2" charset="0"/>
              </a:rPr>
              <a:t>R</a:t>
            </a:r>
            <a:r>
              <a:rPr lang="id-ID" sz="4300" b="1" dirty="0" smtClean="0">
                <a:latin typeface="AR ESSENCE" pitchFamily="2" charset="0"/>
              </a:rPr>
              <a:t> </a:t>
            </a:r>
            <a:r>
              <a:rPr lang="id-ID" sz="4300" b="1" dirty="0" smtClean="0">
                <a:solidFill>
                  <a:schemeClr val="accent6">
                    <a:lumMod val="75000"/>
                  </a:schemeClr>
                </a:solidFill>
                <a:latin typeface="AR ESSENCE" pitchFamily="2" charset="0"/>
              </a:rPr>
              <a:t>U</a:t>
            </a:r>
            <a:r>
              <a:rPr lang="id-ID" sz="4300" b="1" dirty="0" smtClean="0">
                <a:latin typeface="AR ESSENCE" pitchFamily="2" charset="0"/>
              </a:rPr>
              <a:t>T</a:t>
            </a:r>
            <a:r>
              <a:rPr lang="id-ID" sz="4300" b="1" dirty="0" smtClean="0">
                <a:solidFill>
                  <a:schemeClr val="bg2">
                    <a:lumMod val="50000"/>
                  </a:schemeClr>
                </a:solidFill>
                <a:latin typeface="AR ESSENCE" pitchFamily="2" charset="0"/>
              </a:rPr>
              <a:t>A</a:t>
            </a:r>
            <a:r>
              <a:rPr lang="id-ID" sz="4300" b="1" dirty="0" smtClean="0">
                <a:solidFill>
                  <a:schemeClr val="accent4">
                    <a:lumMod val="75000"/>
                  </a:schemeClr>
                </a:solidFill>
                <a:latin typeface="AR ESSENCE" pitchFamily="2" charset="0"/>
              </a:rPr>
              <a:t>M</a:t>
            </a:r>
            <a:r>
              <a:rPr lang="id-ID" sz="4300" b="1" dirty="0" smtClean="0">
                <a:solidFill>
                  <a:schemeClr val="accent2">
                    <a:lumMod val="60000"/>
                    <a:lumOff val="40000"/>
                  </a:schemeClr>
                </a:solidFill>
                <a:latin typeface="AR ESSENCE" pitchFamily="2" charset="0"/>
              </a:rPr>
              <a:t>A</a:t>
            </a:r>
            <a:r>
              <a:rPr lang="id-ID" sz="4300" b="1" dirty="0" smtClean="0">
                <a:latin typeface="AR ESSENCE" pitchFamily="2" charset="0"/>
              </a:rPr>
              <a:t> </a:t>
            </a:r>
          </a:p>
        </p:txBody>
      </p:sp>
      <p:pic>
        <p:nvPicPr>
          <p:cNvPr id="16" name="Picture 4" descr="http://s2.ymt360.com/jiimg/raid_thursday.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artisticGlowDiffused/>
                    </a14:imgEffect>
                    <a14:imgEffect>
                      <a14:saturation sat="300000"/>
                    </a14:imgEffect>
                  </a14:imgLayer>
                </a14:imgProps>
              </a:ext>
              <a:ext uri="{28A0092B-C50C-407E-A947-70E740481C1C}">
                <a14:useLocalDpi xmlns:a14="http://schemas.microsoft.com/office/drawing/2010/main" xmlns="" val="0"/>
              </a:ext>
            </a:extLst>
          </a:blip>
          <a:srcRect/>
          <a:stretch>
            <a:fillRect/>
          </a:stretch>
        </p:blipFill>
        <p:spPr bwMode="auto">
          <a:xfrm>
            <a:off x="8447305" y="1517432"/>
            <a:ext cx="3240739" cy="2142364"/>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6" descr="http://image.flaticon.com/icons/png/128/8/8152.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2730066">
            <a:off x="11320212" y="1374227"/>
            <a:ext cx="499186" cy="665583"/>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img.artlebedev.com/everything/madrobots/tv-stick/madrobots-stick-hand-with-remote.pn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r="26970"/>
          <a:stretch/>
        </p:blipFill>
        <p:spPr bwMode="auto">
          <a:xfrm rot="228584">
            <a:off x="9731949" y="3340327"/>
            <a:ext cx="3110604" cy="1882465"/>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Title 1"/>
          <p:cNvSpPr txBox="1">
            <a:spLocks/>
          </p:cNvSpPr>
          <p:nvPr/>
        </p:nvSpPr>
        <p:spPr>
          <a:xfrm>
            <a:off x="379585" y="5325041"/>
            <a:ext cx="11308460" cy="1004484"/>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85738" indent="-185738" algn="l">
              <a:lnSpc>
                <a:spcPct val="80000"/>
              </a:lnSpc>
              <a:spcBef>
                <a:spcPts val="600"/>
              </a:spcBef>
              <a:buFont typeface="Arial" panose="020B0604020202020204" pitchFamily="34" charset="0"/>
              <a:buChar char="•"/>
            </a:pPr>
            <a:r>
              <a:rPr lang="id-ID" sz="1900" b="1" dirty="0" smtClean="0">
                <a:solidFill>
                  <a:srgbClr val="2011E1"/>
                </a:solidFill>
                <a:latin typeface="Agency FB" panose="020B0503020202020204" pitchFamily="34" charset="0"/>
                <a:ea typeface="+mn-ea"/>
                <a:cs typeface="+mn-cs"/>
              </a:rPr>
              <a:t>TEKNOLOGI VC YANG SUDAH DIBANGUN SEKRETARIAT POKJANAS TPID </a:t>
            </a:r>
            <a:r>
              <a:rPr lang="en-US" sz="1900" b="1" dirty="0" smtClean="0">
                <a:solidFill>
                  <a:srgbClr val="2011E1"/>
                </a:solidFill>
                <a:latin typeface="Agency FB" panose="020B0503020202020204" pitchFamily="34" charset="0"/>
                <a:ea typeface="+mn-ea"/>
                <a:cs typeface="+mn-cs"/>
              </a:rPr>
              <a:t>MEMUNGKINKAN </a:t>
            </a:r>
            <a:r>
              <a:rPr lang="id-ID" sz="1900" b="1" dirty="0" smtClean="0">
                <a:solidFill>
                  <a:srgbClr val="2011E1"/>
                </a:solidFill>
                <a:latin typeface="Agency FB" panose="020B0503020202020204" pitchFamily="34" charset="0"/>
                <a:ea typeface="+mn-ea"/>
                <a:cs typeface="+mn-cs"/>
              </a:rPr>
              <a:t>ANGGOTA POKJANAS TPID UNTUK MEMBANGUN KOMUNIKASI AUDIO VISUAL DENGAN SELURUH </a:t>
            </a:r>
            <a:r>
              <a:rPr lang="id-ID" sz="1900" b="1" dirty="0">
                <a:solidFill>
                  <a:srgbClr val="2011E1"/>
                </a:solidFill>
                <a:latin typeface="Agency FB" panose="020B0503020202020204" pitchFamily="34" charset="0"/>
              </a:rPr>
              <a:t>TPID </a:t>
            </a:r>
            <a:r>
              <a:rPr lang="id-ID" sz="1900" b="1" dirty="0" smtClean="0">
                <a:solidFill>
                  <a:srgbClr val="2011E1"/>
                </a:solidFill>
                <a:latin typeface="Agency FB" panose="020B0503020202020204" pitchFamily="34" charset="0"/>
              </a:rPr>
              <a:t>ATAUPUN ANTAR TPID YANG SATU DENGAN TPID YANG LAIN DI SELURUH </a:t>
            </a:r>
            <a:r>
              <a:rPr lang="id-ID" sz="1900" b="1" dirty="0" smtClean="0">
                <a:solidFill>
                  <a:srgbClr val="2011E1"/>
                </a:solidFill>
                <a:latin typeface="Agency FB" panose="020B0503020202020204" pitchFamily="34" charset="0"/>
                <a:ea typeface="+mn-ea"/>
                <a:cs typeface="+mn-cs"/>
              </a:rPr>
              <a:t>INDONESIA </a:t>
            </a:r>
          </a:p>
          <a:p>
            <a:pPr marL="185738" indent="-185738" algn="l">
              <a:lnSpc>
                <a:spcPct val="80000"/>
              </a:lnSpc>
              <a:spcBef>
                <a:spcPts val="600"/>
              </a:spcBef>
              <a:buFont typeface="Arial" panose="020B0604020202020204" pitchFamily="34" charset="0"/>
              <a:buChar char="•"/>
            </a:pPr>
            <a:r>
              <a:rPr lang="en-US" sz="1900" b="1" dirty="0" smtClean="0">
                <a:solidFill>
                  <a:srgbClr val="2011E1"/>
                </a:solidFill>
                <a:latin typeface="Agency FB" panose="020B0503020202020204" pitchFamily="34" charset="0"/>
                <a:ea typeface="+mn-ea"/>
                <a:cs typeface="+mn-cs"/>
              </a:rPr>
              <a:t>KONSULTASI</a:t>
            </a:r>
            <a:r>
              <a:rPr lang="id-ID" sz="1900" b="1" dirty="0" smtClean="0">
                <a:solidFill>
                  <a:srgbClr val="2011E1"/>
                </a:solidFill>
                <a:latin typeface="Agency FB" panose="020B0503020202020204" pitchFamily="34" charset="0"/>
                <a:ea typeface="+mn-ea"/>
                <a:cs typeface="+mn-cs"/>
              </a:rPr>
              <a:t>, PEMBERIAN MATERI, RAPAT KERJA, VERIFIKASI, DLL DAPAT DILAKUKAN SECARA LEBIH EFISIEN</a:t>
            </a:r>
            <a:endParaRPr lang="en-US" sz="1900" b="1" dirty="0">
              <a:solidFill>
                <a:srgbClr val="2011E1"/>
              </a:solidFill>
              <a:latin typeface="Agency FB" panose="020B0503020202020204" pitchFamily="34" charset="0"/>
              <a:ea typeface="+mn-ea"/>
              <a:cs typeface="+mn-cs"/>
            </a:endParaRPr>
          </a:p>
        </p:txBody>
      </p:sp>
      <p:sp>
        <p:nvSpPr>
          <p:cNvPr id="2" name="Slide Number Placeholder 1"/>
          <p:cNvSpPr>
            <a:spLocks noGrp="1"/>
          </p:cNvSpPr>
          <p:nvPr>
            <p:ph type="sldNum" sz="quarter" idx="12"/>
          </p:nvPr>
        </p:nvSpPr>
        <p:spPr/>
        <p:txBody>
          <a:bodyPr/>
          <a:lstStyle/>
          <a:p>
            <a:fld id="{CD08F8E1-D008-4E1C-8535-697C674B2986}" type="slidenum">
              <a:rPr lang="en-US" smtClean="0"/>
              <a:pPr/>
              <a:t>90</a:t>
            </a:fld>
            <a:endParaRPr lang="en-US" dirty="0"/>
          </a:p>
        </p:txBody>
      </p:sp>
    </p:spTree>
    <p:extLst>
      <p:ext uri="{BB962C8B-B14F-4D97-AF65-F5344CB8AC3E}">
        <p14:creationId xmlns:p14="http://schemas.microsoft.com/office/powerpoint/2010/main" xmlns="" val="42412943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04800" y="108000"/>
            <a:ext cx="11785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d-ID" sz="3600" b="1" dirty="0" smtClean="0">
                <a:solidFill>
                  <a:schemeClr val="accent1">
                    <a:lumMod val="50000"/>
                  </a:schemeClr>
                </a:solidFill>
                <a:latin typeface="AR ESSENCE" pitchFamily="2" charset="0"/>
                <a:ea typeface="+mn-ea"/>
                <a:cs typeface="+mn-cs"/>
              </a:rPr>
              <a:t>CARA </a:t>
            </a:r>
            <a:r>
              <a:rPr lang="en-US" sz="3600" b="1" dirty="0" smtClean="0">
                <a:solidFill>
                  <a:schemeClr val="accent1">
                    <a:lumMod val="50000"/>
                  </a:schemeClr>
                </a:solidFill>
                <a:latin typeface="AR ESSENCE" pitchFamily="2" charset="0"/>
                <a:ea typeface="+mn-ea"/>
                <a:cs typeface="+mn-cs"/>
              </a:rPr>
              <a:t>MENGUNGGAH KEGIATAN</a:t>
            </a:r>
            <a:r>
              <a:rPr lang="id-ID" sz="3600" b="1" dirty="0" smtClean="0">
                <a:solidFill>
                  <a:schemeClr val="accent1">
                    <a:lumMod val="50000"/>
                  </a:schemeClr>
                </a:solidFill>
                <a:latin typeface="AR ESSENCE" pitchFamily="2" charset="0"/>
                <a:ea typeface="+mn-ea"/>
                <a:cs typeface="+mn-cs"/>
              </a:rPr>
              <a:t>/DOKUMEN (1)</a:t>
            </a:r>
            <a:endParaRPr lang="en-US" sz="3600" b="1" dirty="0">
              <a:solidFill>
                <a:schemeClr val="accent1">
                  <a:lumMod val="50000"/>
                </a:schemeClr>
              </a:solidFill>
              <a:latin typeface="AR ESSENCE" pitchFamily="2" charset="0"/>
              <a:ea typeface="+mn-ea"/>
              <a:cs typeface="+mn-cs"/>
            </a:endParaRPr>
          </a:p>
        </p:txBody>
      </p:sp>
      <p:sp>
        <p:nvSpPr>
          <p:cNvPr id="14" name="Content Placeholder 2"/>
          <p:cNvSpPr>
            <a:spLocks noGrp="1"/>
          </p:cNvSpPr>
          <p:nvPr>
            <p:ph idx="1"/>
          </p:nvPr>
        </p:nvSpPr>
        <p:spPr>
          <a:xfrm>
            <a:off x="914400" y="1610178"/>
            <a:ext cx="3556000" cy="294822"/>
          </a:xfrm>
        </p:spPr>
        <p:txBody>
          <a:bodyPr>
            <a:noAutofit/>
          </a:bodyPr>
          <a:lstStyle/>
          <a:p>
            <a:pPr marL="0" lvl="0" indent="0">
              <a:buNone/>
            </a:pPr>
            <a:r>
              <a:rPr lang="en-US" sz="2400" dirty="0" smtClean="0">
                <a:latin typeface="AR ESSENCE" pitchFamily="2" charset="0"/>
              </a:rPr>
              <a:t>KLIK MENU </a:t>
            </a:r>
            <a:r>
              <a:rPr lang="en-US" sz="2400" dirty="0" smtClean="0">
                <a:solidFill>
                  <a:schemeClr val="accent5">
                    <a:lumMod val="75000"/>
                  </a:schemeClr>
                </a:solidFill>
                <a:latin typeface="AR ESSENCE" pitchFamily="2" charset="0"/>
              </a:rPr>
              <a:t>INTERNAL</a:t>
            </a:r>
            <a:endParaRPr lang="en-US" sz="2400" dirty="0">
              <a:solidFill>
                <a:schemeClr val="accent5">
                  <a:lumMod val="75000"/>
                </a:schemeClr>
              </a:solidFill>
              <a:latin typeface="AR ESSENCE" pitchFamily="2" charset="0"/>
            </a:endParaRPr>
          </a:p>
        </p:txBody>
      </p:sp>
      <p:sp>
        <p:nvSpPr>
          <p:cNvPr id="15" name="Content Placeholder 2"/>
          <p:cNvSpPr txBox="1">
            <a:spLocks/>
          </p:cNvSpPr>
          <p:nvPr/>
        </p:nvSpPr>
        <p:spPr>
          <a:xfrm>
            <a:off x="251581" y="1447800"/>
            <a:ext cx="662820" cy="609600"/>
          </a:xfrm>
          <a:prstGeom prst="ellipse">
            <a:avLst/>
          </a:prstGeom>
          <a:ln>
            <a:solidFill>
              <a:schemeClr val="accent5">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2400" dirty="0" smtClean="0">
                <a:solidFill>
                  <a:schemeClr val="accent5">
                    <a:lumMod val="75000"/>
                  </a:schemeClr>
                </a:solidFill>
                <a:latin typeface="AR ESSENCE" pitchFamily="2" charset="0"/>
              </a:rPr>
              <a:t>1</a:t>
            </a:r>
            <a:endParaRPr lang="en-US" sz="2400" dirty="0">
              <a:solidFill>
                <a:schemeClr val="accent5">
                  <a:lumMod val="75000"/>
                </a:schemeClr>
              </a:solidFill>
              <a:latin typeface="AR ESSENCE" pitchFamily="2" charset="0"/>
            </a:endParaRPr>
          </a:p>
        </p:txBody>
      </p:sp>
      <p:sp>
        <p:nvSpPr>
          <p:cNvPr id="16" name="Content Placeholder 2"/>
          <p:cNvSpPr txBox="1">
            <a:spLocks/>
          </p:cNvSpPr>
          <p:nvPr/>
        </p:nvSpPr>
        <p:spPr>
          <a:xfrm>
            <a:off x="234646" y="2971800"/>
            <a:ext cx="662820" cy="609600"/>
          </a:xfrm>
          <a:prstGeom prst="ellipse">
            <a:avLst/>
          </a:prstGeom>
          <a:ln>
            <a:solidFill>
              <a:schemeClr val="accent5">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2400" dirty="0" smtClean="0">
                <a:solidFill>
                  <a:schemeClr val="accent5">
                    <a:lumMod val="75000"/>
                  </a:schemeClr>
                </a:solidFill>
                <a:latin typeface="AR ESSENCE" pitchFamily="2" charset="0"/>
              </a:rPr>
              <a:t>2</a:t>
            </a:r>
            <a:endParaRPr lang="en-US" sz="2400" dirty="0">
              <a:solidFill>
                <a:schemeClr val="accent5">
                  <a:lumMod val="75000"/>
                </a:schemeClr>
              </a:solidFill>
              <a:latin typeface="AR ESSENCE" pitchFamily="2" charset="0"/>
            </a:endParaRPr>
          </a:p>
        </p:txBody>
      </p:sp>
      <p:sp>
        <p:nvSpPr>
          <p:cNvPr id="17" name="Content Placeholder 2"/>
          <p:cNvSpPr txBox="1">
            <a:spLocks/>
          </p:cNvSpPr>
          <p:nvPr/>
        </p:nvSpPr>
        <p:spPr>
          <a:xfrm>
            <a:off x="914401" y="2955018"/>
            <a:ext cx="5192889" cy="62638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latin typeface="AR ESSENCE" pitchFamily="2" charset="0"/>
              </a:rPr>
              <a:t>MASUKKAN </a:t>
            </a:r>
            <a:r>
              <a:rPr lang="en-US" sz="2400" dirty="0" smtClean="0">
                <a:solidFill>
                  <a:schemeClr val="accent5">
                    <a:lumMod val="75000"/>
                  </a:schemeClr>
                </a:solidFill>
                <a:latin typeface="AR ESSENCE" pitchFamily="2" charset="0"/>
              </a:rPr>
              <a:t>USERNAME</a:t>
            </a:r>
            <a:r>
              <a:rPr lang="en-US" sz="2400" dirty="0" smtClean="0">
                <a:latin typeface="AR ESSENCE" pitchFamily="2" charset="0"/>
              </a:rPr>
              <a:t> DAN </a:t>
            </a:r>
            <a:r>
              <a:rPr lang="en-US" sz="2400" dirty="0" smtClean="0">
                <a:solidFill>
                  <a:schemeClr val="accent5">
                    <a:lumMod val="75000"/>
                  </a:schemeClr>
                </a:solidFill>
                <a:latin typeface="AR ESSENCE" pitchFamily="2" charset="0"/>
              </a:rPr>
              <a:t>PASSWORD</a:t>
            </a:r>
            <a:r>
              <a:rPr lang="en-US" sz="2400" dirty="0" smtClean="0">
                <a:latin typeface="AR ESSENCE" pitchFamily="2" charset="0"/>
              </a:rPr>
              <a:t> MASING-MASING DAERAH YANG TELAH DIBERIKAN OLEH POKJANAS TPID</a:t>
            </a:r>
            <a:endParaRPr lang="en-US" sz="2400" dirty="0">
              <a:latin typeface="AR ESSENCE" pitchFamily="2" charset="0"/>
            </a:endParaRPr>
          </a:p>
        </p:txBody>
      </p:sp>
      <p:pic>
        <p:nvPicPr>
          <p:cNvPr id="18" name="Picture 17"/>
          <p:cNvPicPr/>
          <p:nvPr/>
        </p:nvPicPr>
        <p:blipFill rotWithShape="1">
          <a:blip r:embed="rId2" cstate="print">
            <a:extLst>
              <a:ext uri="{BEBA8EAE-BF5A-486C-A8C5-ECC9F3942E4B}">
                <a14:imgProps xmlns:a14="http://schemas.microsoft.com/office/drawing/2010/main" xmlns="">
                  <a14:imgLayer r:embed="rId3">
                    <a14:imgEffect>
                      <a14:sharpenSoften amount="50000"/>
                    </a14:imgEffect>
                  </a14:imgLayer>
                </a14:imgProps>
              </a:ext>
              <a:ext uri="{28A0092B-C50C-407E-A947-70E740481C1C}">
                <a14:useLocalDpi xmlns:a14="http://schemas.microsoft.com/office/drawing/2010/main" xmlns="" val="0"/>
              </a:ext>
            </a:extLst>
          </a:blip>
          <a:srcRect t="7591" r="1487" b="34252"/>
          <a:stretch/>
        </p:blipFill>
        <p:spPr bwMode="auto">
          <a:xfrm>
            <a:off x="5866192" y="1659301"/>
            <a:ext cx="5614608" cy="1761308"/>
          </a:xfrm>
          <a:prstGeom prst="rect">
            <a:avLst/>
          </a:prstGeom>
          <a:ln>
            <a:noFill/>
          </a:ln>
          <a:extLst>
            <a:ext uri="{53640926-AAD7-44D8-BBD7-CCE9431645EC}">
              <a14:shadowObscured xmlns:a14="http://schemas.microsoft.com/office/drawing/2010/main" xmlns=""/>
            </a:ext>
          </a:extLst>
        </p:spPr>
      </p:pic>
      <p:sp>
        <p:nvSpPr>
          <p:cNvPr id="19" name="Content Placeholder 2"/>
          <p:cNvSpPr txBox="1">
            <a:spLocks/>
          </p:cNvSpPr>
          <p:nvPr/>
        </p:nvSpPr>
        <p:spPr>
          <a:xfrm>
            <a:off x="967619" y="4962978"/>
            <a:ext cx="4213981" cy="3710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latin typeface="AR ESSENCE" pitchFamily="2" charset="0"/>
              </a:rPr>
              <a:t>KLIK </a:t>
            </a:r>
            <a:r>
              <a:rPr lang="en-US" sz="2400" dirty="0" smtClean="0">
                <a:solidFill>
                  <a:schemeClr val="accent5">
                    <a:lumMod val="75000"/>
                  </a:schemeClr>
                </a:solidFill>
                <a:latin typeface="AR ESSENCE" pitchFamily="2" charset="0"/>
              </a:rPr>
              <a:t>FORMULIR LAPORAN</a:t>
            </a:r>
            <a:endParaRPr lang="en-US" sz="2400" dirty="0">
              <a:solidFill>
                <a:schemeClr val="accent5">
                  <a:lumMod val="75000"/>
                </a:schemeClr>
              </a:solidFill>
              <a:latin typeface="AR ESSENCE" pitchFamily="2" charset="0"/>
            </a:endParaRPr>
          </a:p>
        </p:txBody>
      </p:sp>
      <p:sp>
        <p:nvSpPr>
          <p:cNvPr id="20" name="Content Placeholder 2"/>
          <p:cNvSpPr txBox="1">
            <a:spLocks/>
          </p:cNvSpPr>
          <p:nvPr/>
        </p:nvSpPr>
        <p:spPr>
          <a:xfrm>
            <a:off x="304801" y="4800600"/>
            <a:ext cx="662820" cy="609600"/>
          </a:xfrm>
          <a:prstGeom prst="ellipse">
            <a:avLst/>
          </a:prstGeom>
          <a:ln>
            <a:solidFill>
              <a:schemeClr val="accent5">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2400" dirty="0">
                <a:solidFill>
                  <a:schemeClr val="accent5">
                    <a:lumMod val="75000"/>
                  </a:schemeClr>
                </a:solidFill>
                <a:latin typeface="AR ESSENCE" pitchFamily="2" charset="0"/>
              </a:rPr>
              <a:t>3</a:t>
            </a:r>
          </a:p>
        </p:txBody>
      </p:sp>
      <p:pic>
        <p:nvPicPr>
          <p:cNvPr id="21" name="Picture 20"/>
          <p:cNvPicPr/>
          <p:nvPr/>
        </p:nvPicPr>
        <p:blipFill rotWithShape="1">
          <a:blip r:embed="rId4" cstate="print">
            <a:extLst>
              <a:ext uri="{BEBA8EAE-BF5A-486C-A8C5-ECC9F3942E4B}">
                <a14:imgProps xmlns:a14="http://schemas.microsoft.com/office/drawing/2010/main" xmlns="">
                  <a14:imgLayer r:embed="rId5">
                    <a14:imgEffect>
                      <a14:sharpenSoften amount="50000"/>
                    </a14:imgEffect>
                  </a14:imgLayer>
                </a14:imgProps>
              </a:ext>
              <a:ext uri="{28A0092B-C50C-407E-A947-70E740481C1C}">
                <a14:useLocalDpi xmlns:a14="http://schemas.microsoft.com/office/drawing/2010/main" xmlns="" val="0"/>
              </a:ext>
            </a:extLst>
          </a:blip>
          <a:srcRect t="6601" r="1115" b="13102"/>
          <a:stretch/>
        </p:blipFill>
        <p:spPr bwMode="auto">
          <a:xfrm>
            <a:off x="5652449" y="4537710"/>
            <a:ext cx="5208209" cy="2015490"/>
          </a:xfrm>
          <a:prstGeom prst="rect">
            <a:avLst/>
          </a:prstGeom>
          <a:ln>
            <a:noFill/>
          </a:ln>
          <a:extLst>
            <a:ext uri="{53640926-AAD7-44D8-BBD7-CCE9431645EC}">
              <a14:shadowObscured xmlns:a14="http://schemas.microsoft.com/office/drawing/2010/main" xmlns=""/>
            </a:ext>
          </a:extLst>
        </p:spPr>
      </p:pic>
      <p:cxnSp>
        <p:nvCxnSpPr>
          <p:cNvPr id="12" name="Straight Connector 11"/>
          <p:cNvCxnSpPr>
            <a:endCxn id="13" idx="2"/>
          </p:cNvCxnSpPr>
          <p:nvPr/>
        </p:nvCxnSpPr>
        <p:spPr>
          <a:xfrm flipV="1">
            <a:off x="5181600" y="2637431"/>
            <a:ext cx="2729552" cy="783179"/>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7911152" y="2408830"/>
            <a:ext cx="1219200" cy="457200"/>
          </a:xfrm>
          <a:prstGeom prst="ellipse">
            <a:avLst/>
          </a:prstGeom>
          <a:noFill/>
          <a:ln w="63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p:cNvCxnSpPr>
            <a:stCxn id="19" idx="3"/>
          </p:cNvCxnSpPr>
          <p:nvPr/>
        </p:nvCxnSpPr>
        <p:spPr>
          <a:xfrm flipV="1">
            <a:off x="5181600" y="5105401"/>
            <a:ext cx="1828800" cy="43088"/>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7010400" y="5029200"/>
            <a:ext cx="508000" cy="157656"/>
          </a:xfrm>
          <a:prstGeom prst="ellipse">
            <a:avLst/>
          </a:prstGeom>
          <a:noFill/>
          <a:ln w="63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CD08F8E1-D008-4E1C-8535-697C674B2986}" type="slidenum">
              <a:rPr lang="en-US" smtClean="0"/>
              <a:pPr/>
              <a:t>91</a:t>
            </a:fld>
            <a:endParaRPr lang="en-US" dirty="0"/>
          </a:p>
        </p:txBody>
      </p:sp>
    </p:spTree>
    <p:extLst>
      <p:ext uri="{BB962C8B-B14F-4D97-AF65-F5344CB8AC3E}">
        <p14:creationId xmlns:p14="http://schemas.microsoft.com/office/powerpoint/2010/main" xmlns="" val="132435133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1308101" y="1243534"/>
            <a:ext cx="9753601" cy="838200"/>
          </a:xfrm>
        </p:spPr>
        <p:txBody>
          <a:bodyPr>
            <a:noAutofit/>
          </a:bodyPr>
          <a:lstStyle/>
          <a:p>
            <a:pPr marL="0" lvl="0" indent="0" algn="just">
              <a:buNone/>
            </a:pPr>
            <a:r>
              <a:rPr lang="en-US" sz="1800" b="1" dirty="0" smtClean="0">
                <a:latin typeface="Agency FB" panose="020B0503020202020204" pitchFamily="34" charset="0"/>
              </a:rPr>
              <a:t>ISI </a:t>
            </a:r>
            <a:r>
              <a:rPr lang="en-US" sz="1800" b="1" dirty="0" smtClean="0">
                <a:solidFill>
                  <a:schemeClr val="accent5">
                    <a:lumMod val="75000"/>
                  </a:schemeClr>
                </a:solidFill>
                <a:latin typeface="Agency FB" panose="020B0503020202020204" pitchFamily="34" charset="0"/>
              </a:rPr>
              <a:t>SUBJEK</a:t>
            </a:r>
            <a:r>
              <a:rPr lang="en-US" sz="1800" b="1" dirty="0" smtClean="0">
                <a:latin typeface="Agency FB" panose="020B0503020202020204" pitchFamily="34" charset="0"/>
              </a:rPr>
              <a:t> DENGAN NAMA DOKUMEN YANG DIUNGGAH (MISAL: RISALAH HLM 24 MEI 2016, SIARAN PERS HLM 24 MEI 2016, DAFTAR HADIR HLM 24 MEI 2016), KEMUDIAN UNGGAH DOKUMEN DENGAN KLIK TOMBOL </a:t>
            </a:r>
            <a:r>
              <a:rPr lang="en-US" sz="1800" b="1" dirty="0" smtClean="0">
                <a:solidFill>
                  <a:schemeClr val="accent5">
                    <a:lumMod val="75000"/>
                  </a:schemeClr>
                </a:solidFill>
                <a:latin typeface="Agency FB" panose="020B0503020202020204" pitchFamily="34" charset="0"/>
              </a:rPr>
              <a:t>CHOOSE FILE</a:t>
            </a:r>
            <a:endParaRPr lang="en-US" sz="1800" b="1" dirty="0">
              <a:solidFill>
                <a:schemeClr val="accent5">
                  <a:lumMod val="75000"/>
                </a:schemeClr>
              </a:solidFill>
              <a:latin typeface="Agency FB" panose="020B0503020202020204" pitchFamily="34" charset="0"/>
            </a:endParaRPr>
          </a:p>
        </p:txBody>
      </p:sp>
      <p:sp>
        <p:nvSpPr>
          <p:cNvPr id="15" name="Content Placeholder 2"/>
          <p:cNvSpPr txBox="1">
            <a:spLocks/>
          </p:cNvSpPr>
          <p:nvPr/>
        </p:nvSpPr>
        <p:spPr>
          <a:xfrm>
            <a:off x="396722" y="1243534"/>
            <a:ext cx="662820" cy="609600"/>
          </a:xfrm>
          <a:prstGeom prst="ellipse">
            <a:avLst/>
          </a:prstGeom>
          <a:ln>
            <a:solidFill>
              <a:schemeClr val="accent5">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2400" dirty="0">
                <a:solidFill>
                  <a:schemeClr val="accent5">
                    <a:lumMod val="75000"/>
                  </a:schemeClr>
                </a:solidFill>
                <a:latin typeface="AR ESSENCE" pitchFamily="2" charset="0"/>
              </a:rPr>
              <a:t>4</a:t>
            </a:r>
          </a:p>
        </p:txBody>
      </p:sp>
      <p:pic>
        <p:nvPicPr>
          <p:cNvPr id="11" name="Picture 10"/>
          <p:cNvPicPr/>
          <p:nvPr/>
        </p:nvPicPr>
        <p:blipFill rotWithShape="1">
          <a:blip r:embed="rId2" cstate="print">
            <a:extLst>
              <a:ext uri="{BEBA8EAE-BF5A-486C-A8C5-ECC9F3942E4B}">
                <a14:imgProps xmlns:a14="http://schemas.microsoft.com/office/drawing/2010/main" xmlns="">
                  <a14:imgLayer r:embed="rId3">
                    <a14:imgEffect>
                      <a14:sharpenSoften amount="50000"/>
                    </a14:imgEffect>
                  </a14:imgLayer>
                </a14:imgProps>
              </a:ext>
              <a:ext uri="{28A0092B-C50C-407E-A947-70E740481C1C}">
                <a14:useLocalDpi xmlns:a14="http://schemas.microsoft.com/office/drawing/2010/main" xmlns="" val="0"/>
              </a:ext>
            </a:extLst>
          </a:blip>
          <a:srcRect t="7261" r="2231" b="9274"/>
          <a:stretch/>
        </p:blipFill>
        <p:spPr bwMode="auto">
          <a:xfrm>
            <a:off x="1784047" y="2321537"/>
            <a:ext cx="7708295" cy="3112997"/>
          </a:xfrm>
          <a:prstGeom prst="rect">
            <a:avLst/>
          </a:prstGeom>
          <a:ln>
            <a:solidFill>
              <a:schemeClr val="tx1"/>
            </a:solidFill>
          </a:ln>
          <a:extLst>
            <a:ext uri="{53640926-AAD7-44D8-BBD7-CCE9431645EC}">
              <a14:shadowObscured xmlns:a14="http://schemas.microsoft.com/office/drawing/2010/main" xmlns=""/>
            </a:ext>
          </a:extLst>
        </p:spPr>
      </p:pic>
      <p:sp>
        <p:nvSpPr>
          <p:cNvPr id="12" name="Content Placeholder 2"/>
          <p:cNvSpPr txBox="1">
            <a:spLocks/>
          </p:cNvSpPr>
          <p:nvPr/>
        </p:nvSpPr>
        <p:spPr>
          <a:xfrm>
            <a:off x="1320800" y="5701234"/>
            <a:ext cx="6241141" cy="4191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2000" b="1" dirty="0" smtClean="0">
                <a:latin typeface="Agency FB" panose="020B0503020202020204" pitchFamily="34" charset="0"/>
              </a:rPr>
              <a:t>KLIK TOMBOL </a:t>
            </a:r>
            <a:r>
              <a:rPr lang="en-US" sz="2000" b="1" dirty="0" smtClean="0">
                <a:solidFill>
                  <a:schemeClr val="accent5">
                    <a:lumMod val="75000"/>
                  </a:schemeClr>
                </a:solidFill>
                <a:latin typeface="Agency FB" panose="020B0503020202020204" pitchFamily="34" charset="0"/>
              </a:rPr>
              <a:t>KIRIM</a:t>
            </a:r>
            <a:endParaRPr lang="en-US" sz="2000" b="1" dirty="0">
              <a:solidFill>
                <a:schemeClr val="accent5">
                  <a:lumMod val="75000"/>
                </a:schemeClr>
              </a:solidFill>
              <a:latin typeface="Agency FB" panose="020B0503020202020204" pitchFamily="34" charset="0"/>
            </a:endParaRPr>
          </a:p>
        </p:txBody>
      </p:sp>
      <p:sp>
        <p:nvSpPr>
          <p:cNvPr id="13" name="Content Placeholder 2"/>
          <p:cNvSpPr txBox="1">
            <a:spLocks/>
          </p:cNvSpPr>
          <p:nvPr/>
        </p:nvSpPr>
        <p:spPr>
          <a:xfrm>
            <a:off x="657981" y="5507105"/>
            <a:ext cx="662820" cy="609600"/>
          </a:xfrm>
          <a:prstGeom prst="ellipse">
            <a:avLst/>
          </a:prstGeom>
          <a:ln>
            <a:solidFill>
              <a:schemeClr val="accent5">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2400" dirty="0" smtClean="0">
                <a:solidFill>
                  <a:schemeClr val="accent5">
                    <a:lumMod val="75000"/>
                  </a:schemeClr>
                </a:solidFill>
                <a:latin typeface="AR ESSENCE" pitchFamily="2" charset="0"/>
              </a:rPr>
              <a:t>5</a:t>
            </a:r>
            <a:endParaRPr lang="en-US" sz="2400" dirty="0">
              <a:solidFill>
                <a:schemeClr val="accent5">
                  <a:lumMod val="75000"/>
                </a:schemeClr>
              </a:solidFill>
              <a:latin typeface="AR ESSENCE" pitchFamily="2" charset="0"/>
            </a:endParaRPr>
          </a:p>
        </p:txBody>
      </p:sp>
      <p:sp>
        <p:nvSpPr>
          <p:cNvPr id="3" name="Slide Number Placeholder 2"/>
          <p:cNvSpPr>
            <a:spLocks noGrp="1"/>
          </p:cNvSpPr>
          <p:nvPr>
            <p:ph type="sldNum" sz="quarter" idx="12"/>
          </p:nvPr>
        </p:nvSpPr>
        <p:spPr/>
        <p:txBody>
          <a:bodyPr/>
          <a:lstStyle/>
          <a:p>
            <a:fld id="{CD08F8E1-D008-4E1C-8535-697C674B2986}" type="slidenum">
              <a:rPr lang="en-US" smtClean="0"/>
              <a:pPr/>
              <a:t>92</a:t>
            </a:fld>
            <a:endParaRPr lang="en-US" dirty="0"/>
          </a:p>
        </p:txBody>
      </p:sp>
      <p:sp>
        <p:nvSpPr>
          <p:cNvPr id="17" name="Title 1"/>
          <p:cNvSpPr txBox="1">
            <a:spLocks/>
          </p:cNvSpPr>
          <p:nvPr/>
        </p:nvSpPr>
        <p:spPr>
          <a:xfrm>
            <a:off x="251580" y="87834"/>
            <a:ext cx="11785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d-ID" sz="3600" b="1" dirty="0" smtClean="0">
                <a:solidFill>
                  <a:schemeClr val="accent1">
                    <a:lumMod val="50000"/>
                  </a:schemeClr>
                </a:solidFill>
                <a:latin typeface="AR ESSENCE" pitchFamily="2" charset="0"/>
                <a:ea typeface="+mn-ea"/>
                <a:cs typeface="+mn-cs"/>
              </a:rPr>
              <a:t>CARA </a:t>
            </a:r>
            <a:r>
              <a:rPr lang="en-US" sz="3600" b="1" dirty="0" smtClean="0">
                <a:solidFill>
                  <a:schemeClr val="accent1">
                    <a:lumMod val="50000"/>
                  </a:schemeClr>
                </a:solidFill>
                <a:latin typeface="AR ESSENCE" pitchFamily="2" charset="0"/>
                <a:ea typeface="+mn-ea"/>
                <a:cs typeface="+mn-cs"/>
              </a:rPr>
              <a:t>MENGUNGGAH LAPORAN KEGIATAN TPID</a:t>
            </a:r>
            <a:r>
              <a:rPr lang="id-ID" sz="3600" b="1" dirty="0" smtClean="0">
                <a:solidFill>
                  <a:schemeClr val="accent1">
                    <a:lumMod val="50000"/>
                  </a:schemeClr>
                </a:solidFill>
                <a:latin typeface="AR ESSENCE" pitchFamily="2" charset="0"/>
                <a:ea typeface="+mn-ea"/>
                <a:cs typeface="+mn-cs"/>
              </a:rPr>
              <a:t> (2)</a:t>
            </a:r>
            <a:endParaRPr lang="en-US" sz="3600" b="1" dirty="0">
              <a:solidFill>
                <a:schemeClr val="accent1">
                  <a:lumMod val="50000"/>
                </a:schemeClr>
              </a:solidFill>
              <a:latin typeface="AR ESSENCE" pitchFamily="2" charset="0"/>
              <a:ea typeface="+mn-ea"/>
              <a:cs typeface="+mn-cs"/>
            </a:endParaRPr>
          </a:p>
        </p:txBody>
      </p:sp>
    </p:spTree>
    <p:extLst>
      <p:ext uri="{BB962C8B-B14F-4D97-AF65-F5344CB8AC3E}">
        <p14:creationId xmlns:p14="http://schemas.microsoft.com/office/powerpoint/2010/main" xmlns="" val="124993453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1"/>
          <p:cNvSpPr txBox="1">
            <a:spLocks/>
          </p:cNvSpPr>
          <p:nvPr/>
        </p:nvSpPr>
        <p:spPr>
          <a:xfrm>
            <a:off x="203200" y="76200"/>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d-ID" b="1" dirty="0" smtClean="0">
                <a:solidFill>
                  <a:schemeClr val="accent1">
                    <a:lumMod val="50000"/>
                  </a:schemeClr>
                </a:solidFill>
                <a:latin typeface="AR ESSENCE" pitchFamily="2" charset="0"/>
                <a:ea typeface="+mn-ea"/>
                <a:cs typeface="+mn-cs"/>
              </a:rPr>
              <a:t>CARA BER</a:t>
            </a:r>
            <a:r>
              <a:rPr lang="en-US" b="1" dirty="0" smtClean="0">
                <a:solidFill>
                  <a:schemeClr val="accent1">
                    <a:lumMod val="50000"/>
                  </a:schemeClr>
                </a:solidFill>
                <a:latin typeface="AR ESSENCE" pitchFamily="2" charset="0"/>
                <a:ea typeface="+mn-ea"/>
                <a:cs typeface="+mn-cs"/>
              </a:rPr>
              <a:t>KONSULTASI MELALUI WEBSITE</a:t>
            </a:r>
            <a:endParaRPr lang="en-US" b="1" dirty="0">
              <a:solidFill>
                <a:schemeClr val="accent1">
                  <a:lumMod val="50000"/>
                </a:schemeClr>
              </a:solidFill>
              <a:latin typeface="AR ESSENCE" pitchFamily="2" charset="0"/>
              <a:ea typeface="+mn-ea"/>
              <a:cs typeface="+mn-cs"/>
            </a:endParaRPr>
          </a:p>
        </p:txBody>
      </p:sp>
      <p:sp>
        <p:nvSpPr>
          <p:cNvPr id="21" name="Content Placeholder 2"/>
          <p:cNvSpPr>
            <a:spLocks noGrp="1"/>
          </p:cNvSpPr>
          <p:nvPr>
            <p:ph idx="1"/>
          </p:nvPr>
        </p:nvSpPr>
        <p:spPr>
          <a:xfrm>
            <a:off x="914400" y="1610178"/>
            <a:ext cx="3048000" cy="243660"/>
          </a:xfrm>
        </p:spPr>
        <p:txBody>
          <a:bodyPr>
            <a:noAutofit/>
          </a:bodyPr>
          <a:lstStyle/>
          <a:p>
            <a:pPr marL="0" lvl="0" indent="0">
              <a:buNone/>
            </a:pPr>
            <a:r>
              <a:rPr lang="en-US" sz="1800" b="1" dirty="0" smtClean="0">
                <a:latin typeface="Agency FB" panose="020B0503020202020204" pitchFamily="34" charset="0"/>
              </a:rPr>
              <a:t>KLIK MENU </a:t>
            </a:r>
            <a:r>
              <a:rPr lang="en-US" sz="1800" b="1" dirty="0" smtClean="0">
                <a:solidFill>
                  <a:schemeClr val="accent5">
                    <a:lumMod val="75000"/>
                  </a:schemeClr>
                </a:solidFill>
                <a:latin typeface="Agency FB" panose="020B0503020202020204" pitchFamily="34" charset="0"/>
              </a:rPr>
              <a:t>INTERNAL</a:t>
            </a:r>
            <a:endParaRPr lang="en-US" sz="1800" b="1" dirty="0">
              <a:solidFill>
                <a:schemeClr val="accent5">
                  <a:lumMod val="75000"/>
                </a:schemeClr>
              </a:solidFill>
              <a:latin typeface="Agency FB" panose="020B0503020202020204" pitchFamily="34" charset="0"/>
            </a:endParaRPr>
          </a:p>
        </p:txBody>
      </p:sp>
      <p:sp>
        <p:nvSpPr>
          <p:cNvPr id="22" name="Content Placeholder 2"/>
          <p:cNvSpPr txBox="1">
            <a:spLocks/>
          </p:cNvSpPr>
          <p:nvPr/>
        </p:nvSpPr>
        <p:spPr>
          <a:xfrm>
            <a:off x="251581" y="1447800"/>
            <a:ext cx="662820" cy="609600"/>
          </a:xfrm>
          <a:prstGeom prst="ellipse">
            <a:avLst/>
          </a:prstGeom>
          <a:ln>
            <a:solidFill>
              <a:schemeClr val="accent5">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2400" dirty="0" smtClean="0">
                <a:solidFill>
                  <a:schemeClr val="accent5">
                    <a:lumMod val="75000"/>
                  </a:schemeClr>
                </a:solidFill>
                <a:latin typeface="AR ESSENCE" pitchFamily="2" charset="0"/>
              </a:rPr>
              <a:t>1</a:t>
            </a:r>
            <a:endParaRPr lang="en-US" sz="2400" dirty="0">
              <a:solidFill>
                <a:schemeClr val="accent5">
                  <a:lumMod val="75000"/>
                </a:schemeClr>
              </a:solidFill>
              <a:latin typeface="AR ESSENCE" pitchFamily="2" charset="0"/>
            </a:endParaRPr>
          </a:p>
        </p:txBody>
      </p:sp>
      <p:sp>
        <p:nvSpPr>
          <p:cNvPr id="23" name="Content Placeholder 2"/>
          <p:cNvSpPr txBox="1">
            <a:spLocks/>
          </p:cNvSpPr>
          <p:nvPr/>
        </p:nvSpPr>
        <p:spPr>
          <a:xfrm>
            <a:off x="234646" y="2531699"/>
            <a:ext cx="662820" cy="609600"/>
          </a:xfrm>
          <a:prstGeom prst="ellipse">
            <a:avLst/>
          </a:prstGeom>
          <a:ln>
            <a:solidFill>
              <a:schemeClr val="accent5">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2400" dirty="0" smtClean="0">
                <a:solidFill>
                  <a:schemeClr val="accent5">
                    <a:lumMod val="75000"/>
                  </a:schemeClr>
                </a:solidFill>
                <a:latin typeface="AR ESSENCE" pitchFamily="2" charset="0"/>
              </a:rPr>
              <a:t>2</a:t>
            </a:r>
            <a:endParaRPr lang="en-US" sz="2400" dirty="0">
              <a:solidFill>
                <a:schemeClr val="accent5">
                  <a:lumMod val="75000"/>
                </a:schemeClr>
              </a:solidFill>
              <a:latin typeface="AR ESSENCE" pitchFamily="2" charset="0"/>
            </a:endParaRPr>
          </a:p>
        </p:txBody>
      </p:sp>
      <p:sp>
        <p:nvSpPr>
          <p:cNvPr id="24" name="Content Placeholder 2"/>
          <p:cNvSpPr txBox="1">
            <a:spLocks/>
          </p:cNvSpPr>
          <p:nvPr/>
        </p:nvSpPr>
        <p:spPr>
          <a:xfrm>
            <a:off x="914401" y="2514918"/>
            <a:ext cx="5192889" cy="51768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smtClean="0">
                <a:latin typeface="Agency FB" panose="020B0503020202020204" pitchFamily="34" charset="0"/>
              </a:rPr>
              <a:t>MASUKKAN </a:t>
            </a:r>
            <a:r>
              <a:rPr lang="en-US" sz="1800" b="1" dirty="0" smtClean="0">
                <a:solidFill>
                  <a:schemeClr val="accent5">
                    <a:lumMod val="75000"/>
                  </a:schemeClr>
                </a:solidFill>
                <a:latin typeface="Agency FB" panose="020B0503020202020204" pitchFamily="34" charset="0"/>
              </a:rPr>
              <a:t>USERNAME</a:t>
            </a:r>
            <a:r>
              <a:rPr lang="en-US" sz="1800" b="1" dirty="0" smtClean="0">
                <a:latin typeface="Agency FB" panose="020B0503020202020204" pitchFamily="34" charset="0"/>
              </a:rPr>
              <a:t> DAN </a:t>
            </a:r>
            <a:r>
              <a:rPr lang="en-US" sz="1800" b="1" dirty="0" smtClean="0">
                <a:solidFill>
                  <a:schemeClr val="accent5">
                    <a:lumMod val="75000"/>
                  </a:schemeClr>
                </a:solidFill>
                <a:latin typeface="Agency FB" panose="020B0503020202020204" pitchFamily="34" charset="0"/>
              </a:rPr>
              <a:t>PASSWORD</a:t>
            </a:r>
            <a:r>
              <a:rPr lang="en-US" sz="1800" b="1" dirty="0" smtClean="0">
                <a:latin typeface="Agency FB" panose="020B0503020202020204" pitchFamily="34" charset="0"/>
              </a:rPr>
              <a:t> MASING-MASING DAERAH YANG TELAH DIBERIKAN OLEH POKJANAS TPID</a:t>
            </a:r>
            <a:endParaRPr lang="en-US" sz="1800" b="1" dirty="0">
              <a:latin typeface="Agency FB" panose="020B0503020202020204" pitchFamily="34" charset="0"/>
            </a:endParaRPr>
          </a:p>
        </p:txBody>
      </p:sp>
      <p:pic>
        <p:nvPicPr>
          <p:cNvPr id="25" name="Picture 24"/>
          <p:cNvPicPr/>
          <p:nvPr/>
        </p:nvPicPr>
        <p:blipFill rotWithShape="1">
          <a:blip r:embed="rId2" cstate="print">
            <a:extLst>
              <a:ext uri="{BEBA8EAE-BF5A-486C-A8C5-ECC9F3942E4B}">
                <a14:imgProps xmlns:a14="http://schemas.microsoft.com/office/drawing/2010/main" xmlns="">
                  <a14:imgLayer r:embed="rId3">
                    <a14:imgEffect>
                      <a14:sharpenSoften amount="50000"/>
                    </a14:imgEffect>
                  </a14:imgLayer>
                </a14:imgProps>
              </a:ext>
              <a:ext uri="{28A0092B-C50C-407E-A947-70E740481C1C}">
                <a14:useLocalDpi xmlns:a14="http://schemas.microsoft.com/office/drawing/2010/main" xmlns="" val="0"/>
              </a:ext>
            </a:extLst>
          </a:blip>
          <a:srcRect t="7591" r="1487" b="34252"/>
          <a:stretch/>
        </p:blipFill>
        <p:spPr bwMode="auto">
          <a:xfrm>
            <a:off x="5866192" y="2201092"/>
            <a:ext cx="5702883" cy="1761308"/>
          </a:xfrm>
          <a:prstGeom prst="rect">
            <a:avLst/>
          </a:prstGeom>
          <a:ln>
            <a:solidFill>
              <a:schemeClr val="tx1"/>
            </a:solidFill>
          </a:ln>
          <a:extLst>
            <a:ext uri="{53640926-AAD7-44D8-BBD7-CCE9431645EC}">
              <a14:shadowObscured xmlns:a14="http://schemas.microsoft.com/office/drawing/2010/main" xmlns=""/>
            </a:ext>
          </a:extLst>
        </p:spPr>
      </p:pic>
      <p:sp>
        <p:nvSpPr>
          <p:cNvPr id="26" name="Oval 25"/>
          <p:cNvSpPr/>
          <p:nvPr/>
        </p:nvSpPr>
        <p:spPr>
          <a:xfrm>
            <a:off x="7911152" y="2934887"/>
            <a:ext cx="1219200" cy="457200"/>
          </a:xfrm>
          <a:prstGeom prst="ellipse">
            <a:avLst/>
          </a:prstGeom>
          <a:noFill/>
          <a:ln w="63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p:cNvCxnSpPr/>
          <p:nvPr/>
        </p:nvCxnSpPr>
        <p:spPr>
          <a:xfrm>
            <a:off x="5897637" y="2805086"/>
            <a:ext cx="2013515" cy="409267"/>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9" name="Content Placeholder 2"/>
          <p:cNvSpPr txBox="1">
            <a:spLocks/>
          </p:cNvSpPr>
          <p:nvPr/>
        </p:nvSpPr>
        <p:spPr>
          <a:xfrm>
            <a:off x="967620" y="3893819"/>
            <a:ext cx="3666200" cy="23541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b="1" dirty="0" smtClean="0">
                <a:latin typeface="Agency FB" panose="020B0503020202020204" pitchFamily="34" charset="0"/>
              </a:rPr>
              <a:t>KLIK </a:t>
            </a:r>
            <a:r>
              <a:rPr lang="en-US" sz="1800" b="1" dirty="0" smtClean="0">
                <a:solidFill>
                  <a:schemeClr val="accent5">
                    <a:lumMod val="75000"/>
                  </a:schemeClr>
                </a:solidFill>
                <a:latin typeface="Agency FB" panose="020B0503020202020204" pitchFamily="34" charset="0"/>
              </a:rPr>
              <a:t>FORMULIR KONSULTASI</a:t>
            </a:r>
            <a:endParaRPr lang="en-US" sz="1800" b="1" dirty="0">
              <a:solidFill>
                <a:schemeClr val="accent5">
                  <a:lumMod val="75000"/>
                </a:schemeClr>
              </a:solidFill>
              <a:latin typeface="Agency FB" panose="020B0503020202020204" pitchFamily="34" charset="0"/>
            </a:endParaRPr>
          </a:p>
        </p:txBody>
      </p:sp>
      <p:sp>
        <p:nvSpPr>
          <p:cNvPr id="30" name="Content Placeholder 2"/>
          <p:cNvSpPr txBox="1">
            <a:spLocks/>
          </p:cNvSpPr>
          <p:nvPr/>
        </p:nvSpPr>
        <p:spPr>
          <a:xfrm>
            <a:off x="203201" y="3731440"/>
            <a:ext cx="662820" cy="609600"/>
          </a:xfrm>
          <a:prstGeom prst="ellipse">
            <a:avLst/>
          </a:prstGeom>
          <a:ln>
            <a:solidFill>
              <a:schemeClr val="accent5">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2400" dirty="0">
                <a:solidFill>
                  <a:schemeClr val="accent5">
                    <a:lumMod val="75000"/>
                  </a:schemeClr>
                </a:solidFill>
                <a:latin typeface="AR ESSENCE" pitchFamily="2" charset="0"/>
              </a:rPr>
              <a:t>3</a:t>
            </a:r>
          </a:p>
        </p:txBody>
      </p:sp>
      <p:sp>
        <p:nvSpPr>
          <p:cNvPr id="31" name="Content Placeholder 2"/>
          <p:cNvSpPr txBox="1">
            <a:spLocks/>
          </p:cNvSpPr>
          <p:nvPr/>
        </p:nvSpPr>
        <p:spPr>
          <a:xfrm>
            <a:off x="203201" y="4662055"/>
            <a:ext cx="662820" cy="609600"/>
          </a:xfrm>
          <a:prstGeom prst="ellipse">
            <a:avLst/>
          </a:prstGeom>
          <a:ln>
            <a:solidFill>
              <a:schemeClr val="accent5">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2400" dirty="0" smtClean="0">
                <a:solidFill>
                  <a:schemeClr val="accent5">
                    <a:lumMod val="75000"/>
                  </a:schemeClr>
                </a:solidFill>
                <a:latin typeface="AR ESSENCE" pitchFamily="2" charset="0"/>
              </a:rPr>
              <a:t>4</a:t>
            </a:r>
            <a:endParaRPr lang="en-US" sz="2400" dirty="0">
              <a:solidFill>
                <a:schemeClr val="accent5">
                  <a:lumMod val="75000"/>
                </a:schemeClr>
              </a:solidFill>
              <a:latin typeface="AR ESSENCE" pitchFamily="2" charset="0"/>
            </a:endParaRPr>
          </a:p>
        </p:txBody>
      </p:sp>
      <p:sp>
        <p:nvSpPr>
          <p:cNvPr id="32" name="Content Placeholder 2"/>
          <p:cNvSpPr txBox="1">
            <a:spLocks/>
          </p:cNvSpPr>
          <p:nvPr/>
        </p:nvSpPr>
        <p:spPr>
          <a:xfrm>
            <a:off x="1016000" y="4685197"/>
            <a:ext cx="4898349" cy="94407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smtClean="0">
                <a:latin typeface="Agency FB" panose="020B0503020202020204" pitchFamily="34" charset="0"/>
              </a:rPr>
              <a:t>ISI BAGIAN </a:t>
            </a:r>
            <a:r>
              <a:rPr lang="en-US" sz="1800" b="1" dirty="0" smtClean="0">
                <a:solidFill>
                  <a:schemeClr val="accent5">
                    <a:lumMod val="75000"/>
                  </a:schemeClr>
                </a:solidFill>
                <a:latin typeface="Agency FB" panose="020B0503020202020204" pitchFamily="34" charset="0"/>
              </a:rPr>
              <a:t>SUBJEK</a:t>
            </a:r>
            <a:r>
              <a:rPr lang="en-US" sz="1800" b="1" dirty="0" smtClean="0">
                <a:latin typeface="Agency FB" panose="020B0503020202020204" pitchFamily="34" charset="0"/>
              </a:rPr>
              <a:t> </a:t>
            </a:r>
            <a:r>
              <a:rPr lang="en-US" sz="1800" b="1" dirty="0" smtClean="0">
                <a:solidFill>
                  <a:schemeClr val="accent5">
                    <a:lumMod val="75000"/>
                  </a:schemeClr>
                </a:solidFill>
                <a:latin typeface="Agency FB" panose="020B0503020202020204" pitchFamily="34" charset="0"/>
              </a:rPr>
              <a:t>KONSULTASI/MASALAH</a:t>
            </a:r>
            <a:r>
              <a:rPr lang="en-US" sz="1800" b="1" dirty="0" smtClean="0">
                <a:latin typeface="Agency FB" panose="020B0503020202020204" pitchFamily="34" charset="0"/>
              </a:rPr>
              <a:t> SERTA URAIAN MASALAH DI DALAM BOX </a:t>
            </a:r>
            <a:r>
              <a:rPr lang="en-US" sz="1800" b="1" dirty="0" smtClean="0">
                <a:solidFill>
                  <a:schemeClr val="accent5">
                    <a:lumMod val="75000"/>
                  </a:schemeClr>
                </a:solidFill>
                <a:latin typeface="Agency FB" panose="020B0503020202020204" pitchFamily="34" charset="0"/>
              </a:rPr>
              <a:t>MASALAH/KONSULTASI</a:t>
            </a:r>
            <a:endParaRPr lang="en-US" sz="1800" b="1" dirty="0">
              <a:solidFill>
                <a:schemeClr val="accent5">
                  <a:lumMod val="75000"/>
                </a:schemeClr>
              </a:solidFill>
              <a:latin typeface="Agency FB" panose="020B0503020202020204" pitchFamily="34" charset="0"/>
            </a:endParaRPr>
          </a:p>
        </p:txBody>
      </p:sp>
      <p:pic>
        <p:nvPicPr>
          <p:cNvPr id="33" name="Picture 32"/>
          <p:cNvPicPr/>
          <p:nvPr/>
        </p:nvPicPr>
        <p:blipFill rotWithShape="1">
          <a:blip r:embed="rId4" cstate="print">
            <a:extLst>
              <a:ext uri="{BEBA8EAE-BF5A-486C-A8C5-ECC9F3942E4B}">
                <a14:imgProps xmlns:a14="http://schemas.microsoft.com/office/drawing/2010/main" xmlns="">
                  <a14:imgLayer r:embed="rId5">
                    <a14:imgEffect>
                      <a14:sharpenSoften amount="50000"/>
                    </a14:imgEffect>
                  </a14:imgLayer>
                </a14:imgProps>
              </a:ext>
              <a:ext uri="{28A0092B-C50C-407E-A947-70E740481C1C}">
                <a14:useLocalDpi xmlns:a14="http://schemas.microsoft.com/office/drawing/2010/main" xmlns="" val="0"/>
              </a:ext>
            </a:extLst>
          </a:blip>
          <a:srcRect t="7011" r="1406" b="9963"/>
          <a:stretch/>
        </p:blipFill>
        <p:spPr bwMode="auto">
          <a:xfrm>
            <a:off x="5864871" y="4191001"/>
            <a:ext cx="5742821" cy="1942961"/>
          </a:xfrm>
          <a:prstGeom prst="rect">
            <a:avLst/>
          </a:prstGeom>
          <a:ln>
            <a:solidFill>
              <a:schemeClr val="tx1"/>
            </a:solidFill>
          </a:ln>
          <a:extLst>
            <a:ext uri="{53640926-AAD7-44D8-BBD7-CCE9431645EC}">
              <a14:shadowObscured xmlns:a14="http://schemas.microsoft.com/office/drawing/2010/main" xmlns=""/>
            </a:ext>
          </a:extLst>
        </p:spPr>
      </p:pic>
      <p:cxnSp>
        <p:nvCxnSpPr>
          <p:cNvPr id="34" name="Straight Connector 33"/>
          <p:cNvCxnSpPr/>
          <p:nvPr/>
        </p:nvCxnSpPr>
        <p:spPr>
          <a:xfrm>
            <a:off x="5714893" y="4940206"/>
            <a:ext cx="1193908" cy="20204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7" name="Content Placeholder 2"/>
          <p:cNvSpPr txBox="1">
            <a:spLocks/>
          </p:cNvSpPr>
          <p:nvPr/>
        </p:nvSpPr>
        <p:spPr>
          <a:xfrm>
            <a:off x="1016000" y="5978775"/>
            <a:ext cx="3286483" cy="34637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1800" b="1" dirty="0">
                <a:latin typeface="Agency FB" panose="020B0503020202020204" pitchFamily="34" charset="0"/>
              </a:rPr>
              <a:t>KLIK TOMBOL </a:t>
            </a:r>
            <a:r>
              <a:rPr lang="en-US" sz="1800" b="1" dirty="0">
                <a:solidFill>
                  <a:schemeClr val="accent5">
                    <a:lumMod val="75000"/>
                  </a:schemeClr>
                </a:solidFill>
                <a:latin typeface="Agency FB" panose="020B0503020202020204" pitchFamily="34" charset="0"/>
              </a:rPr>
              <a:t>KIRIM</a:t>
            </a:r>
          </a:p>
        </p:txBody>
      </p:sp>
      <p:sp>
        <p:nvSpPr>
          <p:cNvPr id="38" name="Content Placeholder 2"/>
          <p:cNvSpPr txBox="1">
            <a:spLocks/>
          </p:cNvSpPr>
          <p:nvPr/>
        </p:nvSpPr>
        <p:spPr>
          <a:xfrm>
            <a:off x="203201" y="5829161"/>
            <a:ext cx="662820" cy="609600"/>
          </a:xfrm>
          <a:prstGeom prst="ellipse">
            <a:avLst/>
          </a:prstGeom>
          <a:ln>
            <a:solidFill>
              <a:schemeClr val="accent5">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2400" dirty="0" smtClean="0">
                <a:solidFill>
                  <a:schemeClr val="accent5">
                    <a:lumMod val="75000"/>
                  </a:schemeClr>
                </a:solidFill>
                <a:latin typeface="AR ESSENCE" pitchFamily="2" charset="0"/>
              </a:rPr>
              <a:t>5</a:t>
            </a:r>
            <a:endParaRPr lang="en-US" sz="2400" dirty="0">
              <a:solidFill>
                <a:schemeClr val="accent5">
                  <a:lumMod val="75000"/>
                </a:schemeClr>
              </a:solidFill>
              <a:latin typeface="AR ESSENCE" pitchFamily="2" charset="0"/>
            </a:endParaRPr>
          </a:p>
        </p:txBody>
      </p:sp>
      <p:cxnSp>
        <p:nvCxnSpPr>
          <p:cNvPr id="39" name="Straight Connector 38"/>
          <p:cNvCxnSpPr/>
          <p:nvPr/>
        </p:nvCxnSpPr>
        <p:spPr>
          <a:xfrm flipV="1">
            <a:off x="3154330" y="5978775"/>
            <a:ext cx="3754471" cy="13108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6895152" y="5713403"/>
            <a:ext cx="826448" cy="355197"/>
          </a:xfrm>
          <a:prstGeom prst="ellipse">
            <a:avLst/>
          </a:prstGeom>
          <a:noFill/>
          <a:ln w="63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6908800" y="4662056"/>
            <a:ext cx="2540000" cy="976745"/>
          </a:xfrm>
          <a:prstGeom prst="rect">
            <a:avLst/>
          </a:prstGeom>
          <a:noFill/>
          <a:ln w="31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3"/>
          <p:cNvPicPr>
            <a:picLocks noChangeAspect="1" noChangeArrowheads="1"/>
          </p:cNvPicPr>
          <p:nvPr/>
        </p:nvPicPr>
        <p:blipFill>
          <a:blip r:embed="rId6">
            <a:extLst>
              <a:ext uri="{BEBA8EAE-BF5A-486C-A8C5-ECC9F3942E4B}">
                <a14:imgProps xmlns:a14="http://schemas.microsoft.com/office/drawing/2010/main" xmlns="">
                  <a14:imgLayer r:embed="rId7">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5864872" y="1537858"/>
            <a:ext cx="5704203" cy="3209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0" name="Oval 49"/>
          <p:cNvSpPr/>
          <p:nvPr/>
        </p:nvSpPr>
        <p:spPr>
          <a:xfrm>
            <a:off x="10539741" y="1575001"/>
            <a:ext cx="826448" cy="355197"/>
          </a:xfrm>
          <a:prstGeom prst="ellipse">
            <a:avLst/>
          </a:prstGeom>
          <a:noFill/>
          <a:ln w="63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CD08F8E1-D008-4E1C-8535-697C674B2986}" type="slidenum">
              <a:rPr lang="en-US" smtClean="0"/>
              <a:pPr/>
              <a:t>93</a:t>
            </a:fld>
            <a:endParaRPr lang="en-US" dirty="0"/>
          </a:p>
        </p:txBody>
      </p:sp>
    </p:spTree>
    <p:extLst>
      <p:ext uri="{BB962C8B-B14F-4D97-AF65-F5344CB8AC3E}">
        <p14:creationId xmlns:p14="http://schemas.microsoft.com/office/powerpoint/2010/main" xmlns="" val="271627390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1"/>
          <p:cNvSpPr txBox="1">
            <a:spLocks/>
          </p:cNvSpPr>
          <p:nvPr/>
        </p:nvSpPr>
        <p:spPr>
          <a:xfrm>
            <a:off x="203200" y="76200"/>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d-ID" b="1" dirty="0" smtClean="0">
                <a:solidFill>
                  <a:schemeClr val="accent1">
                    <a:lumMod val="50000"/>
                  </a:schemeClr>
                </a:solidFill>
                <a:latin typeface="AR ESSENCE" pitchFamily="2" charset="0"/>
                <a:ea typeface="+mn-ea"/>
                <a:cs typeface="+mn-cs"/>
              </a:rPr>
              <a:t>CARA MENGUBAH PROFILE (1)</a:t>
            </a:r>
            <a:endParaRPr lang="en-US" b="1" dirty="0">
              <a:solidFill>
                <a:schemeClr val="accent1">
                  <a:lumMod val="50000"/>
                </a:schemeClr>
              </a:solidFill>
              <a:latin typeface="AR ESSENCE" pitchFamily="2" charset="0"/>
              <a:ea typeface="+mn-ea"/>
              <a:cs typeface="+mn-cs"/>
            </a:endParaRPr>
          </a:p>
        </p:txBody>
      </p:sp>
      <p:sp>
        <p:nvSpPr>
          <p:cNvPr id="21" name="Content Placeholder 2"/>
          <p:cNvSpPr>
            <a:spLocks noGrp="1"/>
          </p:cNvSpPr>
          <p:nvPr>
            <p:ph idx="1"/>
          </p:nvPr>
        </p:nvSpPr>
        <p:spPr>
          <a:xfrm>
            <a:off x="914400" y="1610178"/>
            <a:ext cx="3048000" cy="243660"/>
          </a:xfrm>
        </p:spPr>
        <p:txBody>
          <a:bodyPr>
            <a:noAutofit/>
          </a:bodyPr>
          <a:lstStyle/>
          <a:p>
            <a:pPr marL="0" lvl="0" indent="0">
              <a:buNone/>
            </a:pPr>
            <a:r>
              <a:rPr lang="en-US" sz="1800" b="1" dirty="0" smtClean="0">
                <a:latin typeface="Agency FB" panose="020B0503020202020204" pitchFamily="34" charset="0"/>
              </a:rPr>
              <a:t>KLIK MENU </a:t>
            </a:r>
            <a:r>
              <a:rPr lang="id-ID" sz="1800" b="1" dirty="0" smtClean="0">
                <a:solidFill>
                  <a:schemeClr val="accent5">
                    <a:lumMod val="75000"/>
                  </a:schemeClr>
                </a:solidFill>
                <a:latin typeface="Agency FB" panose="020B0503020202020204" pitchFamily="34" charset="0"/>
              </a:rPr>
              <a:t>VIEW PROFILE</a:t>
            </a:r>
            <a:endParaRPr lang="en-US" sz="1800" b="1" dirty="0">
              <a:solidFill>
                <a:schemeClr val="accent5">
                  <a:lumMod val="75000"/>
                </a:schemeClr>
              </a:solidFill>
              <a:latin typeface="Agency FB" panose="020B0503020202020204" pitchFamily="34" charset="0"/>
            </a:endParaRPr>
          </a:p>
        </p:txBody>
      </p:sp>
      <p:sp>
        <p:nvSpPr>
          <p:cNvPr id="22" name="Content Placeholder 2"/>
          <p:cNvSpPr txBox="1">
            <a:spLocks/>
          </p:cNvSpPr>
          <p:nvPr/>
        </p:nvSpPr>
        <p:spPr>
          <a:xfrm>
            <a:off x="251581" y="1447800"/>
            <a:ext cx="662820" cy="609600"/>
          </a:xfrm>
          <a:prstGeom prst="ellipse">
            <a:avLst/>
          </a:prstGeom>
          <a:ln>
            <a:solidFill>
              <a:schemeClr val="accent5">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2400" dirty="0" smtClean="0">
                <a:solidFill>
                  <a:schemeClr val="accent5">
                    <a:lumMod val="75000"/>
                  </a:schemeClr>
                </a:solidFill>
                <a:latin typeface="AR ESSENCE" pitchFamily="2" charset="0"/>
              </a:rPr>
              <a:t>1</a:t>
            </a:r>
            <a:endParaRPr lang="en-US" sz="2400" dirty="0">
              <a:solidFill>
                <a:schemeClr val="accent5">
                  <a:lumMod val="75000"/>
                </a:schemeClr>
              </a:solidFill>
              <a:latin typeface="AR ESSENCE" pitchFamily="2" charset="0"/>
            </a:endParaRPr>
          </a:p>
        </p:txBody>
      </p:sp>
      <p:sp>
        <p:nvSpPr>
          <p:cNvPr id="23" name="Content Placeholder 2"/>
          <p:cNvSpPr txBox="1">
            <a:spLocks/>
          </p:cNvSpPr>
          <p:nvPr/>
        </p:nvSpPr>
        <p:spPr>
          <a:xfrm>
            <a:off x="234646" y="4191000"/>
            <a:ext cx="662820" cy="609600"/>
          </a:xfrm>
          <a:prstGeom prst="ellipse">
            <a:avLst/>
          </a:prstGeom>
          <a:ln>
            <a:solidFill>
              <a:schemeClr val="accent5">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2400" dirty="0" smtClean="0">
                <a:solidFill>
                  <a:schemeClr val="accent5">
                    <a:lumMod val="75000"/>
                  </a:schemeClr>
                </a:solidFill>
                <a:latin typeface="AR ESSENCE" pitchFamily="2" charset="0"/>
              </a:rPr>
              <a:t>2</a:t>
            </a:r>
            <a:endParaRPr lang="en-US" sz="2400" dirty="0">
              <a:solidFill>
                <a:schemeClr val="accent5">
                  <a:lumMod val="75000"/>
                </a:schemeClr>
              </a:solidFill>
              <a:latin typeface="AR ESSENCE" pitchFamily="2"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191" t="8294" r="2824" b="44113"/>
          <a:stretch/>
        </p:blipFill>
        <p:spPr bwMode="auto">
          <a:xfrm>
            <a:off x="4008832" y="1341629"/>
            <a:ext cx="8001541" cy="1708582"/>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0" name="Oval 49"/>
          <p:cNvSpPr/>
          <p:nvPr/>
        </p:nvSpPr>
        <p:spPr>
          <a:xfrm>
            <a:off x="9652001" y="2020884"/>
            <a:ext cx="848020" cy="417517"/>
          </a:xfrm>
          <a:prstGeom prst="ellipse">
            <a:avLst/>
          </a:prstGeom>
          <a:noFill/>
          <a:ln w="63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CD08F8E1-D008-4E1C-8535-697C674B2986}" type="slidenum">
              <a:rPr lang="en-US" smtClean="0"/>
              <a:pPr/>
              <a:t>94</a:t>
            </a:fld>
            <a:endParaRPr lang="en-US"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3082" t="10821" r="4128" b="22917"/>
          <a:stretch/>
        </p:blipFill>
        <p:spPr bwMode="auto">
          <a:xfrm>
            <a:off x="4165600" y="3962400"/>
            <a:ext cx="7844773" cy="23622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8" name="Content Placeholder 2"/>
          <p:cNvSpPr txBox="1">
            <a:spLocks/>
          </p:cNvSpPr>
          <p:nvPr/>
        </p:nvSpPr>
        <p:spPr>
          <a:xfrm>
            <a:off x="1016000" y="4464036"/>
            <a:ext cx="3048000" cy="2436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b="1" dirty="0" smtClean="0">
                <a:latin typeface="Agency FB" panose="020B0503020202020204" pitchFamily="34" charset="0"/>
              </a:rPr>
              <a:t>KLIK MENU </a:t>
            </a:r>
            <a:r>
              <a:rPr lang="id-ID" sz="1800" b="1" dirty="0" smtClean="0">
                <a:solidFill>
                  <a:schemeClr val="accent5">
                    <a:lumMod val="75000"/>
                  </a:schemeClr>
                </a:solidFill>
                <a:latin typeface="Agency FB" panose="020B0503020202020204" pitchFamily="34" charset="0"/>
              </a:rPr>
              <a:t>EDIT PROFILE</a:t>
            </a:r>
            <a:endParaRPr lang="en-US" sz="1800" b="1" dirty="0">
              <a:solidFill>
                <a:schemeClr val="accent5">
                  <a:lumMod val="75000"/>
                </a:schemeClr>
              </a:solidFill>
              <a:latin typeface="Agency FB" panose="020B0503020202020204" pitchFamily="34" charset="0"/>
            </a:endParaRPr>
          </a:p>
        </p:txBody>
      </p:sp>
      <p:sp>
        <p:nvSpPr>
          <p:cNvPr id="36" name="Oval 35"/>
          <p:cNvSpPr/>
          <p:nvPr/>
        </p:nvSpPr>
        <p:spPr>
          <a:xfrm>
            <a:off x="5484413" y="5562601"/>
            <a:ext cx="826448" cy="355197"/>
          </a:xfrm>
          <a:prstGeom prst="ellipse">
            <a:avLst/>
          </a:prstGeom>
          <a:noFill/>
          <a:ln w="63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308113760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1"/>
          <p:cNvSpPr txBox="1">
            <a:spLocks/>
          </p:cNvSpPr>
          <p:nvPr/>
        </p:nvSpPr>
        <p:spPr>
          <a:xfrm>
            <a:off x="203200" y="76200"/>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d-ID" b="1" dirty="0" smtClean="0">
                <a:solidFill>
                  <a:schemeClr val="accent1">
                    <a:lumMod val="50000"/>
                  </a:schemeClr>
                </a:solidFill>
                <a:latin typeface="AR ESSENCE" pitchFamily="2" charset="0"/>
                <a:ea typeface="+mn-ea"/>
                <a:cs typeface="+mn-cs"/>
              </a:rPr>
              <a:t>CARA MENGUBAH PROFILE (2)</a:t>
            </a:r>
            <a:endParaRPr lang="en-US" b="1" dirty="0">
              <a:solidFill>
                <a:schemeClr val="accent1">
                  <a:lumMod val="50000"/>
                </a:schemeClr>
              </a:solidFill>
              <a:latin typeface="AR ESSENCE" pitchFamily="2" charset="0"/>
              <a:ea typeface="+mn-ea"/>
              <a:cs typeface="+mn-cs"/>
            </a:endParaRPr>
          </a:p>
        </p:txBody>
      </p:sp>
      <p:sp>
        <p:nvSpPr>
          <p:cNvPr id="2" name="Slide Number Placeholder 1"/>
          <p:cNvSpPr>
            <a:spLocks noGrp="1"/>
          </p:cNvSpPr>
          <p:nvPr>
            <p:ph type="sldNum" sz="quarter" idx="12"/>
          </p:nvPr>
        </p:nvSpPr>
        <p:spPr/>
        <p:txBody>
          <a:bodyPr/>
          <a:lstStyle/>
          <a:p>
            <a:fld id="{CD08F8E1-D008-4E1C-8535-697C674B2986}" type="slidenum">
              <a:rPr lang="en-US" smtClean="0"/>
              <a:pPr/>
              <a:t>95</a:t>
            </a:fld>
            <a:endParaRPr lang="en-US" dirty="0"/>
          </a:p>
        </p:txBody>
      </p:sp>
      <p:sp>
        <p:nvSpPr>
          <p:cNvPr id="33" name="Content Placeholder 2"/>
          <p:cNvSpPr>
            <a:spLocks noGrp="1"/>
          </p:cNvSpPr>
          <p:nvPr>
            <p:ph idx="1"/>
          </p:nvPr>
        </p:nvSpPr>
        <p:spPr>
          <a:xfrm>
            <a:off x="914400" y="1305378"/>
            <a:ext cx="3048000" cy="243660"/>
          </a:xfrm>
        </p:spPr>
        <p:txBody>
          <a:bodyPr>
            <a:noAutofit/>
          </a:bodyPr>
          <a:lstStyle/>
          <a:p>
            <a:pPr marL="0" lvl="0" indent="0">
              <a:buNone/>
            </a:pPr>
            <a:r>
              <a:rPr lang="id-ID" sz="1800" b="1" dirty="0" smtClean="0">
                <a:latin typeface="Agency FB" panose="020B0503020202020204" pitchFamily="34" charset="0"/>
              </a:rPr>
              <a:t>UBAH/ISI KOLOM YANG BERTANDA </a:t>
            </a:r>
            <a:r>
              <a:rPr lang="id-ID" sz="1800" b="1" dirty="0">
                <a:solidFill>
                  <a:schemeClr val="accent5">
                    <a:lumMod val="75000"/>
                  </a:schemeClr>
                </a:solidFill>
                <a:latin typeface="Agency FB" panose="020B0503020202020204" pitchFamily="34" charset="0"/>
              </a:rPr>
              <a:t>CHECKLIST</a:t>
            </a:r>
            <a:endParaRPr lang="en-US" sz="1800" b="1" dirty="0">
              <a:solidFill>
                <a:schemeClr val="accent5">
                  <a:lumMod val="75000"/>
                </a:schemeClr>
              </a:solidFill>
              <a:latin typeface="Agency FB" panose="020B0503020202020204" pitchFamily="34" charset="0"/>
            </a:endParaRPr>
          </a:p>
        </p:txBody>
      </p:sp>
      <p:sp>
        <p:nvSpPr>
          <p:cNvPr id="34" name="Content Placeholder 2"/>
          <p:cNvSpPr txBox="1">
            <a:spLocks/>
          </p:cNvSpPr>
          <p:nvPr/>
        </p:nvSpPr>
        <p:spPr>
          <a:xfrm>
            <a:off x="203201" y="1295400"/>
            <a:ext cx="662820" cy="609600"/>
          </a:xfrm>
          <a:prstGeom prst="ellipse">
            <a:avLst/>
          </a:prstGeom>
          <a:ln>
            <a:solidFill>
              <a:schemeClr val="accent5">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id-ID" sz="2400" dirty="0" smtClean="0">
                <a:solidFill>
                  <a:schemeClr val="accent5">
                    <a:lumMod val="75000"/>
                  </a:schemeClr>
                </a:solidFill>
                <a:latin typeface="AR ESSENCE" pitchFamily="2" charset="0"/>
              </a:rPr>
              <a:t>3</a:t>
            </a:r>
            <a:endParaRPr lang="en-US" sz="2400" dirty="0">
              <a:solidFill>
                <a:schemeClr val="accent5">
                  <a:lumMod val="75000"/>
                </a:schemeClr>
              </a:solidFill>
              <a:latin typeface="AR ESSENCE" pitchFamily="2" charset="0"/>
            </a:endParaRPr>
          </a:p>
        </p:txBody>
      </p:sp>
      <p:sp>
        <p:nvSpPr>
          <p:cNvPr id="35" name="Content Placeholder 2"/>
          <p:cNvSpPr txBox="1">
            <a:spLocks/>
          </p:cNvSpPr>
          <p:nvPr/>
        </p:nvSpPr>
        <p:spPr>
          <a:xfrm>
            <a:off x="711201" y="2235958"/>
            <a:ext cx="3202820" cy="2436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id-ID" sz="1800" b="1" dirty="0" smtClean="0">
                <a:solidFill>
                  <a:schemeClr val="accent5">
                    <a:lumMod val="75000"/>
                  </a:schemeClr>
                </a:solidFill>
                <a:latin typeface="Agency FB" panose="020B0503020202020204" pitchFamily="34" charset="0"/>
              </a:rPr>
              <a:t>KETERANGAN:</a:t>
            </a:r>
          </a:p>
          <a:p>
            <a:pPr marL="0" indent="0">
              <a:buFont typeface="Arial" pitchFamily="34" charset="0"/>
              <a:buNone/>
            </a:pPr>
            <a:r>
              <a:rPr lang="id-ID" sz="1800" b="1" dirty="0" smtClean="0">
                <a:solidFill>
                  <a:schemeClr val="tx1">
                    <a:lumMod val="95000"/>
                    <a:lumOff val="5000"/>
                  </a:schemeClr>
                </a:solidFill>
                <a:latin typeface="Agency FB" panose="020B0503020202020204" pitchFamily="34" charset="0"/>
              </a:rPr>
              <a:t>1. First Name: Provinsi/Kab/Kota</a:t>
            </a:r>
          </a:p>
          <a:p>
            <a:pPr marL="0" indent="0">
              <a:buFont typeface="Arial" pitchFamily="34" charset="0"/>
              <a:buNone/>
            </a:pPr>
            <a:r>
              <a:rPr lang="id-ID" sz="1800" b="1" dirty="0" smtClean="0">
                <a:solidFill>
                  <a:schemeClr val="tx1">
                    <a:lumMod val="95000"/>
                    <a:lumOff val="5000"/>
                  </a:schemeClr>
                </a:solidFill>
                <a:latin typeface="Agency FB" panose="020B0503020202020204" pitchFamily="34" charset="0"/>
              </a:rPr>
              <a:t>2. Last Name: Nama Provinsi/Kab/Kota</a:t>
            </a:r>
          </a:p>
          <a:p>
            <a:pPr marL="0" indent="0">
              <a:buFont typeface="Arial" pitchFamily="34" charset="0"/>
              <a:buNone/>
            </a:pPr>
            <a:r>
              <a:rPr lang="id-ID" sz="1800" b="1" dirty="0" smtClean="0">
                <a:solidFill>
                  <a:schemeClr val="tx1">
                    <a:lumMod val="95000"/>
                    <a:lumOff val="5000"/>
                  </a:schemeClr>
                </a:solidFill>
                <a:latin typeface="Agency FB" panose="020B0503020202020204" pitchFamily="34" charset="0"/>
              </a:rPr>
              <a:t>3. Bio: Ketua TPID, Alamat Sekretariat TPID, No.Telp, No.Fax dan Alamat email.</a:t>
            </a:r>
            <a:endParaRPr lang="en-US" sz="1800" b="1" dirty="0">
              <a:solidFill>
                <a:schemeClr val="tx1">
                  <a:lumMod val="95000"/>
                  <a:lumOff val="5000"/>
                </a:schemeClr>
              </a:solidFill>
              <a:latin typeface="Agency FB" panose="020B0503020202020204" pitchFamily="34" charset="0"/>
            </a:endParaRPr>
          </a:p>
        </p:txBody>
      </p:sp>
      <p:pic>
        <p:nvPicPr>
          <p:cNvPr id="2055" name="Picture 7"/>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3392" t="16667" r="24162" b="11754"/>
          <a:stretch/>
        </p:blipFill>
        <p:spPr bwMode="auto">
          <a:xfrm>
            <a:off x="3657601" y="1195317"/>
            <a:ext cx="8209209" cy="47244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7" name="Picture 4" descr="http://www.bahasakita.com/wp-content/uploads/2013/03/contren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406604" y="2562226"/>
            <a:ext cx="711200" cy="333375"/>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4" descr="http://www.bahasakita.com/wp-content/uploads/2013/03/contren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991600" y="2895601"/>
            <a:ext cx="711200" cy="333375"/>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4" descr="http://www.bahasakita.com/wp-content/uploads/2013/03/contren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117804" y="3228976"/>
            <a:ext cx="711200" cy="333375"/>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4" descr="http://www.bahasakita.com/wp-content/uploads/2013/03/contren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117804" y="3705226"/>
            <a:ext cx="711200" cy="333375"/>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4" descr="http://www.bahasakita.com/wp-content/uploads/2013/03/contren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972800" y="5153026"/>
            <a:ext cx="711200" cy="333375"/>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4" descr="http://www.bahasakita.com/wp-content/uploads/2013/03/contren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991600" y="5565729"/>
            <a:ext cx="711200" cy="333375"/>
          </a:xfrm>
          <a:prstGeom prst="rect">
            <a:avLst/>
          </a:prstGeom>
          <a:noFill/>
          <a:extLst>
            <a:ext uri="{909E8E84-426E-40DD-AFC4-6F175D3DCCD1}">
              <a14:hiddenFill xmlns:a14="http://schemas.microsoft.com/office/drawing/2010/main" xmlns="">
                <a:solidFill>
                  <a:srgbClr val="FFFFFF"/>
                </a:solidFill>
              </a14:hiddenFill>
            </a:ext>
          </a:extLst>
        </p:spPr>
      </p:pic>
      <p:sp>
        <p:nvSpPr>
          <p:cNvPr id="44" name="Oval 43"/>
          <p:cNvSpPr/>
          <p:nvPr/>
        </p:nvSpPr>
        <p:spPr>
          <a:xfrm>
            <a:off x="6299201" y="3186904"/>
            <a:ext cx="848020" cy="417517"/>
          </a:xfrm>
          <a:prstGeom prst="ellipse">
            <a:avLst/>
          </a:prstGeom>
          <a:noFill/>
          <a:ln w="63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6299201" y="3766070"/>
            <a:ext cx="848020" cy="417517"/>
          </a:xfrm>
          <a:prstGeom prst="ellipse">
            <a:avLst/>
          </a:prstGeom>
          <a:noFill/>
          <a:ln w="63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p:cNvSpPr/>
          <p:nvPr/>
        </p:nvSpPr>
        <p:spPr>
          <a:xfrm>
            <a:off x="6197600" y="4648200"/>
            <a:ext cx="4876800" cy="917528"/>
          </a:xfrm>
          <a:prstGeom prst="ellipse">
            <a:avLst/>
          </a:prstGeom>
          <a:noFill/>
          <a:ln w="63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Connector 48"/>
          <p:cNvCxnSpPr>
            <a:endCxn id="44" idx="2"/>
          </p:cNvCxnSpPr>
          <p:nvPr/>
        </p:nvCxnSpPr>
        <p:spPr>
          <a:xfrm>
            <a:off x="2920213" y="3062288"/>
            <a:ext cx="3378987" cy="333375"/>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920213" y="3535907"/>
            <a:ext cx="3378987" cy="333375"/>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556001" y="4038600"/>
            <a:ext cx="3167209" cy="762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95573701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6118" t="15625" r="27100" b="12687"/>
          <a:stretch/>
        </p:blipFill>
        <p:spPr bwMode="auto">
          <a:xfrm>
            <a:off x="3860801" y="1143000"/>
            <a:ext cx="8115868" cy="5244152"/>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4" name="Title 1"/>
          <p:cNvSpPr txBox="1">
            <a:spLocks/>
          </p:cNvSpPr>
          <p:nvPr/>
        </p:nvSpPr>
        <p:spPr>
          <a:xfrm>
            <a:off x="203200" y="76200"/>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d-ID" b="1" dirty="0" smtClean="0">
                <a:solidFill>
                  <a:schemeClr val="accent1">
                    <a:lumMod val="50000"/>
                  </a:schemeClr>
                </a:solidFill>
                <a:latin typeface="AR ESSENCE" pitchFamily="2" charset="0"/>
                <a:ea typeface="+mn-ea"/>
                <a:cs typeface="+mn-cs"/>
              </a:rPr>
              <a:t>CARA MENGUBAH PROFILE (3)</a:t>
            </a:r>
            <a:endParaRPr lang="en-US" b="1" dirty="0">
              <a:solidFill>
                <a:schemeClr val="accent1">
                  <a:lumMod val="50000"/>
                </a:schemeClr>
              </a:solidFill>
              <a:latin typeface="AR ESSENCE" pitchFamily="2" charset="0"/>
              <a:ea typeface="+mn-ea"/>
              <a:cs typeface="+mn-cs"/>
            </a:endParaRPr>
          </a:p>
        </p:txBody>
      </p:sp>
      <p:sp>
        <p:nvSpPr>
          <p:cNvPr id="2" name="Slide Number Placeholder 1"/>
          <p:cNvSpPr>
            <a:spLocks noGrp="1"/>
          </p:cNvSpPr>
          <p:nvPr>
            <p:ph type="sldNum" sz="quarter" idx="12"/>
          </p:nvPr>
        </p:nvSpPr>
        <p:spPr/>
        <p:txBody>
          <a:bodyPr/>
          <a:lstStyle/>
          <a:p>
            <a:fld id="{CD08F8E1-D008-4E1C-8535-697C674B2986}" type="slidenum">
              <a:rPr lang="en-US" smtClean="0"/>
              <a:pPr/>
              <a:t>96</a:t>
            </a:fld>
            <a:endParaRPr lang="en-US" dirty="0"/>
          </a:p>
        </p:txBody>
      </p:sp>
      <p:sp>
        <p:nvSpPr>
          <p:cNvPr id="33" name="Content Placeholder 2"/>
          <p:cNvSpPr>
            <a:spLocks noGrp="1"/>
          </p:cNvSpPr>
          <p:nvPr>
            <p:ph idx="1"/>
          </p:nvPr>
        </p:nvSpPr>
        <p:spPr>
          <a:xfrm>
            <a:off x="914400" y="1305378"/>
            <a:ext cx="3048000" cy="243660"/>
          </a:xfrm>
        </p:spPr>
        <p:txBody>
          <a:bodyPr>
            <a:noAutofit/>
          </a:bodyPr>
          <a:lstStyle/>
          <a:p>
            <a:pPr marL="0" lvl="0" indent="0">
              <a:buNone/>
            </a:pPr>
            <a:r>
              <a:rPr lang="id-ID" sz="1800" b="1" dirty="0" smtClean="0">
                <a:latin typeface="Agency FB" panose="020B0503020202020204" pitchFamily="34" charset="0"/>
              </a:rPr>
              <a:t>UBAH/ISI KOLOM YANG BERTANDA </a:t>
            </a:r>
            <a:r>
              <a:rPr lang="id-ID" sz="1800" b="1" dirty="0">
                <a:solidFill>
                  <a:schemeClr val="accent5">
                    <a:lumMod val="75000"/>
                  </a:schemeClr>
                </a:solidFill>
                <a:latin typeface="Agency FB" panose="020B0503020202020204" pitchFamily="34" charset="0"/>
              </a:rPr>
              <a:t>CHECKLIST</a:t>
            </a:r>
            <a:endParaRPr lang="en-US" sz="1800" b="1" dirty="0">
              <a:solidFill>
                <a:schemeClr val="accent5">
                  <a:lumMod val="75000"/>
                </a:schemeClr>
              </a:solidFill>
              <a:latin typeface="Agency FB" panose="020B0503020202020204" pitchFamily="34" charset="0"/>
            </a:endParaRPr>
          </a:p>
        </p:txBody>
      </p:sp>
      <p:sp>
        <p:nvSpPr>
          <p:cNvPr id="34" name="Content Placeholder 2"/>
          <p:cNvSpPr txBox="1">
            <a:spLocks/>
          </p:cNvSpPr>
          <p:nvPr/>
        </p:nvSpPr>
        <p:spPr>
          <a:xfrm>
            <a:off x="251581" y="1143000"/>
            <a:ext cx="662820" cy="609600"/>
          </a:xfrm>
          <a:prstGeom prst="ellipse">
            <a:avLst/>
          </a:prstGeom>
          <a:ln>
            <a:solidFill>
              <a:schemeClr val="accent5">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id-ID" sz="2400" dirty="0" smtClean="0">
                <a:solidFill>
                  <a:schemeClr val="accent5">
                    <a:lumMod val="75000"/>
                  </a:schemeClr>
                </a:solidFill>
                <a:latin typeface="AR ESSENCE" pitchFamily="2" charset="0"/>
              </a:rPr>
              <a:t>3</a:t>
            </a:r>
            <a:endParaRPr lang="en-US" sz="2400" dirty="0">
              <a:solidFill>
                <a:schemeClr val="accent5">
                  <a:lumMod val="75000"/>
                </a:schemeClr>
              </a:solidFill>
              <a:latin typeface="AR ESSENCE" pitchFamily="2" charset="0"/>
            </a:endParaRPr>
          </a:p>
        </p:txBody>
      </p:sp>
      <p:pic>
        <p:nvPicPr>
          <p:cNvPr id="3076" name="Picture 4" descr="http://www.bahasakita.com/wp-content/uploads/2013/03/contren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29600" y="1676401"/>
            <a:ext cx="711200" cy="333375"/>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4" descr="http://www.bahasakita.com/wp-content/uploads/2013/03/contren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29600" y="2667001"/>
            <a:ext cx="711200" cy="333375"/>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4" descr="http://www.bahasakita.com/wp-content/uploads/2013/03/contren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29600" y="3124201"/>
            <a:ext cx="711200" cy="333375"/>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4" descr="http://www.bahasakita.com/wp-content/uploads/2013/03/contren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31200" y="3659542"/>
            <a:ext cx="711200" cy="333375"/>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Content Placeholder 2"/>
          <p:cNvSpPr txBox="1">
            <a:spLocks/>
          </p:cNvSpPr>
          <p:nvPr/>
        </p:nvSpPr>
        <p:spPr>
          <a:xfrm>
            <a:off x="711201" y="2235958"/>
            <a:ext cx="3202820" cy="2436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id-ID" sz="1800" b="1" dirty="0" smtClean="0">
                <a:solidFill>
                  <a:schemeClr val="accent5">
                    <a:lumMod val="75000"/>
                  </a:schemeClr>
                </a:solidFill>
                <a:latin typeface="Agency FB" panose="020B0503020202020204" pitchFamily="34" charset="0"/>
              </a:rPr>
              <a:t>KETERANGAN:</a:t>
            </a:r>
          </a:p>
          <a:p>
            <a:pPr marL="0" indent="0">
              <a:buFont typeface="Arial" pitchFamily="34" charset="0"/>
              <a:buNone/>
            </a:pPr>
            <a:r>
              <a:rPr lang="id-ID" sz="1800" b="1" dirty="0" smtClean="0">
                <a:solidFill>
                  <a:schemeClr val="tx1">
                    <a:lumMod val="95000"/>
                    <a:lumOff val="5000"/>
                  </a:schemeClr>
                </a:solidFill>
                <a:latin typeface="Agency FB" panose="020B0503020202020204" pitchFamily="34" charset="0"/>
              </a:rPr>
              <a:t>1. Website: Website TPID/Pemda</a:t>
            </a:r>
          </a:p>
          <a:p>
            <a:pPr marL="0" indent="0">
              <a:buFont typeface="Arial" pitchFamily="34" charset="0"/>
              <a:buNone/>
            </a:pPr>
            <a:r>
              <a:rPr lang="id-ID" sz="1800" b="1" dirty="0" smtClean="0">
                <a:solidFill>
                  <a:schemeClr val="tx1">
                    <a:lumMod val="95000"/>
                    <a:lumOff val="5000"/>
                  </a:schemeClr>
                </a:solidFill>
                <a:latin typeface="Agency FB" panose="020B0503020202020204" pitchFamily="34" charset="0"/>
              </a:rPr>
              <a:t>2. Social Media: Social Media Resmi yang digunakan TPID</a:t>
            </a:r>
            <a:endParaRPr lang="en-US" sz="1800" b="1" dirty="0">
              <a:solidFill>
                <a:schemeClr val="tx1">
                  <a:lumMod val="95000"/>
                  <a:lumOff val="5000"/>
                </a:schemeClr>
              </a:solidFill>
              <a:latin typeface="Agency FB" panose="020B0503020202020204" pitchFamily="34" charset="0"/>
            </a:endParaRPr>
          </a:p>
        </p:txBody>
      </p:sp>
      <p:pic>
        <p:nvPicPr>
          <p:cNvPr id="27" name="Picture 4" descr="http://www.bahasakita.com/wp-content/uploads/2013/03/contren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00" y="6038424"/>
            <a:ext cx="711200" cy="333375"/>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Content Placeholder 2"/>
          <p:cNvSpPr txBox="1">
            <a:spLocks/>
          </p:cNvSpPr>
          <p:nvPr/>
        </p:nvSpPr>
        <p:spPr>
          <a:xfrm>
            <a:off x="967620" y="4429578"/>
            <a:ext cx="3048000" cy="2436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id-ID" sz="1800" b="1" dirty="0" smtClean="0">
                <a:latin typeface="Agency FB" panose="020B0503020202020204" pitchFamily="34" charset="0"/>
              </a:rPr>
              <a:t>KLIK TOMBOL </a:t>
            </a:r>
            <a:r>
              <a:rPr lang="id-ID" sz="1800" b="1" dirty="0" smtClean="0">
                <a:solidFill>
                  <a:schemeClr val="accent5">
                    <a:lumMod val="75000"/>
                  </a:schemeClr>
                </a:solidFill>
                <a:latin typeface="Agency FB" panose="020B0503020202020204" pitchFamily="34" charset="0"/>
              </a:rPr>
              <a:t>UPDATE PROFILE</a:t>
            </a:r>
            <a:endParaRPr lang="en-US" sz="1800" b="1" dirty="0">
              <a:solidFill>
                <a:schemeClr val="accent5">
                  <a:lumMod val="75000"/>
                </a:schemeClr>
              </a:solidFill>
              <a:latin typeface="Agency FB" panose="020B0503020202020204" pitchFamily="34" charset="0"/>
            </a:endParaRPr>
          </a:p>
        </p:txBody>
      </p:sp>
      <p:sp>
        <p:nvSpPr>
          <p:cNvPr id="30" name="Content Placeholder 2"/>
          <p:cNvSpPr txBox="1">
            <a:spLocks/>
          </p:cNvSpPr>
          <p:nvPr/>
        </p:nvSpPr>
        <p:spPr>
          <a:xfrm>
            <a:off x="304801" y="4267200"/>
            <a:ext cx="662820" cy="609600"/>
          </a:xfrm>
          <a:prstGeom prst="ellipse">
            <a:avLst/>
          </a:prstGeom>
          <a:ln>
            <a:solidFill>
              <a:schemeClr val="accent5">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id-ID" sz="2400" dirty="0" smtClean="0">
                <a:solidFill>
                  <a:schemeClr val="accent5">
                    <a:lumMod val="75000"/>
                  </a:schemeClr>
                </a:solidFill>
                <a:latin typeface="AR ESSENCE" pitchFamily="2" charset="0"/>
              </a:rPr>
              <a:t>4</a:t>
            </a:r>
            <a:endParaRPr lang="en-US" sz="2400" dirty="0">
              <a:solidFill>
                <a:schemeClr val="accent5">
                  <a:lumMod val="75000"/>
                </a:schemeClr>
              </a:solidFill>
              <a:latin typeface="AR ESSENCE" pitchFamily="2" charset="0"/>
            </a:endParaRPr>
          </a:p>
        </p:txBody>
      </p:sp>
    </p:spTree>
    <p:extLst>
      <p:ext uri="{BB962C8B-B14F-4D97-AF65-F5344CB8AC3E}">
        <p14:creationId xmlns:p14="http://schemas.microsoft.com/office/powerpoint/2010/main" xmlns="" val="41414495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1"/>
          <p:cNvSpPr txBox="1">
            <a:spLocks/>
          </p:cNvSpPr>
          <p:nvPr/>
        </p:nvSpPr>
        <p:spPr>
          <a:xfrm>
            <a:off x="203200" y="-42864"/>
            <a:ext cx="11785600" cy="94146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latin typeface="AR ESSENCE" pitchFamily="2" charset="0"/>
                <a:ea typeface="+mn-ea"/>
                <a:cs typeface="+mn-cs"/>
              </a:rPr>
              <a:t>CARA PENGGUNAAN VIDEO </a:t>
            </a:r>
            <a:r>
              <a:rPr lang="en-US" sz="3200" b="1" dirty="0">
                <a:latin typeface="AR ESSENCE" pitchFamily="2" charset="0"/>
                <a:ea typeface="+mn-ea"/>
                <a:cs typeface="+mn-cs"/>
              </a:rPr>
              <a:t>CONFERENCE</a:t>
            </a:r>
          </a:p>
        </p:txBody>
      </p:sp>
      <p:sp>
        <p:nvSpPr>
          <p:cNvPr id="6" name="TextBox 5"/>
          <p:cNvSpPr txBox="1"/>
          <p:nvPr/>
        </p:nvSpPr>
        <p:spPr>
          <a:xfrm>
            <a:off x="1117601" y="838200"/>
            <a:ext cx="5225465" cy="4647426"/>
          </a:xfrm>
          <a:prstGeom prst="rect">
            <a:avLst/>
          </a:prstGeom>
          <a:noFill/>
        </p:spPr>
        <p:txBody>
          <a:bodyPr wrap="square" rtlCol="0">
            <a:spAutoFit/>
          </a:bodyPr>
          <a:lstStyle/>
          <a:p>
            <a:pPr lvl="0" algn="just">
              <a:spcAft>
                <a:spcPts val="600"/>
              </a:spcAft>
            </a:pPr>
            <a:r>
              <a:rPr lang="en-US" sz="1400" dirty="0" smtClean="0">
                <a:latin typeface="Arial Narrow" panose="020B0606020202030204" pitchFamily="34" charset="0"/>
              </a:rPr>
              <a:t>TPID DAPAT MENYAMPIKAN PERMOHONAN UNTUK MELAKUKAN PERTEMUAN MELALUI VIDEO CONFERENCE SEHINGGA POKJANAS TPID AKAN MENGIRIMKAN UNDANGAN VCON MELALUI EMAIL</a:t>
            </a:r>
            <a:endParaRPr lang="id-ID" sz="1400" dirty="0" smtClean="0">
              <a:latin typeface="Arial Narrow" panose="020B0606020202030204" pitchFamily="34" charset="0"/>
            </a:endParaRPr>
          </a:p>
          <a:p>
            <a:pPr lvl="0" algn="just">
              <a:spcAft>
                <a:spcPts val="600"/>
              </a:spcAft>
            </a:pPr>
            <a:endParaRPr lang="en-US" sz="1400" dirty="0" smtClean="0">
              <a:latin typeface="Arial Narrow" panose="020B0606020202030204" pitchFamily="34" charset="0"/>
            </a:endParaRPr>
          </a:p>
          <a:p>
            <a:pPr lvl="0" algn="just">
              <a:spcAft>
                <a:spcPts val="600"/>
              </a:spcAft>
            </a:pPr>
            <a:r>
              <a:rPr lang="en-US" sz="1400" dirty="0" smtClean="0">
                <a:latin typeface="Arial Narrow" panose="020B0606020202030204" pitchFamily="34" charset="0"/>
              </a:rPr>
              <a:t>ANDA </a:t>
            </a:r>
            <a:r>
              <a:rPr lang="en-US" sz="1400" dirty="0">
                <a:latin typeface="Arial Narrow" panose="020B0606020202030204" pitchFamily="34" charset="0"/>
              </a:rPr>
              <a:t>AKAN MENERIMA NOTIFIKASI EMAIL DARI POKJANAS TPID BERISI UNDANGAN UNTUK MENGIKUTI PERTEMUAN. DIDALAMNYA TERDAPAT TAUTAN DI BAWAH TULISAN “JOIN A WEBEX MEETING” YANG HARUS ANDA KLIK UNTUK MASUK KE DALAM “RUANG”PERTEMUAN</a:t>
            </a:r>
            <a:r>
              <a:rPr lang="en-US" sz="1400" dirty="0" smtClean="0">
                <a:latin typeface="Arial Narrow" panose="020B0606020202030204" pitchFamily="34" charset="0"/>
              </a:rPr>
              <a:t>.</a:t>
            </a:r>
            <a:endParaRPr lang="id-ID" sz="1400" dirty="0" smtClean="0">
              <a:latin typeface="Arial Narrow" panose="020B0606020202030204" pitchFamily="34" charset="0"/>
            </a:endParaRPr>
          </a:p>
          <a:p>
            <a:pPr lvl="0" algn="just">
              <a:spcAft>
                <a:spcPts val="600"/>
              </a:spcAft>
            </a:pPr>
            <a:endParaRPr lang="en-US" sz="1400" dirty="0">
              <a:latin typeface="Arial Narrow" panose="020B0606020202030204" pitchFamily="34" charset="0"/>
            </a:endParaRPr>
          </a:p>
          <a:p>
            <a:pPr lvl="0" algn="just">
              <a:spcAft>
                <a:spcPts val="600"/>
              </a:spcAft>
            </a:pPr>
            <a:r>
              <a:rPr lang="en-US" sz="1400" dirty="0" smtClean="0">
                <a:latin typeface="Arial Narrow" panose="020B0606020202030204" pitchFamily="34" charset="0"/>
              </a:rPr>
              <a:t>AKAN MUNCUL HALAMAN YANG MEMUAT KOLOM NAMA DAN ALAMAT EMAIL. ISILAH DENGAN NAMA DAN ALAMAT EMAIL ANDA UNTUK DAPAT BERGABUNG DALAM PERTEMUAN</a:t>
            </a:r>
            <a:endParaRPr lang="id-ID" sz="1400" dirty="0" smtClean="0">
              <a:latin typeface="Arial Narrow" panose="020B0606020202030204" pitchFamily="34" charset="0"/>
            </a:endParaRPr>
          </a:p>
          <a:p>
            <a:pPr lvl="0" algn="just">
              <a:spcAft>
                <a:spcPts val="600"/>
              </a:spcAft>
            </a:pPr>
            <a:endParaRPr lang="en-US" sz="1400" dirty="0">
              <a:latin typeface="Arial Narrow" panose="020B0606020202030204" pitchFamily="34" charset="0"/>
            </a:endParaRPr>
          </a:p>
          <a:p>
            <a:pPr lvl="0" algn="just">
              <a:spcAft>
                <a:spcPts val="600"/>
              </a:spcAft>
            </a:pPr>
            <a:r>
              <a:rPr lang="en-US" sz="1400" dirty="0" smtClean="0">
                <a:latin typeface="Arial Narrow" panose="020B0606020202030204" pitchFamily="34" charset="0"/>
              </a:rPr>
              <a:t>SETELAH ANDA MENGISI INFORMASI YANG DIBUTUHKAN, APLIKASI AKAN SECARA OTOMATIS TERPASANG DALAM PERANGKAT KOMPUTER DAN MUNCUL DI LAYAR KOMPUTER ANDA. KLIK ICON VIDEO DI SAMPING NAMA ANDA UNTUK MEMULAI VIDEO CONFERENCE (ICON TERSEBUT AKAN BERWARNA HIJAU JIKA SUDAH AKTIF)</a:t>
            </a:r>
            <a:endParaRPr lang="id-ID" sz="1400" b="1" dirty="0" smtClean="0">
              <a:effectLst>
                <a:outerShdw blurRad="38100" dist="38100" dir="2700000" algn="tl">
                  <a:srgbClr val="000000">
                    <a:alpha val="43137"/>
                  </a:srgbClr>
                </a:outerShdw>
              </a:effectLst>
              <a:latin typeface="Arial Narrow" panose="020B0606020202030204" pitchFamily="34" charset="0"/>
            </a:endParaRPr>
          </a:p>
        </p:txBody>
      </p:sp>
      <p:pic>
        <p:nvPicPr>
          <p:cNvPr id="7" name="Picture 2"/>
          <p:cNvPicPr>
            <a:picLocks noChangeAspect="1" noChangeArrowheads="1"/>
          </p:cNvPicPr>
          <p:nvPr/>
        </p:nvPicPr>
        <p:blipFill rotWithShape="1">
          <a:blip r:embed="rId3">
            <a:clrChange>
              <a:clrFrom>
                <a:srgbClr val="FEFEFE"/>
              </a:clrFrom>
              <a:clrTo>
                <a:srgbClr val="FEFEFE">
                  <a:alpha val="0"/>
                </a:srgbClr>
              </a:clrTo>
            </a:clrChange>
            <a:extLst>
              <a:ext uri="{BEBA8EAE-BF5A-486C-A8C5-ECC9F3942E4B}">
                <a14:imgProps xmlns:a14="http://schemas.microsoft.com/office/drawing/2010/main" xmlns="">
                  <a14:imgLayer r:embed="rId4">
                    <a14:imgEffect>
                      <a14:sharpenSoften amount="50000"/>
                    </a14:imgEffect>
                  </a14:imgLayer>
                </a14:imgProps>
              </a:ext>
              <a:ext uri="{28A0092B-C50C-407E-A947-70E740481C1C}">
                <a14:useLocalDpi xmlns:a14="http://schemas.microsoft.com/office/drawing/2010/main" xmlns="" val="0"/>
              </a:ext>
            </a:extLst>
          </a:blip>
          <a:srcRect l="51310" t="28506" r="30897" b="56307"/>
          <a:stretch/>
        </p:blipFill>
        <p:spPr bwMode="auto">
          <a:xfrm>
            <a:off x="6439920" y="685800"/>
            <a:ext cx="5345680" cy="19500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a:extLst>
              <a:ext uri="{BEBA8EAE-BF5A-486C-A8C5-ECC9F3942E4B}">
                <a14:imgProps xmlns:a14="http://schemas.microsoft.com/office/drawing/2010/main" xmlns="">
                  <a14:imgLayer r:embed="rId4">
                    <a14:imgEffect>
                      <a14:sharpenSoften amount="50000"/>
                    </a14:imgEffect>
                  </a14:imgLayer>
                </a14:imgProps>
              </a:ext>
              <a:ext uri="{28A0092B-C50C-407E-A947-70E740481C1C}">
                <a14:useLocalDpi xmlns:a14="http://schemas.microsoft.com/office/drawing/2010/main" xmlns="" val="0"/>
              </a:ext>
            </a:extLst>
          </a:blip>
          <a:srcRect l="51310" t="46234" r="31035" b="36883"/>
          <a:stretch/>
        </p:blipFill>
        <p:spPr bwMode="auto">
          <a:xfrm>
            <a:off x="6434573" y="2741830"/>
            <a:ext cx="5262123" cy="19063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a:extLst>
              <a:ext uri="{BEBA8EAE-BF5A-486C-A8C5-ECC9F3942E4B}">
                <a14:imgProps xmlns:a14="http://schemas.microsoft.com/office/drawing/2010/main" xmlns="">
                  <a14:imgLayer r:embed="rId4">
                    <a14:imgEffect>
                      <a14:sharpenSoften amount="50000"/>
                    </a14:imgEffect>
                  </a14:imgLayer>
                </a14:imgProps>
              </a:ext>
              <a:ext uri="{28A0092B-C50C-407E-A947-70E740481C1C}">
                <a14:useLocalDpi xmlns:a14="http://schemas.microsoft.com/office/drawing/2010/main" xmlns="" val="0"/>
              </a:ext>
            </a:extLst>
          </a:blip>
          <a:srcRect l="51310" t="62786" r="28414" b="20000"/>
          <a:stretch/>
        </p:blipFill>
        <p:spPr bwMode="auto">
          <a:xfrm>
            <a:off x="6502400" y="4751724"/>
            <a:ext cx="5511653" cy="18111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Content Placeholder 2"/>
          <p:cNvSpPr txBox="1">
            <a:spLocks/>
          </p:cNvSpPr>
          <p:nvPr/>
        </p:nvSpPr>
        <p:spPr>
          <a:xfrm>
            <a:off x="558274" y="898597"/>
            <a:ext cx="470163" cy="488805"/>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2400" dirty="0" smtClean="0">
                <a:solidFill>
                  <a:srgbClr val="FFFF00"/>
                </a:solidFill>
                <a:latin typeface="AR ESSENCE" pitchFamily="2" charset="0"/>
              </a:rPr>
              <a:t>1</a:t>
            </a:r>
            <a:endParaRPr lang="en-US" sz="2400" dirty="0">
              <a:solidFill>
                <a:srgbClr val="FFFF00"/>
              </a:solidFill>
              <a:latin typeface="AR ESSENCE" pitchFamily="2" charset="0"/>
            </a:endParaRPr>
          </a:p>
        </p:txBody>
      </p:sp>
      <p:sp>
        <p:nvSpPr>
          <p:cNvPr id="11" name="Content Placeholder 2"/>
          <p:cNvSpPr txBox="1">
            <a:spLocks/>
          </p:cNvSpPr>
          <p:nvPr/>
        </p:nvSpPr>
        <p:spPr>
          <a:xfrm>
            <a:off x="549397" y="1880971"/>
            <a:ext cx="470163" cy="488805"/>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2400" dirty="0" smtClean="0">
                <a:solidFill>
                  <a:srgbClr val="FFFF00"/>
                </a:solidFill>
                <a:latin typeface="AR ESSENCE" pitchFamily="2" charset="0"/>
              </a:rPr>
              <a:t>2</a:t>
            </a:r>
            <a:endParaRPr lang="en-US" sz="2400" dirty="0">
              <a:solidFill>
                <a:srgbClr val="FFFF00"/>
              </a:solidFill>
              <a:latin typeface="AR ESSENCE" pitchFamily="2" charset="0"/>
            </a:endParaRPr>
          </a:p>
        </p:txBody>
      </p:sp>
      <p:sp>
        <p:nvSpPr>
          <p:cNvPr id="12" name="Content Placeholder 2"/>
          <p:cNvSpPr txBox="1">
            <a:spLocks/>
          </p:cNvSpPr>
          <p:nvPr/>
        </p:nvSpPr>
        <p:spPr>
          <a:xfrm>
            <a:off x="567664" y="3206210"/>
            <a:ext cx="470163" cy="488805"/>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2400" dirty="0">
                <a:solidFill>
                  <a:srgbClr val="FFFF00"/>
                </a:solidFill>
                <a:latin typeface="AR ESSENCE" pitchFamily="2" charset="0"/>
              </a:rPr>
              <a:t>3</a:t>
            </a:r>
          </a:p>
        </p:txBody>
      </p:sp>
      <p:sp>
        <p:nvSpPr>
          <p:cNvPr id="13" name="Content Placeholder 2"/>
          <p:cNvSpPr txBox="1">
            <a:spLocks/>
          </p:cNvSpPr>
          <p:nvPr/>
        </p:nvSpPr>
        <p:spPr>
          <a:xfrm>
            <a:off x="575998" y="4329366"/>
            <a:ext cx="470163" cy="488805"/>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2400" dirty="0" smtClean="0">
                <a:solidFill>
                  <a:srgbClr val="FFFF00"/>
                </a:solidFill>
                <a:latin typeface="AR ESSENCE" pitchFamily="2" charset="0"/>
              </a:rPr>
              <a:t>4</a:t>
            </a:r>
            <a:endParaRPr lang="en-US" sz="2400" dirty="0">
              <a:solidFill>
                <a:srgbClr val="FFFF00"/>
              </a:solidFill>
              <a:latin typeface="AR ESSENCE" pitchFamily="2" charset="0"/>
            </a:endParaRPr>
          </a:p>
        </p:txBody>
      </p:sp>
      <p:sp>
        <p:nvSpPr>
          <p:cNvPr id="2" name="Slide Number Placeholder 1"/>
          <p:cNvSpPr>
            <a:spLocks noGrp="1"/>
          </p:cNvSpPr>
          <p:nvPr>
            <p:ph type="sldNum" sz="quarter" idx="12"/>
          </p:nvPr>
        </p:nvSpPr>
        <p:spPr/>
        <p:txBody>
          <a:bodyPr/>
          <a:lstStyle/>
          <a:p>
            <a:fld id="{CD08F8E1-D008-4E1C-8535-697C674B2986}" type="slidenum">
              <a:rPr lang="en-US" smtClean="0"/>
              <a:pPr/>
              <a:t>97</a:t>
            </a:fld>
            <a:endParaRPr lang="en-US" dirty="0"/>
          </a:p>
        </p:txBody>
      </p:sp>
    </p:spTree>
    <p:extLst>
      <p:ext uri="{BB962C8B-B14F-4D97-AF65-F5344CB8AC3E}">
        <p14:creationId xmlns:p14="http://schemas.microsoft.com/office/powerpoint/2010/main" xmlns="" val="323888214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8306</TotalTime>
  <Words>11913</Words>
  <Application>Microsoft Office PowerPoint</Application>
  <PresentationFormat>Custom</PresentationFormat>
  <Paragraphs>2168</Paragraphs>
  <Slides>97</Slides>
  <Notes>40</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97</vt:i4>
      </vt:variant>
    </vt:vector>
  </HeadingPairs>
  <TitlesOfParts>
    <vt:vector size="101" baseType="lpstr">
      <vt:lpstr>Office Theme</vt:lpstr>
      <vt:lpstr>1_Office Theme</vt:lpstr>
      <vt:lpstr>think-cell Slide</vt:lpstr>
      <vt:lpstr>Worksheet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PANGKAS RANTAI TATA NIAGA CABAI MERAH, PETANI SENANG MASYARAKAT TENANG</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PERKEMBANGAN PASOKAN DAN HARGA PANGAN (1)</vt:lpstr>
      <vt:lpstr>REKAP PERSETUJUAN IMPOR (PI) SAPI TAHUN 2013-2016</vt:lpstr>
      <vt:lpstr>REKAPITULASI IMPOR GULA TAHUN 2016</vt:lpstr>
      <vt:lpstr>KEPUTUSAN RAKORTAS TERKAIT ALOKASI IMPOR JAGUNG DAN BAWANG MERAH</vt:lpstr>
      <vt:lpstr>CADANGAN PANGAN PEMERINTAH</vt:lpstr>
      <vt:lpstr>KEBUTUHAN LAHAN PERTANIAN UNTUK PANGAN</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Trias</dc:creator>
  <cp:lastModifiedBy>7</cp:lastModifiedBy>
  <cp:revision>326</cp:revision>
  <dcterms:created xsi:type="dcterms:W3CDTF">2016-08-24T09:54:43Z</dcterms:created>
  <dcterms:modified xsi:type="dcterms:W3CDTF">2016-10-11T15:11:11Z</dcterms:modified>
</cp:coreProperties>
</file>