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diagrams/colors2.xml" ContentType="application/vnd.openxmlformats-officedocument.drawingml.diagramColors+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45" r:id="rId1"/>
  </p:sldMasterIdLst>
  <p:notesMasterIdLst>
    <p:notesMasterId r:id="rId45"/>
  </p:notesMasterIdLst>
  <p:sldIdLst>
    <p:sldId id="349" r:id="rId2"/>
    <p:sldId id="386" r:id="rId3"/>
    <p:sldId id="370" r:id="rId4"/>
    <p:sldId id="404" r:id="rId5"/>
    <p:sldId id="287" r:id="rId6"/>
    <p:sldId id="385" r:id="rId7"/>
    <p:sldId id="390" r:id="rId8"/>
    <p:sldId id="391" r:id="rId9"/>
    <p:sldId id="387" r:id="rId10"/>
    <p:sldId id="405" r:id="rId11"/>
    <p:sldId id="406" r:id="rId12"/>
    <p:sldId id="407" r:id="rId13"/>
    <p:sldId id="436" r:id="rId14"/>
    <p:sldId id="434" r:id="rId15"/>
    <p:sldId id="435" r:id="rId16"/>
    <p:sldId id="408" r:id="rId17"/>
    <p:sldId id="409" r:id="rId18"/>
    <p:sldId id="331" r:id="rId19"/>
    <p:sldId id="410" r:id="rId20"/>
    <p:sldId id="393" r:id="rId21"/>
    <p:sldId id="388" r:id="rId22"/>
    <p:sldId id="375" r:id="rId23"/>
    <p:sldId id="414" r:id="rId24"/>
    <p:sldId id="286" r:id="rId25"/>
    <p:sldId id="374" r:id="rId26"/>
    <p:sldId id="373" r:id="rId27"/>
    <p:sldId id="413" r:id="rId28"/>
    <p:sldId id="415" r:id="rId29"/>
    <p:sldId id="411" r:id="rId30"/>
    <p:sldId id="412" r:id="rId31"/>
    <p:sldId id="421" r:id="rId32"/>
    <p:sldId id="416" r:id="rId33"/>
    <p:sldId id="417" r:id="rId34"/>
    <p:sldId id="418" r:id="rId35"/>
    <p:sldId id="419" r:id="rId36"/>
    <p:sldId id="432" r:id="rId37"/>
    <p:sldId id="422" r:id="rId38"/>
    <p:sldId id="423" r:id="rId39"/>
    <p:sldId id="424" r:id="rId40"/>
    <p:sldId id="425" r:id="rId41"/>
    <p:sldId id="428" r:id="rId42"/>
    <p:sldId id="433" r:id="rId43"/>
    <p:sldId id="430" r:id="rId44"/>
  </p:sldIdLst>
  <p:sldSz cx="9144000" cy="5143500" type="screen16x9"/>
  <p:notesSz cx="6858000" cy="9313863"/>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5E4E3"/>
    <a:srgbClr val="99CC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465" autoAdjust="0"/>
    <p:restoredTop sz="95533" autoAdjust="0"/>
  </p:normalViewPr>
  <p:slideViewPr>
    <p:cSldViewPr>
      <p:cViewPr>
        <p:scale>
          <a:sx n="100" d="100"/>
          <a:sy n="100" d="100"/>
        </p:scale>
        <p:origin x="-474" y="168"/>
      </p:cViewPr>
      <p:guideLst>
        <p:guide orient="horz" pos="1620"/>
        <p:guide pos="2880"/>
      </p:guideLst>
    </p:cSldViewPr>
  </p:slideViewPr>
  <p:notesTextViewPr>
    <p:cViewPr>
      <p:scale>
        <a:sx n="200" d="100"/>
        <a:sy n="200" d="100"/>
      </p:scale>
      <p:origin x="0" y="0"/>
    </p:cViewPr>
  </p:notesTextViewPr>
  <p:sorterViewPr>
    <p:cViewPr varScale="1">
      <p:scale>
        <a:sx n="1" d="1"/>
        <a:sy n="1" d="1"/>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file:///E:\00.WORKING%20Folder\02.%20PASAR%20LELANG\2016%20TPID%20Visit\Rekap%20Hasil%20Lelang%20KPLJB.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E:\00.WORKING%20Folder\02.%20PASAR%20LELANG\2016%20TPID%20Visit\Rekap%20Hasil%20Lelang%20KPLJB.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E:\00.WORKING%20Folder\02.%20PASAR%20LELANG\2016%20TPID%20Visit\Rekap%20Hasil%20Lelang%20KPLJB.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style val="29"/>
  <c:chart>
    <c:title/>
    <c:plotArea>
      <c:layout/>
      <c:barChart>
        <c:barDir val="col"/>
        <c:grouping val="clustered"/>
        <c:ser>
          <c:idx val="0"/>
          <c:order val="0"/>
          <c:tx>
            <c:strRef>
              <c:f>Sheet1!$B$15</c:f>
              <c:strCache>
                <c:ptCount val="1"/>
                <c:pt idx="0">
                  <c:v>Volume Transaksi (Kg)</c:v>
                </c:pt>
              </c:strCache>
            </c:strRef>
          </c:tx>
          <c:spPr>
            <a:ln w="76200"/>
          </c:spPr>
          <c:cat>
            <c:strRef>
              <c:f>Sheet1!$A$16:$A$20</c:f>
              <c:strCache>
                <c:ptCount val="5"/>
                <c:pt idx="0">
                  <c:v>"29-Sept-15</c:v>
                </c:pt>
                <c:pt idx="1">
                  <c:v>26-Nov-15</c:v>
                </c:pt>
                <c:pt idx="2">
                  <c:v>17-Dec-15</c:v>
                </c:pt>
                <c:pt idx="3">
                  <c:v>28-Jan-16</c:v>
                </c:pt>
                <c:pt idx="4">
                  <c:v>29-Feb-16</c:v>
                </c:pt>
              </c:strCache>
            </c:strRef>
          </c:cat>
          <c:val>
            <c:numRef>
              <c:f>Sheet1!$B$16:$B$20</c:f>
              <c:numCache>
                <c:formatCode>_(* #,##0_);_(* \(#,##0\);_(* "-"??_);_(@_)</c:formatCode>
                <c:ptCount val="5"/>
                <c:pt idx="0">
                  <c:v>34000</c:v>
                </c:pt>
                <c:pt idx="1">
                  <c:v>75400</c:v>
                </c:pt>
                <c:pt idx="2">
                  <c:v>14000</c:v>
                </c:pt>
                <c:pt idx="3">
                  <c:v>64000</c:v>
                </c:pt>
                <c:pt idx="4">
                  <c:v>71000</c:v>
                </c:pt>
              </c:numCache>
            </c:numRef>
          </c:val>
        </c:ser>
        <c:dLbls/>
        <c:gapWidth val="75"/>
        <c:axId val="105539840"/>
        <c:axId val="105873408"/>
      </c:barChart>
      <c:catAx>
        <c:axId val="105539840"/>
        <c:scaling>
          <c:orientation val="minMax"/>
        </c:scaling>
        <c:axPos val="b"/>
        <c:numFmt formatCode="d\-mmm\-yy" sourceLinked="1"/>
        <c:majorTickMark val="none"/>
        <c:tickLblPos val="nextTo"/>
        <c:txPr>
          <a:bodyPr/>
          <a:lstStyle/>
          <a:p>
            <a:pPr>
              <a:defRPr sz="800"/>
            </a:pPr>
            <a:endParaRPr lang="en-US"/>
          </a:p>
        </c:txPr>
        <c:crossAx val="105873408"/>
        <c:crosses val="autoZero"/>
        <c:auto val="1"/>
        <c:lblAlgn val="ctr"/>
        <c:lblOffset val="100"/>
      </c:catAx>
      <c:valAx>
        <c:axId val="105873408"/>
        <c:scaling>
          <c:orientation val="minMax"/>
        </c:scaling>
        <c:axPos val="l"/>
        <c:majorGridlines/>
        <c:numFmt formatCode="_(* #,##0_);_(* \(#,##0\);_(* &quot;-&quot;??_);_(@_)" sourceLinked="1"/>
        <c:majorTickMark val="none"/>
        <c:tickLblPos val="nextTo"/>
        <c:txPr>
          <a:bodyPr/>
          <a:lstStyle/>
          <a:p>
            <a:pPr>
              <a:defRPr sz="1000"/>
            </a:pPr>
            <a:endParaRPr lang="en-US"/>
          </a:p>
        </c:txPr>
        <c:crossAx val="105539840"/>
        <c:crosses val="autoZero"/>
        <c:crossBetween val="between"/>
      </c:valAx>
    </c:plotArea>
    <c:plotVisOnly val="1"/>
    <c:dispBlanksAs val="gap"/>
  </c:chart>
  <c:txPr>
    <a:bodyPr/>
    <a:lstStyle/>
    <a:p>
      <a:pPr>
        <a:defRPr sz="1100" b="1"/>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style val="28"/>
  <c:chart>
    <c:title>
      <c:tx>
        <c:rich>
          <a:bodyPr/>
          <a:lstStyle/>
          <a:p>
            <a:pPr>
              <a:defRPr sz="1200"/>
            </a:pPr>
            <a:r>
              <a:rPr lang="en-US" sz="1200"/>
              <a:t>Nilai Transaksi (Rp)</a:t>
            </a:r>
          </a:p>
        </c:rich>
      </c:tx>
    </c:title>
    <c:plotArea>
      <c:layout/>
      <c:barChart>
        <c:barDir val="col"/>
        <c:grouping val="clustered"/>
        <c:ser>
          <c:idx val="0"/>
          <c:order val="0"/>
          <c:tx>
            <c:strRef>
              <c:f>Sheet1!$B$15</c:f>
              <c:strCache>
                <c:ptCount val="1"/>
                <c:pt idx="0">
                  <c:v>Volume Transaksi (Kg)</c:v>
                </c:pt>
              </c:strCache>
            </c:strRef>
          </c:tx>
          <c:cat>
            <c:strRef>
              <c:f>Sheet1!$A$23:$A$27</c:f>
              <c:strCache>
                <c:ptCount val="5"/>
                <c:pt idx="0">
                  <c:v>"29-Sept-15</c:v>
                </c:pt>
                <c:pt idx="1">
                  <c:v>26-Nov-15</c:v>
                </c:pt>
                <c:pt idx="2">
                  <c:v>17-Dec-15</c:v>
                </c:pt>
                <c:pt idx="3">
                  <c:v>28-Jan-16</c:v>
                </c:pt>
                <c:pt idx="4">
                  <c:v>29-Feb-16</c:v>
                </c:pt>
              </c:strCache>
            </c:strRef>
          </c:cat>
          <c:val>
            <c:numRef>
              <c:f>Sheet1!$B$23:$B$27</c:f>
              <c:numCache>
                <c:formatCode>_(* #,##0_);_(* \(#,##0\);_(* "-"??_);_(@_)</c:formatCode>
                <c:ptCount val="5"/>
                <c:pt idx="0">
                  <c:v>366500000</c:v>
                </c:pt>
                <c:pt idx="1">
                  <c:v>847530000</c:v>
                </c:pt>
                <c:pt idx="2">
                  <c:v>167000000</c:v>
                </c:pt>
                <c:pt idx="3">
                  <c:v>697600000</c:v>
                </c:pt>
                <c:pt idx="4">
                  <c:v>787500000</c:v>
                </c:pt>
              </c:numCache>
            </c:numRef>
          </c:val>
        </c:ser>
        <c:dLbls/>
        <c:gapWidth val="75"/>
        <c:axId val="105889152"/>
        <c:axId val="105890944"/>
      </c:barChart>
      <c:catAx>
        <c:axId val="105889152"/>
        <c:scaling>
          <c:orientation val="minMax"/>
        </c:scaling>
        <c:axPos val="b"/>
        <c:numFmt formatCode="d\-mmm\-yy" sourceLinked="1"/>
        <c:majorTickMark val="none"/>
        <c:tickLblPos val="nextTo"/>
        <c:txPr>
          <a:bodyPr/>
          <a:lstStyle/>
          <a:p>
            <a:pPr>
              <a:defRPr sz="600" b="1"/>
            </a:pPr>
            <a:endParaRPr lang="en-US"/>
          </a:p>
        </c:txPr>
        <c:crossAx val="105890944"/>
        <c:crosses val="autoZero"/>
        <c:auto val="1"/>
        <c:lblAlgn val="ctr"/>
        <c:lblOffset val="100"/>
      </c:catAx>
      <c:valAx>
        <c:axId val="105890944"/>
        <c:scaling>
          <c:orientation val="minMax"/>
        </c:scaling>
        <c:axPos val="l"/>
        <c:majorGridlines/>
        <c:numFmt formatCode="_(* #,##0_);_(* \(#,##0\);_(* &quot;-&quot;??_);_(@_)" sourceLinked="1"/>
        <c:majorTickMark val="none"/>
        <c:tickLblPos val="nextTo"/>
        <c:txPr>
          <a:bodyPr/>
          <a:lstStyle/>
          <a:p>
            <a:pPr>
              <a:defRPr sz="900" b="1"/>
            </a:pPr>
            <a:endParaRPr lang="en-US"/>
          </a:p>
        </c:txPr>
        <c:crossAx val="105889152"/>
        <c:crosses val="autoZero"/>
        <c:crossBetween val="between"/>
      </c:valAx>
    </c:plotArea>
    <c:plotVisOnly val="1"/>
    <c:dispBlanksAs val="gap"/>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US"/>
  <c:style val="32"/>
  <c:chart>
    <c:title>
      <c:txPr>
        <a:bodyPr/>
        <a:lstStyle/>
        <a:p>
          <a:pPr>
            <a:defRPr sz="2000"/>
          </a:pPr>
          <a:endParaRPr lang="en-US"/>
        </a:p>
      </c:txPr>
    </c:title>
    <c:plotArea>
      <c:layout/>
      <c:barChart>
        <c:barDir val="col"/>
        <c:grouping val="clustered"/>
        <c:ser>
          <c:idx val="0"/>
          <c:order val="0"/>
          <c:tx>
            <c:strRef>
              <c:f>Sheet1!$B$41</c:f>
              <c:strCache>
                <c:ptCount val="1"/>
                <c:pt idx="0">
                  <c:v>Service Level (%)</c:v>
                </c:pt>
              </c:strCache>
            </c:strRef>
          </c:tx>
          <c:cat>
            <c:strRef>
              <c:f>Sheet1!$A$42:$A$46</c:f>
              <c:strCache>
                <c:ptCount val="5"/>
                <c:pt idx="0">
                  <c:v>29-Sept-15</c:v>
                </c:pt>
                <c:pt idx="1">
                  <c:v>26-Nov-15</c:v>
                </c:pt>
                <c:pt idx="2">
                  <c:v>17-Dec-15</c:v>
                </c:pt>
                <c:pt idx="3">
                  <c:v>28-Jan-16</c:v>
                </c:pt>
                <c:pt idx="4">
                  <c:v>29-Feb-16</c:v>
                </c:pt>
              </c:strCache>
            </c:strRef>
          </c:cat>
          <c:val>
            <c:numRef>
              <c:f>Sheet1!$B$42:$B$46</c:f>
              <c:numCache>
                <c:formatCode>0.0%</c:formatCode>
                <c:ptCount val="5"/>
                <c:pt idx="0">
                  <c:v>0.15111111111111114</c:v>
                </c:pt>
                <c:pt idx="1">
                  <c:v>0.3555932842859838</c:v>
                </c:pt>
                <c:pt idx="2">
                  <c:v>0.1944444444444445</c:v>
                </c:pt>
                <c:pt idx="3">
                  <c:v>0.57399103139013474</c:v>
                </c:pt>
                <c:pt idx="4">
                  <c:v>0.76344086021505375</c:v>
                </c:pt>
              </c:numCache>
            </c:numRef>
          </c:val>
        </c:ser>
        <c:dLbls/>
        <c:axId val="107148800"/>
        <c:axId val="107150336"/>
      </c:barChart>
      <c:catAx>
        <c:axId val="107148800"/>
        <c:scaling>
          <c:orientation val="minMax"/>
        </c:scaling>
        <c:axPos val="b"/>
        <c:tickLblPos val="nextTo"/>
        <c:txPr>
          <a:bodyPr/>
          <a:lstStyle/>
          <a:p>
            <a:pPr>
              <a:defRPr sz="900" b="1"/>
            </a:pPr>
            <a:endParaRPr lang="en-US"/>
          </a:p>
        </c:txPr>
        <c:crossAx val="107150336"/>
        <c:crosses val="autoZero"/>
        <c:auto val="1"/>
        <c:lblAlgn val="ctr"/>
        <c:lblOffset val="100"/>
      </c:catAx>
      <c:valAx>
        <c:axId val="107150336"/>
        <c:scaling>
          <c:orientation val="minMax"/>
        </c:scaling>
        <c:axPos val="l"/>
        <c:majorGridlines/>
        <c:numFmt formatCode="0.0%" sourceLinked="1"/>
        <c:tickLblPos val="nextTo"/>
        <c:txPr>
          <a:bodyPr/>
          <a:lstStyle/>
          <a:p>
            <a:pPr>
              <a:defRPr sz="900" b="1"/>
            </a:pPr>
            <a:endParaRPr lang="en-US"/>
          </a:p>
        </c:txPr>
        <c:crossAx val="107148800"/>
        <c:crosses val="autoZero"/>
        <c:crossBetween val="between"/>
      </c:valAx>
    </c:plotArea>
    <c:plotVisOnly val="1"/>
    <c:dispBlanksAs val="gap"/>
  </c:chart>
  <c:externalData r:id="rId1"/>
</c:chartSpace>
</file>

<file path=ppt/diagrams/colors1.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4FE285-22D6-4E10-9A6B-680CE96196CB}" type="doc">
      <dgm:prSet loTypeId="urn:microsoft.com/office/officeart/2005/8/layout/hierarchy3" loCatId="hierarchy" qsTypeId="urn:microsoft.com/office/officeart/2005/8/quickstyle/3d1" qsCatId="3D" csTypeId="urn:microsoft.com/office/officeart/2005/8/colors/colorful1#2" csCatId="colorful" phldr="1"/>
      <dgm:spPr/>
      <dgm:t>
        <a:bodyPr/>
        <a:lstStyle/>
        <a:p>
          <a:endParaRPr lang="en-US"/>
        </a:p>
      </dgm:t>
    </dgm:pt>
    <dgm:pt modelId="{F1A06CFF-7992-4239-8A49-02AF140DCF85}">
      <dgm:prSet phldrT="[Text]" custT="1"/>
      <dgm:spPr/>
      <dgm:t>
        <a:bodyPr/>
        <a:lstStyle/>
        <a:p>
          <a:r>
            <a:rPr lang="en-US" sz="2800" b="1" dirty="0" smtClean="0">
              <a:latin typeface="Agency FB" pitchFamily="34" charset="0"/>
            </a:rPr>
            <a:t>PETANI</a:t>
          </a:r>
          <a:endParaRPr lang="en-US" sz="1800" b="1" dirty="0">
            <a:latin typeface="Agency FB" pitchFamily="34" charset="0"/>
          </a:endParaRPr>
        </a:p>
      </dgm:t>
    </dgm:pt>
    <dgm:pt modelId="{8E7CBFB3-B042-4359-96C1-435638FE3C69}" type="parTrans" cxnId="{848AB587-667E-4F34-A39A-89728FD9D84D}">
      <dgm:prSet/>
      <dgm:spPr/>
      <dgm:t>
        <a:bodyPr/>
        <a:lstStyle/>
        <a:p>
          <a:endParaRPr lang="en-US" sz="1400" dirty="0"/>
        </a:p>
      </dgm:t>
    </dgm:pt>
    <dgm:pt modelId="{93FDC752-13C4-4DC3-9C6F-0B347B1F75CE}" type="sibTrans" cxnId="{848AB587-667E-4F34-A39A-89728FD9D84D}">
      <dgm:prSet/>
      <dgm:spPr/>
      <dgm:t>
        <a:bodyPr/>
        <a:lstStyle/>
        <a:p>
          <a:endParaRPr lang="en-US" sz="1400" dirty="0"/>
        </a:p>
      </dgm:t>
    </dgm:pt>
    <dgm:pt modelId="{A9BC3AB5-2697-455B-911A-8966322CC026}">
      <dgm:prSet phldrT="[Text]" custT="1"/>
      <dgm:spPr/>
      <dgm:t>
        <a:bodyPr/>
        <a:lstStyle/>
        <a:p>
          <a:r>
            <a:rPr lang="en-US" sz="2800" b="1" dirty="0" smtClean="0">
              <a:latin typeface="Agency FB" pitchFamily="34" charset="0"/>
            </a:rPr>
            <a:t>PELAKU USAHA</a:t>
          </a:r>
          <a:endParaRPr lang="en-US" sz="2800" b="1" dirty="0">
            <a:latin typeface="Agency FB" pitchFamily="34" charset="0"/>
          </a:endParaRPr>
        </a:p>
      </dgm:t>
    </dgm:pt>
    <dgm:pt modelId="{55700B91-CB49-4C24-9547-AC8FAD41769C}" type="parTrans" cxnId="{E2DF6308-1BD7-4962-97F3-9056F9EB87E1}">
      <dgm:prSet/>
      <dgm:spPr/>
      <dgm:t>
        <a:bodyPr/>
        <a:lstStyle/>
        <a:p>
          <a:endParaRPr lang="en-US" sz="1400" dirty="0"/>
        </a:p>
      </dgm:t>
    </dgm:pt>
    <dgm:pt modelId="{557441F9-CB3F-4461-BBCD-316E35C9D713}" type="sibTrans" cxnId="{E2DF6308-1BD7-4962-97F3-9056F9EB87E1}">
      <dgm:prSet/>
      <dgm:spPr/>
      <dgm:t>
        <a:bodyPr/>
        <a:lstStyle/>
        <a:p>
          <a:endParaRPr lang="en-US" sz="1400" dirty="0"/>
        </a:p>
      </dgm:t>
    </dgm:pt>
    <dgm:pt modelId="{B79516C8-928B-455C-B2FC-D5C3512E0496}">
      <dgm:prSet phldrT="[Text]" custT="1"/>
      <dgm:spPr/>
      <dgm:t>
        <a:bodyPr/>
        <a:lstStyle/>
        <a:p>
          <a:r>
            <a:rPr lang="en-US" sz="1600" b="1" dirty="0" smtClean="0">
              <a:latin typeface="Agency FB" pitchFamily="34" charset="0"/>
            </a:rPr>
            <a:t>KEPASTIAN KETERSEDIAAN KOMODITAS</a:t>
          </a:r>
          <a:endParaRPr lang="en-US" sz="1600" b="1" dirty="0">
            <a:latin typeface="Agency FB" pitchFamily="34" charset="0"/>
          </a:endParaRPr>
        </a:p>
      </dgm:t>
    </dgm:pt>
    <dgm:pt modelId="{A70D12FF-28A9-474B-924C-EB6E67193C94}" type="parTrans" cxnId="{AC19C91C-2E80-4185-8119-BFC0F46F2226}">
      <dgm:prSet/>
      <dgm:spPr/>
      <dgm:t>
        <a:bodyPr/>
        <a:lstStyle/>
        <a:p>
          <a:endParaRPr lang="en-US" sz="1400" dirty="0"/>
        </a:p>
      </dgm:t>
    </dgm:pt>
    <dgm:pt modelId="{A0B69F88-56A8-4DB1-82D1-4445B2D5F269}" type="sibTrans" cxnId="{AC19C91C-2E80-4185-8119-BFC0F46F2226}">
      <dgm:prSet/>
      <dgm:spPr/>
      <dgm:t>
        <a:bodyPr/>
        <a:lstStyle/>
        <a:p>
          <a:endParaRPr lang="en-US" sz="1400" dirty="0"/>
        </a:p>
      </dgm:t>
    </dgm:pt>
    <dgm:pt modelId="{26C37E09-3AA0-4D6B-B139-BE9994FE4DBE}">
      <dgm:prSet phldrT="[Text]" custT="1"/>
      <dgm:spPr/>
      <dgm:t>
        <a:bodyPr/>
        <a:lstStyle/>
        <a:p>
          <a:r>
            <a:rPr lang="en-US" sz="1600" b="1" dirty="0" smtClean="0">
              <a:latin typeface="Agency FB" pitchFamily="34" charset="0"/>
            </a:rPr>
            <a:t>PENGATURAN PERSEDIAAN</a:t>
          </a:r>
          <a:endParaRPr lang="en-US" sz="1600" b="1" dirty="0">
            <a:latin typeface="Agency FB" pitchFamily="34" charset="0"/>
          </a:endParaRPr>
        </a:p>
      </dgm:t>
    </dgm:pt>
    <dgm:pt modelId="{6E9D0E10-FC5B-4577-937C-DBF71CE31421}" type="parTrans" cxnId="{42DF081F-94C8-4166-A026-51253BA036A2}">
      <dgm:prSet/>
      <dgm:spPr/>
      <dgm:t>
        <a:bodyPr/>
        <a:lstStyle/>
        <a:p>
          <a:endParaRPr lang="en-US" sz="1400" dirty="0"/>
        </a:p>
      </dgm:t>
    </dgm:pt>
    <dgm:pt modelId="{9CD2BE10-7D82-4CFF-9F9B-2A7039AECC9B}" type="sibTrans" cxnId="{42DF081F-94C8-4166-A026-51253BA036A2}">
      <dgm:prSet/>
      <dgm:spPr/>
      <dgm:t>
        <a:bodyPr/>
        <a:lstStyle/>
        <a:p>
          <a:endParaRPr lang="en-US" sz="1400" dirty="0"/>
        </a:p>
      </dgm:t>
    </dgm:pt>
    <dgm:pt modelId="{08B1D338-807C-4D51-B52B-982408487B15}">
      <dgm:prSet phldrT="[Text]" custT="1"/>
      <dgm:spPr/>
      <dgm:t>
        <a:bodyPr/>
        <a:lstStyle/>
        <a:p>
          <a:r>
            <a:rPr lang="en-US" sz="2000" b="1" dirty="0" smtClean="0">
              <a:latin typeface="Agency FB" pitchFamily="34" charset="0"/>
            </a:rPr>
            <a:t>HARGA YANG KOMPETITIF</a:t>
          </a:r>
          <a:endParaRPr lang="en-US" sz="2000" b="1" dirty="0">
            <a:latin typeface="Agency FB" pitchFamily="34" charset="0"/>
          </a:endParaRPr>
        </a:p>
      </dgm:t>
    </dgm:pt>
    <dgm:pt modelId="{F46CF590-9277-45FC-A6AA-353A8F5E6A6C}" type="parTrans" cxnId="{39EE23A3-1BD6-4EBE-A189-56DEFCA03827}">
      <dgm:prSet/>
      <dgm:spPr/>
      <dgm:t>
        <a:bodyPr/>
        <a:lstStyle/>
        <a:p>
          <a:endParaRPr lang="en-US" sz="1400" dirty="0"/>
        </a:p>
      </dgm:t>
    </dgm:pt>
    <dgm:pt modelId="{00B0CA5A-C055-4826-8E72-276DA5EA80A6}" type="sibTrans" cxnId="{39EE23A3-1BD6-4EBE-A189-56DEFCA03827}">
      <dgm:prSet/>
      <dgm:spPr/>
      <dgm:t>
        <a:bodyPr/>
        <a:lstStyle/>
        <a:p>
          <a:endParaRPr lang="en-US" sz="1400" dirty="0"/>
        </a:p>
      </dgm:t>
    </dgm:pt>
    <dgm:pt modelId="{6CD5EF22-C057-4434-94CC-5DC92C81DA9A}">
      <dgm:prSet phldrT="[Text]" custT="1"/>
      <dgm:spPr/>
      <dgm:t>
        <a:bodyPr/>
        <a:lstStyle/>
        <a:p>
          <a:r>
            <a:rPr lang="en-US" sz="2000" b="1" dirty="0" smtClean="0">
              <a:latin typeface="Agency FB" pitchFamily="34" charset="0"/>
            </a:rPr>
            <a:t>ADANYA KEPASTIAN PASAR</a:t>
          </a:r>
          <a:endParaRPr lang="en-US" sz="2000" b="1" dirty="0">
            <a:latin typeface="Agency FB" pitchFamily="34" charset="0"/>
          </a:endParaRPr>
        </a:p>
      </dgm:t>
    </dgm:pt>
    <dgm:pt modelId="{F2BAC510-01AB-4029-A2D7-81C6DE5F9EFB}" type="parTrans" cxnId="{92BCDC9C-8321-48F4-B9BD-6F4FB5A22B8E}">
      <dgm:prSet/>
      <dgm:spPr/>
      <dgm:t>
        <a:bodyPr/>
        <a:lstStyle/>
        <a:p>
          <a:endParaRPr lang="en-US" sz="1400" dirty="0"/>
        </a:p>
      </dgm:t>
    </dgm:pt>
    <dgm:pt modelId="{ED910D8B-CA0B-400B-995F-F10D604E8FC3}" type="sibTrans" cxnId="{92BCDC9C-8321-48F4-B9BD-6F4FB5A22B8E}">
      <dgm:prSet/>
      <dgm:spPr/>
      <dgm:t>
        <a:bodyPr/>
        <a:lstStyle/>
        <a:p>
          <a:endParaRPr lang="en-US" sz="1400" dirty="0"/>
        </a:p>
      </dgm:t>
    </dgm:pt>
    <dgm:pt modelId="{5112B097-2875-4FDD-94CE-DA5D51725F17}">
      <dgm:prSet phldrT="[Text]" custT="1"/>
      <dgm:spPr/>
      <dgm:t>
        <a:bodyPr/>
        <a:lstStyle/>
        <a:p>
          <a:r>
            <a:rPr lang="en-US" sz="2000" b="1" dirty="0" smtClean="0">
              <a:latin typeface="Agency FB" pitchFamily="34" charset="0"/>
            </a:rPr>
            <a:t>FOKUS PADA PROSES PRODUKSI</a:t>
          </a:r>
          <a:endParaRPr lang="en-US" sz="2000" b="1" dirty="0">
            <a:latin typeface="Agency FB" pitchFamily="34" charset="0"/>
          </a:endParaRPr>
        </a:p>
      </dgm:t>
    </dgm:pt>
    <dgm:pt modelId="{F302EAD6-D279-4FAA-AEAE-674F4F7599BB}" type="parTrans" cxnId="{05B612A9-C112-4E57-8294-F5766B078709}">
      <dgm:prSet/>
      <dgm:spPr/>
      <dgm:t>
        <a:bodyPr/>
        <a:lstStyle/>
        <a:p>
          <a:endParaRPr lang="en-US" sz="1400" dirty="0"/>
        </a:p>
      </dgm:t>
    </dgm:pt>
    <dgm:pt modelId="{B5B756C1-EF15-4D62-AE33-663A33270B8D}" type="sibTrans" cxnId="{05B612A9-C112-4E57-8294-F5766B078709}">
      <dgm:prSet/>
      <dgm:spPr/>
      <dgm:t>
        <a:bodyPr/>
        <a:lstStyle/>
        <a:p>
          <a:endParaRPr lang="en-US" sz="1400" dirty="0"/>
        </a:p>
      </dgm:t>
    </dgm:pt>
    <dgm:pt modelId="{5C396850-4179-4C40-AEAC-BFAF8A66193B}">
      <dgm:prSet phldrT="[Text]" custT="1"/>
      <dgm:spPr/>
      <dgm:t>
        <a:bodyPr/>
        <a:lstStyle/>
        <a:p>
          <a:r>
            <a:rPr lang="en-US" sz="1600" b="1" dirty="0" smtClean="0">
              <a:latin typeface="Agency FB" pitchFamily="34" charset="0"/>
            </a:rPr>
            <a:t>HARGA YANG KOMPETITIF</a:t>
          </a:r>
          <a:endParaRPr lang="en-US" sz="1600" b="1" dirty="0">
            <a:latin typeface="Agency FB" pitchFamily="34" charset="0"/>
          </a:endParaRPr>
        </a:p>
      </dgm:t>
    </dgm:pt>
    <dgm:pt modelId="{DBA4530C-490B-43E1-B566-23687A86EAE1}" type="parTrans" cxnId="{D4A1B798-B908-476D-9A75-386493B7DCCE}">
      <dgm:prSet/>
      <dgm:spPr/>
      <dgm:t>
        <a:bodyPr/>
        <a:lstStyle/>
        <a:p>
          <a:endParaRPr lang="en-US" sz="1400" dirty="0"/>
        </a:p>
      </dgm:t>
    </dgm:pt>
    <dgm:pt modelId="{8D962A9D-0CEE-483C-9EB9-9336CD3B9559}" type="sibTrans" cxnId="{D4A1B798-B908-476D-9A75-386493B7DCCE}">
      <dgm:prSet/>
      <dgm:spPr/>
      <dgm:t>
        <a:bodyPr/>
        <a:lstStyle/>
        <a:p>
          <a:endParaRPr lang="en-US" sz="1400" dirty="0"/>
        </a:p>
      </dgm:t>
    </dgm:pt>
    <dgm:pt modelId="{5B72C14F-536C-4E16-969D-59A67EBCCF76}">
      <dgm:prSet phldrT="[Text]" custT="1"/>
      <dgm:spPr/>
      <dgm:t>
        <a:bodyPr/>
        <a:lstStyle/>
        <a:p>
          <a:r>
            <a:rPr lang="en-US" sz="1600" b="1" dirty="0" smtClean="0">
              <a:latin typeface="Agency FB" pitchFamily="34" charset="0"/>
            </a:rPr>
            <a:t>EFISIENSI PERDAGANGAN</a:t>
          </a:r>
          <a:endParaRPr lang="en-US" sz="1600" b="1" dirty="0">
            <a:latin typeface="Agency FB" pitchFamily="34" charset="0"/>
          </a:endParaRPr>
        </a:p>
      </dgm:t>
    </dgm:pt>
    <dgm:pt modelId="{FDECD20A-454F-44BA-8800-60CF8ED7EB34}" type="parTrans" cxnId="{73713B12-473B-40FA-AD49-057CBF5A681D}">
      <dgm:prSet/>
      <dgm:spPr/>
      <dgm:t>
        <a:bodyPr/>
        <a:lstStyle/>
        <a:p>
          <a:endParaRPr lang="en-US" sz="1400" dirty="0"/>
        </a:p>
      </dgm:t>
    </dgm:pt>
    <dgm:pt modelId="{84DEA04E-01C7-4E89-B1CA-B6B65F1F6B24}" type="sibTrans" cxnId="{73713B12-473B-40FA-AD49-057CBF5A681D}">
      <dgm:prSet/>
      <dgm:spPr/>
      <dgm:t>
        <a:bodyPr/>
        <a:lstStyle/>
        <a:p>
          <a:endParaRPr lang="en-US" sz="1400" dirty="0"/>
        </a:p>
      </dgm:t>
    </dgm:pt>
    <dgm:pt modelId="{AC8759EE-15EB-450B-BF1E-91B48DA170FB}">
      <dgm:prSet phldrT="[Text]" custT="1"/>
      <dgm:spPr/>
      <dgm:t>
        <a:bodyPr/>
        <a:lstStyle/>
        <a:p>
          <a:r>
            <a:rPr lang="en-US" sz="2000" b="1" dirty="0" smtClean="0">
              <a:latin typeface="Agency FB" pitchFamily="34" charset="0"/>
            </a:rPr>
            <a:t>MENINGKATKAN KESEJAHTERAAN</a:t>
          </a:r>
          <a:endParaRPr lang="en-US" sz="2000" b="1" dirty="0">
            <a:latin typeface="Agency FB" pitchFamily="34" charset="0"/>
          </a:endParaRPr>
        </a:p>
      </dgm:t>
    </dgm:pt>
    <dgm:pt modelId="{7A6B36CA-AD9F-459D-902D-3B1CE30EBB39}" type="sibTrans" cxnId="{05197BE9-EA9D-4EF9-8E91-0C1A35C6E0A2}">
      <dgm:prSet/>
      <dgm:spPr/>
      <dgm:t>
        <a:bodyPr/>
        <a:lstStyle/>
        <a:p>
          <a:endParaRPr lang="en-US" sz="1400" dirty="0"/>
        </a:p>
      </dgm:t>
    </dgm:pt>
    <dgm:pt modelId="{B8EC2B14-6936-479E-9A94-40A6063750EF}" type="parTrans" cxnId="{05197BE9-EA9D-4EF9-8E91-0C1A35C6E0A2}">
      <dgm:prSet/>
      <dgm:spPr/>
      <dgm:t>
        <a:bodyPr/>
        <a:lstStyle/>
        <a:p>
          <a:endParaRPr lang="en-US" sz="1400" dirty="0"/>
        </a:p>
      </dgm:t>
    </dgm:pt>
    <dgm:pt modelId="{AC7B1EC3-BB80-4949-A83D-3E31D5E7DC95}" type="pres">
      <dgm:prSet presAssocID="{C54FE285-22D6-4E10-9A6B-680CE96196CB}" presName="diagram" presStyleCnt="0">
        <dgm:presLayoutVars>
          <dgm:chPref val="1"/>
          <dgm:dir/>
          <dgm:animOne val="branch"/>
          <dgm:animLvl val="lvl"/>
          <dgm:resizeHandles/>
        </dgm:presLayoutVars>
      </dgm:prSet>
      <dgm:spPr/>
      <dgm:t>
        <a:bodyPr/>
        <a:lstStyle/>
        <a:p>
          <a:endParaRPr lang="id-ID"/>
        </a:p>
      </dgm:t>
    </dgm:pt>
    <dgm:pt modelId="{616C3AA0-6FEA-405A-BA3F-759B6B9E99CB}" type="pres">
      <dgm:prSet presAssocID="{F1A06CFF-7992-4239-8A49-02AF140DCF85}" presName="root" presStyleCnt="0"/>
      <dgm:spPr/>
      <dgm:t>
        <a:bodyPr/>
        <a:lstStyle/>
        <a:p>
          <a:endParaRPr lang="en-US"/>
        </a:p>
      </dgm:t>
    </dgm:pt>
    <dgm:pt modelId="{E30A6E9D-7C7D-4700-8F28-C7EF52C6BA39}" type="pres">
      <dgm:prSet presAssocID="{F1A06CFF-7992-4239-8A49-02AF140DCF85}" presName="rootComposite" presStyleCnt="0"/>
      <dgm:spPr/>
      <dgm:t>
        <a:bodyPr/>
        <a:lstStyle/>
        <a:p>
          <a:endParaRPr lang="en-US"/>
        </a:p>
      </dgm:t>
    </dgm:pt>
    <dgm:pt modelId="{D56DB0C6-785C-4565-9B17-22356E7A5800}" type="pres">
      <dgm:prSet presAssocID="{F1A06CFF-7992-4239-8A49-02AF140DCF85}" presName="rootText" presStyleLbl="node1" presStyleIdx="0" presStyleCnt="2" custScaleX="145198" custLinFactNeighborX="-31905"/>
      <dgm:spPr/>
      <dgm:t>
        <a:bodyPr/>
        <a:lstStyle/>
        <a:p>
          <a:endParaRPr lang="id-ID"/>
        </a:p>
      </dgm:t>
    </dgm:pt>
    <dgm:pt modelId="{EBCDFF0F-3DB2-4CC0-B68E-6FAACD48710E}" type="pres">
      <dgm:prSet presAssocID="{F1A06CFF-7992-4239-8A49-02AF140DCF85}" presName="rootConnector" presStyleLbl="node1" presStyleIdx="0" presStyleCnt="2"/>
      <dgm:spPr/>
      <dgm:t>
        <a:bodyPr/>
        <a:lstStyle/>
        <a:p>
          <a:endParaRPr lang="id-ID"/>
        </a:p>
      </dgm:t>
    </dgm:pt>
    <dgm:pt modelId="{D316800B-F191-4FC4-AB75-3A577DBA40FA}" type="pres">
      <dgm:prSet presAssocID="{F1A06CFF-7992-4239-8A49-02AF140DCF85}" presName="childShape" presStyleCnt="0"/>
      <dgm:spPr/>
      <dgm:t>
        <a:bodyPr/>
        <a:lstStyle/>
        <a:p>
          <a:endParaRPr lang="en-US"/>
        </a:p>
      </dgm:t>
    </dgm:pt>
    <dgm:pt modelId="{F7791CFF-6689-483E-A88C-28FDB4C96565}" type="pres">
      <dgm:prSet presAssocID="{B8EC2B14-6936-479E-9A94-40A6063750EF}" presName="Name13" presStyleLbl="parChTrans1D2" presStyleIdx="0" presStyleCnt="8"/>
      <dgm:spPr/>
      <dgm:t>
        <a:bodyPr/>
        <a:lstStyle/>
        <a:p>
          <a:endParaRPr lang="id-ID"/>
        </a:p>
      </dgm:t>
    </dgm:pt>
    <dgm:pt modelId="{18989B71-1602-4C9D-A109-3738683F71AB}" type="pres">
      <dgm:prSet presAssocID="{AC8759EE-15EB-450B-BF1E-91B48DA170FB}" presName="childText" presStyleLbl="bgAcc1" presStyleIdx="0" presStyleCnt="8" custScaleX="302804" custLinFactNeighborX="-39882">
        <dgm:presLayoutVars>
          <dgm:bulletEnabled val="1"/>
        </dgm:presLayoutVars>
      </dgm:prSet>
      <dgm:spPr/>
      <dgm:t>
        <a:bodyPr/>
        <a:lstStyle/>
        <a:p>
          <a:endParaRPr lang="id-ID"/>
        </a:p>
      </dgm:t>
    </dgm:pt>
    <dgm:pt modelId="{5D344929-C125-4F28-8941-AB7E3E4F924C}" type="pres">
      <dgm:prSet presAssocID="{F2BAC510-01AB-4029-A2D7-81C6DE5F9EFB}" presName="Name13" presStyleLbl="parChTrans1D2" presStyleIdx="1" presStyleCnt="8"/>
      <dgm:spPr/>
      <dgm:t>
        <a:bodyPr/>
        <a:lstStyle/>
        <a:p>
          <a:endParaRPr lang="id-ID"/>
        </a:p>
      </dgm:t>
    </dgm:pt>
    <dgm:pt modelId="{C5C45A9D-E363-481F-B4DF-1C69DE87B6EC}" type="pres">
      <dgm:prSet presAssocID="{6CD5EF22-C057-4434-94CC-5DC92C81DA9A}" presName="childText" presStyleLbl="bgAcc1" presStyleIdx="1" presStyleCnt="8" custScaleX="307173" custLinFactNeighborX="-39882">
        <dgm:presLayoutVars>
          <dgm:bulletEnabled val="1"/>
        </dgm:presLayoutVars>
      </dgm:prSet>
      <dgm:spPr/>
      <dgm:t>
        <a:bodyPr/>
        <a:lstStyle/>
        <a:p>
          <a:endParaRPr lang="id-ID"/>
        </a:p>
      </dgm:t>
    </dgm:pt>
    <dgm:pt modelId="{9651F3EA-7F8E-4825-B3F6-5FA095AA854A}" type="pres">
      <dgm:prSet presAssocID="{F302EAD6-D279-4FAA-AEAE-674F4F7599BB}" presName="Name13" presStyleLbl="parChTrans1D2" presStyleIdx="2" presStyleCnt="8"/>
      <dgm:spPr/>
      <dgm:t>
        <a:bodyPr/>
        <a:lstStyle/>
        <a:p>
          <a:endParaRPr lang="id-ID"/>
        </a:p>
      </dgm:t>
    </dgm:pt>
    <dgm:pt modelId="{2834590C-FB44-4597-973F-E1F54960487B}" type="pres">
      <dgm:prSet presAssocID="{5112B097-2875-4FDD-94CE-DA5D51725F17}" presName="childText" presStyleLbl="bgAcc1" presStyleIdx="2" presStyleCnt="8" custScaleX="307173" custLinFactNeighborX="-39882">
        <dgm:presLayoutVars>
          <dgm:bulletEnabled val="1"/>
        </dgm:presLayoutVars>
      </dgm:prSet>
      <dgm:spPr/>
      <dgm:t>
        <a:bodyPr/>
        <a:lstStyle/>
        <a:p>
          <a:endParaRPr lang="id-ID"/>
        </a:p>
      </dgm:t>
    </dgm:pt>
    <dgm:pt modelId="{463FF0FE-8FA1-4337-A81E-005E661EC0F1}" type="pres">
      <dgm:prSet presAssocID="{F46CF590-9277-45FC-A6AA-353A8F5E6A6C}" presName="Name13" presStyleLbl="parChTrans1D2" presStyleIdx="3" presStyleCnt="8"/>
      <dgm:spPr/>
      <dgm:t>
        <a:bodyPr/>
        <a:lstStyle/>
        <a:p>
          <a:endParaRPr lang="id-ID"/>
        </a:p>
      </dgm:t>
    </dgm:pt>
    <dgm:pt modelId="{48A871A4-D574-435A-AE9C-6AF2637B0E33}" type="pres">
      <dgm:prSet presAssocID="{08B1D338-807C-4D51-B52B-982408487B15}" presName="childText" presStyleLbl="bgAcc1" presStyleIdx="3" presStyleCnt="8" custScaleX="307172" custLinFactNeighborX="-39882">
        <dgm:presLayoutVars>
          <dgm:bulletEnabled val="1"/>
        </dgm:presLayoutVars>
      </dgm:prSet>
      <dgm:spPr/>
      <dgm:t>
        <a:bodyPr/>
        <a:lstStyle/>
        <a:p>
          <a:endParaRPr lang="id-ID"/>
        </a:p>
      </dgm:t>
    </dgm:pt>
    <dgm:pt modelId="{AE6B7D1B-5C4E-433F-9919-731BDEEC2A50}" type="pres">
      <dgm:prSet presAssocID="{A9BC3AB5-2697-455B-911A-8966322CC026}" presName="root" presStyleCnt="0"/>
      <dgm:spPr/>
      <dgm:t>
        <a:bodyPr/>
        <a:lstStyle/>
        <a:p>
          <a:endParaRPr lang="en-US"/>
        </a:p>
      </dgm:t>
    </dgm:pt>
    <dgm:pt modelId="{81AE7F60-861D-4557-9EC1-B9025EEF1D0A}" type="pres">
      <dgm:prSet presAssocID="{A9BC3AB5-2697-455B-911A-8966322CC026}" presName="rootComposite" presStyleCnt="0"/>
      <dgm:spPr/>
      <dgm:t>
        <a:bodyPr/>
        <a:lstStyle/>
        <a:p>
          <a:endParaRPr lang="en-US"/>
        </a:p>
      </dgm:t>
    </dgm:pt>
    <dgm:pt modelId="{285EE019-7CF7-4320-ADF4-9886035645AD}" type="pres">
      <dgm:prSet presAssocID="{A9BC3AB5-2697-455B-911A-8966322CC026}" presName="rootText" presStyleLbl="node1" presStyleIdx="1" presStyleCnt="2" custScaleX="208319" custLinFactNeighborX="37380" custLinFactNeighborY="-1392"/>
      <dgm:spPr/>
      <dgm:t>
        <a:bodyPr/>
        <a:lstStyle/>
        <a:p>
          <a:endParaRPr lang="id-ID"/>
        </a:p>
      </dgm:t>
    </dgm:pt>
    <dgm:pt modelId="{5DEFA6D0-7723-4CC6-8D99-C1B12E26AA60}" type="pres">
      <dgm:prSet presAssocID="{A9BC3AB5-2697-455B-911A-8966322CC026}" presName="rootConnector" presStyleLbl="node1" presStyleIdx="1" presStyleCnt="2"/>
      <dgm:spPr/>
      <dgm:t>
        <a:bodyPr/>
        <a:lstStyle/>
        <a:p>
          <a:endParaRPr lang="id-ID"/>
        </a:p>
      </dgm:t>
    </dgm:pt>
    <dgm:pt modelId="{66092643-7C92-4A82-8018-E0E77F09F667}" type="pres">
      <dgm:prSet presAssocID="{A9BC3AB5-2697-455B-911A-8966322CC026}" presName="childShape" presStyleCnt="0"/>
      <dgm:spPr/>
      <dgm:t>
        <a:bodyPr/>
        <a:lstStyle/>
        <a:p>
          <a:endParaRPr lang="en-US"/>
        </a:p>
      </dgm:t>
    </dgm:pt>
    <dgm:pt modelId="{87A01F19-AEA0-4DA5-A945-6E3E9F85870E}" type="pres">
      <dgm:prSet presAssocID="{A70D12FF-28A9-474B-924C-EB6E67193C94}" presName="Name13" presStyleLbl="parChTrans1D2" presStyleIdx="4" presStyleCnt="8"/>
      <dgm:spPr/>
      <dgm:t>
        <a:bodyPr/>
        <a:lstStyle/>
        <a:p>
          <a:endParaRPr lang="id-ID"/>
        </a:p>
      </dgm:t>
    </dgm:pt>
    <dgm:pt modelId="{0AA0524F-D521-481F-B125-695A38BBD94C}" type="pres">
      <dgm:prSet presAssocID="{B79516C8-928B-455C-B2FC-D5C3512E0496}" presName="childText" presStyleLbl="bgAcc1" presStyleIdx="4" presStyleCnt="8" custScaleX="311241" custLinFactX="11768" custLinFactNeighborX="100000">
        <dgm:presLayoutVars>
          <dgm:bulletEnabled val="1"/>
        </dgm:presLayoutVars>
      </dgm:prSet>
      <dgm:spPr/>
      <dgm:t>
        <a:bodyPr/>
        <a:lstStyle/>
        <a:p>
          <a:endParaRPr lang="en-US"/>
        </a:p>
      </dgm:t>
    </dgm:pt>
    <dgm:pt modelId="{288CCBA7-134B-4F25-BFCA-041028465E89}" type="pres">
      <dgm:prSet presAssocID="{6E9D0E10-FC5B-4577-937C-DBF71CE31421}" presName="Name13" presStyleLbl="parChTrans1D2" presStyleIdx="5" presStyleCnt="8"/>
      <dgm:spPr/>
      <dgm:t>
        <a:bodyPr/>
        <a:lstStyle/>
        <a:p>
          <a:endParaRPr lang="id-ID"/>
        </a:p>
      </dgm:t>
    </dgm:pt>
    <dgm:pt modelId="{02A34428-6767-4940-9D14-C0F0926EE945}" type="pres">
      <dgm:prSet presAssocID="{26C37E09-3AA0-4D6B-B139-BE9994FE4DBE}" presName="childText" presStyleLbl="bgAcc1" presStyleIdx="5" presStyleCnt="8" custScaleX="307384" custLinFactX="15625" custLinFactNeighborX="100000">
        <dgm:presLayoutVars>
          <dgm:bulletEnabled val="1"/>
        </dgm:presLayoutVars>
      </dgm:prSet>
      <dgm:spPr/>
      <dgm:t>
        <a:bodyPr/>
        <a:lstStyle/>
        <a:p>
          <a:endParaRPr lang="en-US"/>
        </a:p>
      </dgm:t>
    </dgm:pt>
    <dgm:pt modelId="{BD87E5A5-73C7-4C39-B0C3-186E85E50AAA}" type="pres">
      <dgm:prSet presAssocID="{DBA4530C-490B-43E1-B566-23687A86EAE1}" presName="Name13" presStyleLbl="parChTrans1D2" presStyleIdx="6" presStyleCnt="8"/>
      <dgm:spPr/>
      <dgm:t>
        <a:bodyPr/>
        <a:lstStyle/>
        <a:p>
          <a:endParaRPr lang="id-ID"/>
        </a:p>
      </dgm:t>
    </dgm:pt>
    <dgm:pt modelId="{6A1666CA-6AA1-4263-8614-D789A77D750A}" type="pres">
      <dgm:prSet presAssocID="{5C396850-4179-4C40-AEAC-BFAF8A66193B}" presName="childText" presStyleLbl="bgAcc1" presStyleIdx="6" presStyleCnt="8" custScaleX="307384" custLinFactX="15625" custLinFactNeighborX="100000">
        <dgm:presLayoutVars>
          <dgm:bulletEnabled val="1"/>
        </dgm:presLayoutVars>
      </dgm:prSet>
      <dgm:spPr/>
      <dgm:t>
        <a:bodyPr/>
        <a:lstStyle/>
        <a:p>
          <a:endParaRPr lang="en-US"/>
        </a:p>
      </dgm:t>
    </dgm:pt>
    <dgm:pt modelId="{F57D4AC0-E599-44E4-9431-82836F845959}" type="pres">
      <dgm:prSet presAssocID="{FDECD20A-454F-44BA-8800-60CF8ED7EB34}" presName="Name13" presStyleLbl="parChTrans1D2" presStyleIdx="7" presStyleCnt="8"/>
      <dgm:spPr/>
      <dgm:t>
        <a:bodyPr/>
        <a:lstStyle/>
        <a:p>
          <a:endParaRPr lang="id-ID"/>
        </a:p>
      </dgm:t>
    </dgm:pt>
    <dgm:pt modelId="{3729B1C9-790F-4C47-9CA8-8F4007EC39F1}" type="pres">
      <dgm:prSet presAssocID="{5B72C14F-536C-4E16-969D-59A67EBCCF76}" presName="childText" presStyleLbl="bgAcc1" presStyleIdx="7" presStyleCnt="8" custScaleX="307384" custLinFactX="15625" custLinFactNeighborX="100000">
        <dgm:presLayoutVars>
          <dgm:bulletEnabled val="1"/>
        </dgm:presLayoutVars>
      </dgm:prSet>
      <dgm:spPr/>
      <dgm:t>
        <a:bodyPr/>
        <a:lstStyle/>
        <a:p>
          <a:endParaRPr lang="id-ID"/>
        </a:p>
      </dgm:t>
    </dgm:pt>
  </dgm:ptLst>
  <dgm:cxnLst>
    <dgm:cxn modelId="{6D2EA55B-7C8A-47B2-B720-562FC043FA94}" type="presOf" srcId="{F46CF590-9277-45FC-A6AA-353A8F5E6A6C}" destId="{463FF0FE-8FA1-4337-A81E-005E661EC0F1}" srcOrd="0" destOrd="0" presId="urn:microsoft.com/office/officeart/2005/8/layout/hierarchy3"/>
    <dgm:cxn modelId="{39EE23A3-1BD6-4EBE-A189-56DEFCA03827}" srcId="{F1A06CFF-7992-4239-8A49-02AF140DCF85}" destId="{08B1D338-807C-4D51-B52B-982408487B15}" srcOrd="3" destOrd="0" parTransId="{F46CF590-9277-45FC-A6AA-353A8F5E6A6C}" sibTransId="{00B0CA5A-C055-4826-8E72-276DA5EA80A6}"/>
    <dgm:cxn modelId="{05197BE9-EA9D-4EF9-8E91-0C1A35C6E0A2}" srcId="{F1A06CFF-7992-4239-8A49-02AF140DCF85}" destId="{AC8759EE-15EB-450B-BF1E-91B48DA170FB}" srcOrd="0" destOrd="0" parTransId="{B8EC2B14-6936-479E-9A94-40A6063750EF}" sibTransId="{7A6B36CA-AD9F-459D-902D-3B1CE30EBB39}"/>
    <dgm:cxn modelId="{AC19C91C-2E80-4185-8119-BFC0F46F2226}" srcId="{A9BC3AB5-2697-455B-911A-8966322CC026}" destId="{B79516C8-928B-455C-B2FC-D5C3512E0496}" srcOrd="0" destOrd="0" parTransId="{A70D12FF-28A9-474B-924C-EB6E67193C94}" sibTransId="{A0B69F88-56A8-4DB1-82D1-4445B2D5F269}"/>
    <dgm:cxn modelId="{FF45A9A6-567D-43C9-AE0B-C7F30BC9693B}" type="presOf" srcId="{B79516C8-928B-455C-B2FC-D5C3512E0496}" destId="{0AA0524F-D521-481F-B125-695A38BBD94C}" srcOrd="0" destOrd="0" presId="urn:microsoft.com/office/officeart/2005/8/layout/hierarchy3"/>
    <dgm:cxn modelId="{D5F85AEA-B47C-4831-AD02-5AE878BB332D}" type="presOf" srcId="{DBA4530C-490B-43E1-B566-23687A86EAE1}" destId="{BD87E5A5-73C7-4C39-B0C3-186E85E50AAA}" srcOrd="0" destOrd="0" presId="urn:microsoft.com/office/officeart/2005/8/layout/hierarchy3"/>
    <dgm:cxn modelId="{FA2744CB-22C6-4280-B21F-16B1D3D376F2}" type="presOf" srcId="{26C37E09-3AA0-4D6B-B139-BE9994FE4DBE}" destId="{02A34428-6767-4940-9D14-C0F0926EE945}" srcOrd="0" destOrd="0" presId="urn:microsoft.com/office/officeart/2005/8/layout/hierarchy3"/>
    <dgm:cxn modelId="{20EC7472-AA72-45BF-83D9-4EEC8CC6121B}" type="presOf" srcId="{08B1D338-807C-4D51-B52B-982408487B15}" destId="{48A871A4-D574-435A-AE9C-6AF2637B0E33}" srcOrd="0" destOrd="0" presId="urn:microsoft.com/office/officeart/2005/8/layout/hierarchy3"/>
    <dgm:cxn modelId="{FCDC294E-2997-46A9-B160-46431B195BB5}" type="presOf" srcId="{F302EAD6-D279-4FAA-AEAE-674F4F7599BB}" destId="{9651F3EA-7F8E-4825-B3F6-5FA095AA854A}" srcOrd="0" destOrd="0" presId="urn:microsoft.com/office/officeart/2005/8/layout/hierarchy3"/>
    <dgm:cxn modelId="{42DF081F-94C8-4166-A026-51253BA036A2}" srcId="{A9BC3AB5-2697-455B-911A-8966322CC026}" destId="{26C37E09-3AA0-4D6B-B139-BE9994FE4DBE}" srcOrd="1" destOrd="0" parTransId="{6E9D0E10-FC5B-4577-937C-DBF71CE31421}" sibTransId="{9CD2BE10-7D82-4CFF-9F9B-2A7039AECC9B}"/>
    <dgm:cxn modelId="{2024BDFA-A41C-4312-9B63-AC510322DDBD}" type="presOf" srcId="{5112B097-2875-4FDD-94CE-DA5D51725F17}" destId="{2834590C-FB44-4597-973F-E1F54960487B}" srcOrd="0" destOrd="0" presId="urn:microsoft.com/office/officeart/2005/8/layout/hierarchy3"/>
    <dgm:cxn modelId="{92BCDC9C-8321-48F4-B9BD-6F4FB5A22B8E}" srcId="{F1A06CFF-7992-4239-8A49-02AF140DCF85}" destId="{6CD5EF22-C057-4434-94CC-5DC92C81DA9A}" srcOrd="1" destOrd="0" parTransId="{F2BAC510-01AB-4029-A2D7-81C6DE5F9EFB}" sibTransId="{ED910D8B-CA0B-400B-995F-F10D604E8FC3}"/>
    <dgm:cxn modelId="{61860704-2D0C-40B2-8BCB-F4E8ECDE45C9}" type="presOf" srcId="{B8EC2B14-6936-479E-9A94-40A6063750EF}" destId="{F7791CFF-6689-483E-A88C-28FDB4C96565}" srcOrd="0" destOrd="0" presId="urn:microsoft.com/office/officeart/2005/8/layout/hierarchy3"/>
    <dgm:cxn modelId="{FC07B7CE-DE23-4241-88FA-B789363DB4B5}" type="presOf" srcId="{F2BAC510-01AB-4029-A2D7-81C6DE5F9EFB}" destId="{5D344929-C125-4F28-8941-AB7E3E4F924C}" srcOrd="0" destOrd="0" presId="urn:microsoft.com/office/officeart/2005/8/layout/hierarchy3"/>
    <dgm:cxn modelId="{816A98A4-BFB7-49C4-8530-612BF45060B0}" type="presOf" srcId="{6E9D0E10-FC5B-4577-937C-DBF71CE31421}" destId="{288CCBA7-134B-4F25-BFCA-041028465E89}" srcOrd="0" destOrd="0" presId="urn:microsoft.com/office/officeart/2005/8/layout/hierarchy3"/>
    <dgm:cxn modelId="{65F1069C-AACC-465F-A7AD-F6914345B067}" type="presOf" srcId="{C54FE285-22D6-4E10-9A6B-680CE96196CB}" destId="{AC7B1EC3-BB80-4949-A83D-3E31D5E7DC95}" srcOrd="0" destOrd="0" presId="urn:microsoft.com/office/officeart/2005/8/layout/hierarchy3"/>
    <dgm:cxn modelId="{8CF192B5-E6DF-433D-947F-15ACBCFF476C}" type="presOf" srcId="{F1A06CFF-7992-4239-8A49-02AF140DCF85}" destId="{EBCDFF0F-3DB2-4CC0-B68E-6FAACD48710E}" srcOrd="1" destOrd="0" presId="urn:microsoft.com/office/officeart/2005/8/layout/hierarchy3"/>
    <dgm:cxn modelId="{1005B655-8944-4D12-BE4E-AE54C5B8B916}" type="presOf" srcId="{AC8759EE-15EB-450B-BF1E-91B48DA170FB}" destId="{18989B71-1602-4C9D-A109-3738683F71AB}" srcOrd="0" destOrd="0" presId="urn:microsoft.com/office/officeart/2005/8/layout/hierarchy3"/>
    <dgm:cxn modelId="{632AF48A-708F-4FA9-851F-0AB7C4A80A50}" type="presOf" srcId="{F1A06CFF-7992-4239-8A49-02AF140DCF85}" destId="{D56DB0C6-785C-4565-9B17-22356E7A5800}" srcOrd="0" destOrd="0" presId="urn:microsoft.com/office/officeart/2005/8/layout/hierarchy3"/>
    <dgm:cxn modelId="{848AB587-667E-4F34-A39A-89728FD9D84D}" srcId="{C54FE285-22D6-4E10-9A6B-680CE96196CB}" destId="{F1A06CFF-7992-4239-8A49-02AF140DCF85}" srcOrd="0" destOrd="0" parTransId="{8E7CBFB3-B042-4359-96C1-435638FE3C69}" sibTransId="{93FDC752-13C4-4DC3-9C6F-0B347B1F75CE}"/>
    <dgm:cxn modelId="{120A7F7A-5210-463A-AEBF-958320789A34}" type="presOf" srcId="{FDECD20A-454F-44BA-8800-60CF8ED7EB34}" destId="{F57D4AC0-E599-44E4-9431-82836F845959}" srcOrd="0" destOrd="0" presId="urn:microsoft.com/office/officeart/2005/8/layout/hierarchy3"/>
    <dgm:cxn modelId="{73713B12-473B-40FA-AD49-057CBF5A681D}" srcId="{A9BC3AB5-2697-455B-911A-8966322CC026}" destId="{5B72C14F-536C-4E16-969D-59A67EBCCF76}" srcOrd="3" destOrd="0" parTransId="{FDECD20A-454F-44BA-8800-60CF8ED7EB34}" sibTransId="{84DEA04E-01C7-4E89-B1CA-B6B65F1F6B24}"/>
    <dgm:cxn modelId="{E2DF6308-1BD7-4962-97F3-9056F9EB87E1}" srcId="{C54FE285-22D6-4E10-9A6B-680CE96196CB}" destId="{A9BC3AB5-2697-455B-911A-8966322CC026}" srcOrd="1" destOrd="0" parTransId="{55700B91-CB49-4C24-9547-AC8FAD41769C}" sibTransId="{557441F9-CB3F-4461-BBCD-316E35C9D713}"/>
    <dgm:cxn modelId="{C9547727-95D7-4DCA-96A8-56034FF1407F}" type="presOf" srcId="{A9BC3AB5-2697-455B-911A-8966322CC026}" destId="{285EE019-7CF7-4320-ADF4-9886035645AD}" srcOrd="0" destOrd="0" presId="urn:microsoft.com/office/officeart/2005/8/layout/hierarchy3"/>
    <dgm:cxn modelId="{05B612A9-C112-4E57-8294-F5766B078709}" srcId="{F1A06CFF-7992-4239-8A49-02AF140DCF85}" destId="{5112B097-2875-4FDD-94CE-DA5D51725F17}" srcOrd="2" destOrd="0" parTransId="{F302EAD6-D279-4FAA-AEAE-674F4F7599BB}" sibTransId="{B5B756C1-EF15-4D62-AE33-663A33270B8D}"/>
    <dgm:cxn modelId="{A078D033-43D3-4E2F-9930-954CCD4393CB}" type="presOf" srcId="{A9BC3AB5-2697-455B-911A-8966322CC026}" destId="{5DEFA6D0-7723-4CC6-8D99-C1B12E26AA60}" srcOrd="1" destOrd="0" presId="urn:microsoft.com/office/officeart/2005/8/layout/hierarchy3"/>
    <dgm:cxn modelId="{3A958794-4070-4186-BAC0-5F326E016550}" type="presOf" srcId="{A70D12FF-28A9-474B-924C-EB6E67193C94}" destId="{87A01F19-AEA0-4DA5-A945-6E3E9F85870E}" srcOrd="0" destOrd="0" presId="urn:microsoft.com/office/officeart/2005/8/layout/hierarchy3"/>
    <dgm:cxn modelId="{D4A1B798-B908-476D-9A75-386493B7DCCE}" srcId="{A9BC3AB5-2697-455B-911A-8966322CC026}" destId="{5C396850-4179-4C40-AEAC-BFAF8A66193B}" srcOrd="2" destOrd="0" parTransId="{DBA4530C-490B-43E1-B566-23687A86EAE1}" sibTransId="{8D962A9D-0CEE-483C-9EB9-9336CD3B9559}"/>
    <dgm:cxn modelId="{37BD1F1B-4D73-4FA3-9489-EB06B03F5701}" type="presOf" srcId="{6CD5EF22-C057-4434-94CC-5DC92C81DA9A}" destId="{C5C45A9D-E363-481F-B4DF-1C69DE87B6EC}" srcOrd="0" destOrd="0" presId="urn:microsoft.com/office/officeart/2005/8/layout/hierarchy3"/>
    <dgm:cxn modelId="{A0E68774-596A-483E-B081-18B95FA19F1A}" type="presOf" srcId="{5B72C14F-536C-4E16-969D-59A67EBCCF76}" destId="{3729B1C9-790F-4C47-9CA8-8F4007EC39F1}" srcOrd="0" destOrd="0" presId="urn:microsoft.com/office/officeart/2005/8/layout/hierarchy3"/>
    <dgm:cxn modelId="{A4BEF7A6-B199-4D8C-BAEC-F5D2ECB7C0AE}" type="presOf" srcId="{5C396850-4179-4C40-AEAC-BFAF8A66193B}" destId="{6A1666CA-6AA1-4263-8614-D789A77D750A}" srcOrd="0" destOrd="0" presId="urn:microsoft.com/office/officeart/2005/8/layout/hierarchy3"/>
    <dgm:cxn modelId="{8137A253-901F-430B-AB9B-8175A5876A9D}" type="presParOf" srcId="{AC7B1EC3-BB80-4949-A83D-3E31D5E7DC95}" destId="{616C3AA0-6FEA-405A-BA3F-759B6B9E99CB}" srcOrd="0" destOrd="0" presId="urn:microsoft.com/office/officeart/2005/8/layout/hierarchy3"/>
    <dgm:cxn modelId="{1480861B-4D59-41F3-841B-C4B7E7DA02E2}" type="presParOf" srcId="{616C3AA0-6FEA-405A-BA3F-759B6B9E99CB}" destId="{E30A6E9D-7C7D-4700-8F28-C7EF52C6BA39}" srcOrd="0" destOrd="0" presId="urn:microsoft.com/office/officeart/2005/8/layout/hierarchy3"/>
    <dgm:cxn modelId="{23E12986-DD39-4E66-B999-EBB97CDCDD61}" type="presParOf" srcId="{E30A6E9D-7C7D-4700-8F28-C7EF52C6BA39}" destId="{D56DB0C6-785C-4565-9B17-22356E7A5800}" srcOrd="0" destOrd="0" presId="urn:microsoft.com/office/officeart/2005/8/layout/hierarchy3"/>
    <dgm:cxn modelId="{FE78B4CB-A786-4A66-A3BD-612DBF65348B}" type="presParOf" srcId="{E30A6E9D-7C7D-4700-8F28-C7EF52C6BA39}" destId="{EBCDFF0F-3DB2-4CC0-B68E-6FAACD48710E}" srcOrd="1" destOrd="0" presId="urn:microsoft.com/office/officeart/2005/8/layout/hierarchy3"/>
    <dgm:cxn modelId="{A1E60A7B-2500-4C4B-A7BF-499CA79FB801}" type="presParOf" srcId="{616C3AA0-6FEA-405A-BA3F-759B6B9E99CB}" destId="{D316800B-F191-4FC4-AB75-3A577DBA40FA}" srcOrd="1" destOrd="0" presId="urn:microsoft.com/office/officeart/2005/8/layout/hierarchy3"/>
    <dgm:cxn modelId="{26BD1EEA-EDDA-4635-B229-37AC442B760B}" type="presParOf" srcId="{D316800B-F191-4FC4-AB75-3A577DBA40FA}" destId="{F7791CFF-6689-483E-A88C-28FDB4C96565}" srcOrd="0" destOrd="0" presId="urn:microsoft.com/office/officeart/2005/8/layout/hierarchy3"/>
    <dgm:cxn modelId="{F47EECEE-FDDD-499C-98ED-5C1E94348036}" type="presParOf" srcId="{D316800B-F191-4FC4-AB75-3A577DBA40FA}" destId="{18989B71-1602-4C9D-A109-3738683F71AB}" srcOrd="1" destOrd="0" presId="urn:microsoft.com/office/officeart/2005/8/layout/hierarchy3"/>
    <dgm:cxn modelId="{AB2B11A8-7833-4963-AE25-9F9D4504FDE1}" type="presParOf" srcId="{D316800B-F191-4FC4-AB75-3A577DBA40FA}" destId="{5D344929-C125-4F28-8941-AB7E3E4F924C}" srcOrd="2" destOrd="0" presId="urn:microsoft.com/office/officeart/2005/8/layout/hierarchy3"/>
    <dgm:cxn modelId="{C53E49B6-1222-45BE-9C92-6E089F9EDE8A}" type="presParOf" srcId="{D316800B-F191-4FC4-AB75-3A577DBA40FA}" destId="{C5C45A9D-E363-481F-B4DF-1C69DE87B6EC}" srcOrd="3" destOrd="0" presId="urn:microsoft.com/office/officeart/2005/8/layout/hierarchy3"/>
    <dgm:cxn modelId="{825404D1-782C-41F2-BB1D-FD0839816802}" type="presParOf" srcId="{D316800B-F191-4FC4-AB75-3A577DBA40FA}" destId="{9651F3EA-7F8E-4825-B3F6-5FA095AA854A}" srcOrd="4" destOrd="0" presId="urn:microsoft.com/office/officeart/2005/8/layout/hierarchy3"/>
    <dgm:cxn modelId="{7C28F013-2DBA-4846-BFA6-AC450994A485}" type="presParOf" srcId="{D316800B-F191-4FC4-AB75-3A577DBA40FA}" destId="{2834590C-FB44-4597-973F-E1F54960487B}" srcOrd="5" destOrd="0" presId="urn:microsoft.com/office/officeart/2005/8/layout/hierarchy3"/>
    <dgm:cxn modelId="{E8B487AC-A54E-421E-8ADE-CCE732C676A3}" type="presParOf" srcId="{D316800B-F191-4FC4-AB75-3A577DBA40FA}" destId="{463FF0FE-8FA1-4337-A81E-005E661EC0F1}" srcOrd="6" destOrd="0" presId="urn:microsoft.com/office/officeart/2005/8/layout/hierarchy3"/>
    <dgm:cxn modelId="{E9981A48-5968-427E-85B6-37788D0440A3}" type="presParOf" srcId="{D316800B-F191-4FC4-AB75-3A577DBA40FA}" destId="{48A871A4-D574-435A-AE9C-6AF2637B0E33}" srcOrd="7" destOrd="0" presId="urn:microsoft.com/office/officeart/2005/8/layout/hierarchy3"/>
    <dgm:cxn modelId="{F90DAC8E-7034-4DEB-9698-70680A20E00C}" type="presParOf" srcId="{AC7B1EC3-BB80-4949-A83D-3E31D5E7DC95}" destId="{AE6B7D1B-5C4E-433F-9919-731BDEEC2A50}" srcOrd="1" destOrd="0" presId="urn:microsoft.com/office/officeart/2005/8/layout/hierarchy3"/>
    <dgm:cxn modelId="{1551DF10-E358-40F0-A82B-AC4B915F6D9E}" type="presParOf" srcId="{AE6B7D1B-5C4E-433F-9919-731BDEEC2A50}" destId="{81AE7F60-861D-4557-9EC1-B9025EEF1D0A}" srcOrd="0" destOrd="0" presId="urn:microsoft.com/office/officeart/2005/8/layout/hierarchy3"/>
    <dgm:cxn modelId="{13FB3085-ACE6-4DAF-AA78-C809AD83531B}" type="presParOf" srcId="{81AE7F60-861D-4557-9EC1-B9025EEF1D0A}" destId="{285EE019-7CF7-4320-ADF4-9886035645AD}" srcOrd="0" destOrd="0" presId="urn:microsoft.com/office/officeart/2005/8/layout/hierarchy3"/>
    <dgm:cxn modelId="{79C72367-3E0A-4C42-8DD6-79B31E0D88C6}" type="presParOf" srcId="{81AE7F60-861D-4557-9EC1-B9025EEF1D0A}" destId="{5DEFA6D0-7723-4CC6-8D99-C1B12E26AA60}" srcOrd="1" destOrd="0" presId="urn:microsoft.com/office/officeart/2005/8/layout/hierarchy3"/>
    <dgm:cxn modelId="{6C2B4357-2DCF-49C9-92F0-574B65D22474}" type="presParOf" srcId="{AE6B7D1B-5C4E-433F-9919-731BDEEC2A50}" destId="{66092643-7C92-4A82-8018-E0E77F09F667}" srcOrd="1" destOrd="0" presId="urn:microsoft.com/office/officeart/2005/8/layout/hierarchy3"/>
    <dgm:cxn modelId="{5DB8B25C-811B-4F3C-AFF5-04709E68E8A5}" type="presParOf" srcId="{66092643-7C92-4A82-8018-E0E77F09F667}" destId="{87A01F19-AEA0-4DA5-A945-6E3E9F85870E}" srcOrd="0" destOrd="0" presId="urn:microsoft.com/office/officeart/2005/8/layout/hierarchy3"/>
    <dgm:cxn modelId="{70C6DCE0-96DA-4AA0-964A-B0A8CA7D8AB5}" type="presParOf" srcId="{66092643-7C92-4A82-8018-E0E77F09F667}" destId="{0AA0524F-D521-481F-B125-695A38BBD94C}" srcOrd="1" destOrd="0" presId="urn:microsoft.com/office/officeart/2005/8/layout/hierarchy3"/>
    <dgm:cxn modelId="{177E0CB4-F29C-4691-832F-7A3644AEB6CF}" type="presParOf" srcId="{66092643-7C92-4A82-8018-E0E77F09F667}" destId="{288CCBA7-134B-4F25-BFCA-041028465E89}" srcOrd="2" destOrd="0" presId="urn:microsoft.com/office/officeart/2005/8/layout/hierarchy3"/>
    <dgm:cxn modelId="{68886C99-8442-451D-9575-C8160C954707}" type="presParOf" srcId="{66092643-7C92-4A82-8018-E0E77F09F667}" destId="{02A34428-6767-4940-9D14-C0F0926EE945}" srcOrd="3" destOrd="0" presId="urn:microsoft.com/office/officeart/2005/8/layout/hierarchy3"/>
    <dgm:cxn modelId="{72AEABB2-EA2D-4CB2-B9E9-1CC7E1177223}" type="presParOf" srcId="{66092643-7C92-4A82-8018-E0E77F09F667}" destId="{BD87E5A5-73C7-4C39-B0C3-186E85E50AAA}" srcOrd="4" destOrd="0" presId="urn:microsoft.com/office/officeart/2005/8/layout/hierarchy3"/>
    <dgm:cxn modelId="{40FC28B2-307A-452D-B9D9-A7DA5E5F71DC}" type="presParOf" srcId="{66092643-7C92-4A82-8018-E0E77F09F667}" destId="{6A1666CA-6AA1-4263-8614-D789A77D750A}" srcOrd="5" destOrd="0" presId="urn:microsoft.com/office/officeart/2005/8/layout/hierarchy3"/>
    <dgm:cxn modelId="{BA9716F3-6C8C-4DC5-8C26-106DE672924F}" type="presParOf" srcId="{66092643-7C92-4A82-8018-E0E77F09F667}" destId="{F57D4AC0-E599-44E4-9431-82836F845959}" srcOrd="6" destOrd="0" presId="urn:microsoft.com/office/officeart/2005/8/layout/hierarchy3"/>
    <dgm:cxn modelId="{7E64C412-9757-4EA7-A7DB-15E8E01B36D2}" type="presParOf" srcId="{66092643-7C92-4A82-8018-E0E77F09F667}" destId="{3729B1C9-790F-4C47-9CA8-8F4007EC39F1}" srcOrd="7" destOrd="0" presId="urn:microsoft.com/office/officeart/2005/8/layout/hierarchy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ECA36E9-8B2C-4B16-99C1-F1FD3D9A3BF8}" type="doc">
      <dgm:prSet loTypeId="urn:microsoft.com/office/officeart/2005/8/layout/vList2" loCatId="list" qsTypeId="urn:microsoft.com/office/officeart/2005/8/quickstyle/simple1" qsCatId="simple" csTypeId="urn:microsoft.com/office/officeart/2005/8/colors/colorful1#1" csCatId="colorful" phldr="1"/>
      <dgm:spPr/>
      <dgm:t>
        <a:bodyPr/>
        <a:lstStyle/>
        <a:p>
          <a:endParaRPr lang="id-ID"/>
        </a:p>
      </dgm:t>
    </dgm:pt>
    <dgm:pt modelId="{76DAAF93-7B0D-4921-A276-21D02F474D79}">
      <dgm:prSet phldrT="[Text]" custT="1"/>
      <dgm:spPr/>
      <dgm:t>
        <a:bodyPr/>
        <a:lstStyle/>
        <a:p>
          <a:r>
            <a:rPr lang="id-ID" sz="1400" b="1" dirty="0" smtClean="0">
              <a:solidFill>
                <a:srgbClr val="FFFF00"/>
              </a:solidFill>
              <a:latin typeface="Agency FB" pitchFamily="34" charset="0"/>
            </a:rPr>
            <a:t>DILAKSANAKAN OLEH DINAS PROVINSI YANG MEMBIDANGI PERDAGANGAN SEJAK TAHUN 2003 SAMPAI SAAT INI</a:t>
          </a:r>
          <a:r>
            <a:rPr lang="en-AU" sz="1400" b="1" dirty="0" smtClean="0">
              <a:solidFill>
                <a:srgbClr val="FFFF00"/>
              </a:solidFill>
              <a:latin typeface="Agency FB" pitchFamily="34" charset="0"/>
            </a:rPr>
            <a:t> DAN PIHAK SWASTA</a:t>
          </a:r>
          <a:endParaRPr lang="id-ID" sz="1400" b="1" dirty="0">
            <a:solidFill>
              <a:srgbClr val="FFFF00"/>
            </a:solidFill>
            <a:latin typeface="Agency FB" pitchFamily="34" charset="0"/>
          </a:endParaRPr>
        </a:p>
      </dgm:t>
    </dgm:pt>
    <dgm:pt modelId="{71C63E47-6521-476C-9A1B-69B8A7F60117}" type="parTrans" cxnId="{04851358-B4AD-4C49-AB1E-43ED8C50B0F1}">
      <dgm:prSet/>
      <dgm:spPr/>
      <dgm:t>
        <a:bodyPr/>
        <a:lstStyle/>
        <a:p>
          <a:endParaRPr lang="id-ID" sz="1100" b="1" dirty="0">
            <a:solidFill>
              <a:schemeClr val="tx1"/>
            </a:solidFill>
            <a:latin typeface="Agency FB" pitchFamily="34" charset="0"/>
          </a:endParaRPr>
        </a:p>
      </dgm:t>
    </dgm:pt>
    <dgm:pt modelId="{A570D64C-77F1-43A2-BBF2-80DFC898CFE9}" type="sibTrans" cxnId="{04851358-B4AD-4C49-AB1E-43ED8C50B0F1}">
      <dgm:prSet/>
      <dgm:spPr/>
      <dgm:t>
        <a:bodyPr/>
        <a:lstStyle/>
        <a:p>
          <a:endParaRPr lang="id-ID" sz="1100" b="1" dirty="0">
            <a:solidFill>
              <a:schemeClr val="tx1"/>
            </a:solidFill>
            <a:latin typeface="Agency FB" pitchFamily="34" charset="0"/>
          </a:endParaRPr>
        </a:p>
      </dgm:t>
    </dgm:pt>
    <dgm:pt modelId="{B9DB95BF-2EA8-4600-A7CB-875EFD7E96B6}">
      <dgm:prSet phldrT="[Text]" custT="1"/>
      <dgm:spPr/>
      <dgm:t>
        <a:bodyPr/>
        <a:lstStyle/>
        <a:p>
          <a:r>
            <a:rPr lang="id-ID" sz="1400" b="1" dirty="0" smtClean="0">
              <a:solidFill>
                <a:schemeClr val="tx1"/>
              </a:solidFill>
              <a:latin typeface="Agency FB" pitchFamily="34" charset="0"/>
            </a:rPr>
            <a:t>DIBIAYAI OLEH APBN (DANA DEKONSENTRASI) DAN APBD</a:t>
          </a:r>
          <a:r>
            <a:rPr lang="en-AU" sz="1400" b="1" dirty="0" smtClean="0">
              <a:solidFill>
                <a:schemeClr val="tx1"/>
              </a:solidFill>
              <a:latin typeface="Agency FB" pitchFamily="34" charset="0"/>
            </a:rPr>
            <a:t>, SERTA MANDIRI</a:t>
          </a:r>
          <a:endParaRPr lang="id-ID" sz="1400" b="1" dirty="0">
            <a:solidFill>
              <a:schemeClr val="tx1"/>
            </a:solidFill>
            <a:latin typeface="Agency FB" pitchFamily="34" charset="0"/>
          </a:endParaRPr>
        </a:p>
      </dgm:t>
    </dgm:pt>
    <dgm:pt modelId="{AD25F6DC-98AE-4C55-ADA8-0DC63EE5FB49}" type="parTrans" cxnId="{B8E5D6B2-C4DB-41CB-9B83-437B32539C3D}">
      <dgm:prSet/>
      <dgm:spPr/>
      <dgm:t>
        <a:bodyPr/>
        <a:lstStyle/>
        <a:p>
          <a:endParaRPr lang="id-ID" sz="1100" b="1" dirty="0">
            <a:solidFill>
              <a:schemeClr val="tx1"/>
            </a:solidFill>
            <a:latin typeface="Agency FB" pitchFamily="34" charset="0"/>
          </a:endParaRPr>
        </a:p>
      </dgm:t>
    </dgm:pt>
    <dgm:pt modelId="{EF264BEC-7E72-4C7D-9583-B0299A013192}" type="sibTrans" cxnId="{B8E5D6B2-C4DB-41CB-9B83-437B32539C3D}">
      <dgm:prSet/>
      <dgm:spPr/>
      <dgm:t>
        <a:bodyPr/>
        <a:lstStyle/>
        <a:p>
          <a:endParaRPr lang="id-ID" sz="1100" b="1" dirty="0">
            <a:solidFill>
              <a:schemeClr val="tx1"/>
            </a:solidFill>
            <a:latin typeface="Agency FB" pitchFamily="34" charset="0"/>
          </a:endParaRPr>
        </a:p>
      </dgm:t>
    </dgm:pt>
    <dgm:pt modelId="{B3106DF0-99E1-4BD6-BB5F-01D1356D1785}">
      <dgm:prSet phldrT="[Text]" custT="1"/>
      <dgm:spPr/>
      <dgm:t>
        <a:bodyPr/>
        <a:lstStyle/>
        <a:p>
          <a:r>
            <a:rPr lang="id-ID" sz="1400" b="1" dirty="0" smtClean="0">
              <a:solidFill>
                <a:schemeClr val="tx1"/>
              </a:solidFill>
              <a:latin typeface="Agency FB" pitchFamily="34" charset="0"/>
            </a:rPr>
            <a:t>MENGGUNAKAN SISTEM PENAWARAN TERBUKA (</a:t>
          </a:r>
          <a:r>
            <a:rPr lang="id-ID" sz="1400" b="1" i="1" dirty="0" smtClean="0">
              <a:solidFill>
                <a:schemeClr val="tx1"/>
              </a:solidFill>
              <a:latin typeface="Agency FB" pitchFamily="34" charset="0"/>
            </a:rPr>
            <a:t>OPEN OUTCRY</a:t>
          </a:r>
          <a:r>
            <a:rPr lang="id-ID" sz="1400" b="1" dirty="0" smtClean="0">
              <a:solidFill>
                <a:schemeClr val="tx1"/>
              </a:solidFill>
              <a:latin typeface="Agency FB" pitchFamily="34" charset="0"/>
            </a:rPr>
            <a:t>)</a:t>
          </a:r>
          <a:endParaRPr lang="id-ID" sz="1400" b="1" dirty="0">
            <a:solidFill>
              <a:schemeClr val="tx1"/>
            </a:solidFill>
            <a:latin typeface="Agency FB" pitchFamily="34" charset="0"/>
          </a:endParaRPr>
        </a:p>
      </dgm:t>
    </dgm:pt>
    <dgm:pt modelId="{6EEBAD3F-D3B5-4843-BDE4-9A6D94FFFF2A}" type="parTrans" cxnId="{7E0B1F98-B3F6-4DE1-874E-E3AF9FB49E61}">
      <dgm:prSet/>
      <dgm:spPr/>
      <dgm:t>
        <a:bodyPr/>
        <a:lstStyle/>
        <a:p>
          <a:endParaRPr lang="id-ID" sz="1100" b="1" dirty="0">
            <a:solidFill>
              <a:schemeClr val="tx1"/>
            </a:solidFill>
            <a:latin typeface="Agency FB" pitchFamily="34" charset="0"/>
          </a:endParaRPr>
        </a:p>
      </dgm:t>
    </dgm:pt>
    <dgm:pt modelId="{5CE28CF3-1A12-48C5-8FD9-83F7AC1EB9EF}" type="sibTrans" cxnId="{7E0B1F98-B3F6-4DE1-874E-E3AF9FB49E61}">
      <dgm:prSet/>
      <dgm:spPr/>
      <dgm:t>
        <a:bodyPr/>
        <a:lstStyle/>
        <a:p>
          <a:endParaRPr lang="id-ID" sz="1100" b="1" dirty="0">
            <a:solidFill>
              <a:schemeClr val="tx1"/>
            </a:solidFill>
            <a:latin typeface="Agency FB" pitchFamily="34" charset="0"/>
          </a:endParaRPr>
        </a:p>
      </dgm:t>
    </dgm:pt>
    <dgm:pt modelId="{5ABF77B9-D1D0-4DCE-AE54-FAF46FB00858}">
      <dgm:prSet phldrT="[Text]" custT="1"/>
      <dgm:spPr/>
      <dgm:t>
        <a:bodyPr/>
        <a:lstStyle/>
        <a:p>
          <a:r>
            <a:rPr lang="id-ID" sz="1400" b="1" dirty="0" smtClean="0">
              <a:solidFill>
                <a:schemeClr val="tx1"/>
              </a:solidFill>
              <a:latin typeface="Agency FB" pitchFamily="34" charset="0"/>
            </a:rPr>
            <a:t>JANGKA WAKTU PENYERAHAN KOMODITAS MENGGUNAKAN SISTEM </a:t>
          </a:r>
          <a:r>
            <a:rPr lang="id-ID" sz="1400" b="1" i="1" dirty="0" smtClean="0">
              <a:solidFill>
                <a:schemeClr val="tx1"/>
              </a:solidFill>
              <a:latin typeface="Agency FB" pitchFamily="34" charset="0"/>
            </a:rPr>
            <a:t>SPOT</a:t>
          </a:r>
          <a:r>
            <a:rPr lang="id-ID" sz="1400" b="1" dirty="0" smtClean="0">
              <a:solidFill>
                <a:schemeClr val="tx1"/>
              </a:solidFill>
              <a:latin typeface="Agency FB" pitchFamily="34" charset="0"/>
            </a:rPr>
            <a:t> ATAU </a:t>
          </a:r>
          <a:r>
            <a:rPr lang="id-ID" sz="1400" b="1" i="1" dirty="0" smtClean="0">
              <a:solidFill>
                <a:schemeClr val="tx1"/>
              </a:solidFill>
              <a:latin typeface="Agency FB" pitchFamily="34" charset="0"/>
            </a:rPr>
            <a:t>FORWARD</a:t>
          </a:r>
          <a:endParaRPr lang="id-ID" sz="1400" b="1" i="1" dirty="0">
            <a:solidFill>
              <a:schemeClr val="tx1"/>
            </a:solidFill>
            <a:latin typeface="Agency FB" pitchFamily="34" charset="0"/>
          </a:endParaRPr>
        </a:p>
      </dgm:t>
    </dgm:pt>
    <dgm:pt modelId="{33F086D5-6EC1-4021-BC27-E58D141EE76D}" type="parTrans" cxnId="{6A6F2121-BDAA-4223-973F-BA61854A0867}">
      <dgm:prSet/>
      <dgm:spPr/>
      <dgm:t>
        <a:bodyPr/>
        <a:lstStyle/>
        <a:p>
          <a:endParaRPr lang="id-ID" sz="1100" b="1" dirty="0">
            <a:solidFill>
              <a:schemeClr val="tx1"/>
            </a:solidFill>
            <a:latin typeface="Agency FB" pitchFamily="34" charset="0"/>
          </a:endParaRPr>
        </a:p>
      </dgm:t>
    </dgm:pt>
    <dgm:pt modelId="{80B43244-BF13-455C-B3C0-4308C1333944}" type="sibTrans" cxnId="{6A6F2121-BDAA-4223-973F-BA61854A0867}">
      <dgm:prSet/>
      <dgm:spPr/>
      <dgm:t>
        <a:bodyPr/>
        <a:lstStyle/>
        <a:p>
          <a:endParaRPr lang="id-ID" sz="1100" b="1" dirty="0">
            <a:solidFill>
              <a:schemeClr val="tx1"/>
            </a:solidFill>
            <a:latin typeface="Agency FB" pitchFamily="34" charset="0"/>
          </a:endParaRPr>
        </a:p>
      </dgm:t>
    </dgm:pt>
    <dgm:pt modelId="{4446F73D-D1B7-4F85-80EA-7A4EF2CEF5FA}">
      <dgm:prSet phldrT="[Text]" custT="1"/>
      <dgm:spPr/>
      <dgm:t>
        <a:bodyPr/>
        <a:lstStyle/>
        <a:p>
          <a:r>
            <a:rPr lang="id-ID" sz="1400" b="1" dirty="0" smtClean="0">
              <a:solidFill>
                <a:schemeClr val="tx1"/>
              </a:solidFill>
              <a:latin typeface="Agency FB" pitchFamily="34" charset="0"/>
            </a:rPr>
            <a:t>DASAR HUKUM BERUPA </a:t>
          </a:r>
          <a:r>
            <a:rPr lang="en-AU" sz="1400" b="1" dirty="0" smtClean="0">
              <a:solidFill>
                <a:schemeClr val="tx1"/>
              </a:solidFill>
              <a:latin typeface="Agency FB" pitchFamily="34" charset="0"/>
            </a:rPr>
            <a:t>UU, </a:t>
          </a:r>
          <a:r>
            <a:rPr lang="id-ID" sz="1400" b="1" dirty="0" smtClean="0">
              <a:solidFill>
                <a:schemeClr val="tx1"/>
              </a:solidFill>
              <a:latin typeface="Agency FB" pitchFamily="34" charset="0"/>
            </a:rPr>
            <a:t>KEPUTUSAN MENTERI DAN SK KEPALA BAPPEBTI </a:t>
          </a:r>
          <a:endParaRPr lang="id-ID" sz="1400" b="1" dirty="0">
            <a:solidFill>
              <a:schemeClr val="tx1"/>
            </a:solidFill>
            <a:latin typeface="Agency FB" pitchFamily="34" charset="0"/>
          </a:endParaRPr>
        </a:p>
      </dgm:t>
    </dgm:pt>
    <dgm:pt modelId="{BAFA01FD-7975-4029-A26F-CC17F186289F}" type="parTrans" cxnId="{EC382EB0-B3DA-40B6-96CB-1A10371BD7C1}">
      <dgm:prSet/>
      <dgm:spPr/>
      <dgm:t>
        <a:bodyPr/>
        <a:lstStyle/>
        <a:p>
          <a:endParaRPr lang="id-ID" sz="1100" b="1" dirty="0">
            <a:solidFill>
              <a:schemeClr val="tx1"/>
            </a:solidFill>
            <a:latin typeface="Agency FB" pitchFamily="34" charset="0"/>
          </a:endParaRPr>
        </a:p>
      </dgm:t>
    </dgm:pt>
    <dgm:pt modelId="{4974285E-B567-4B17-B3E1-06D2A23D528E}" type="sibTrans" cxnId="{EC382EB0-B3DA-40B6-96CB-1A10371BD7C1}">
      <dgm:prSet/>
      <dgm:spPr/>
      <dgm:t>
        <a:bodyPr/>
        <a:lstStyle/>
        <a:p>
          <a:endParaRPr lang="id-ID" sz="1100" b="1" dirty="0">
            <a:solidFill>
              <a:schemeClr val="tx1"/>
            </a:solidFill>
            <a:latin typeface="Agency FB" pitchFamily="34" charset="0"/>
          </a:endParaRPr>
        </a:p>
      </dgm:t>
    </dgm:pt>
    <dgm:pt modelId="{ABF6CA1D-6D55-467B-BA11-C66CFF8838B4}">
      <dgm:prSet phldrT="[Text]" custT="1"/>
      <dgm:spPr/>
      <dgm:t>
        <a:bodyPr/>
        <a:lstStyle/>
        <a:p>
          <a:r>
            <a:rPr lang="id-ID" sz="1400" b="1" i="0" dirty="0" smtClean="0">
              <a:solidFill>
                <a:schemeClr val="tx1"/>
              </a:solidFill>
              <a:latin typeface="Agency FB" pitchFamily="34" charset="0"/>
            </a:rPr>
            <a:t>MENGGUNAKAN CONTOH KOMODITAS</a:t>
          </a:r>
          <a:endParaRPr lang="id-ID" sz="1400" b="1" i="0" dirty="0">
            <a:solidFill>
              <a:schemeClr val="tx1"/>
            </a:solidFill>
            <a:latin typeface="Agency FB" pitchFamily="34" charset="0"/>
          </a:endParaRPr>
        </a:p>
      </dgm:t>
    </dgm:pt>
    <dgm:pt modelId="{F0DC8E05-59D0-4307-8D15-8D593253ECC5}" type="parTrans" cxnId="{91C7E3D5-F215-4E3E-961F-4482FAC4D4C4}">
      <dgm:prSet/>
      <dgm:spPr/>
      <dgm:t>
        <a:bodyPr/>
        <a:lstStyle/>
        <a:p>
          <a:endParaRPr lang="id-ID" sz="1100" b="1" dirty="0">
            <a:solidFill>
              <a:schemeClr val="tx1"/>
            </a:solidFill>
            <a:latin typeface="Agency FB" pitchFamily="34" charset="0"/>
          </a:endParaRPr>
        </a:p>
      </dgm:t>
    </dgm:pt>
    <dgm:pt modelId="{44CC44C9-165A-4D78-B343-7EF0E0F54AB2}" type="sibTrans" cxnId="{91C7E3D5-F215-4E3E-961F-4482FAC4D4C4}">
      <dgm:prSet/>
      <dgm:spPr/>
      <dgm:t>
        <a:bodyPr/>
        <a:lstStyle/>
        <a:p>
          <a:endParaRPr lang="id-ID" sz="1100" b="1" dirty="0">
            <a:solidFill>
              <a:schemeClr val="tx1"/>
            </a:solidFill>
            <a:latin typeface="Agency FB" pitchFamily="34" charset="0"/>
          </a:endParaRPr>
        </a:p>
      </dgm:t>
    </dgm:pt>
    <dgm:pt modelId="{24518D2F-0EF0-4FDF-B5A2-29CC0860572C}">
      <dgm:prSet phldrT="[Text]" custT="1"/>
      <dgm:spPr/>
      <dgm:t>
        <a:bodyPr/>
        <a:lstStyle/>
        <a:p>
          <a:r>
            <a:rPr lang="en-AU" sz="1400" b="1" i="0" dirty="0" smtClean="0">
              <a:solidFill>
                <a:schemeClr val="tx1"/>
              </a:solidFill>
              <a:latin typeface="Agency FB" pitchFamily="34" charset="0"/>
            </a:rPr>
            <a:t>P</a:t>
          </a:r>
          <a:r>
            <a:rPr lang="id-ID" sz="1400" b="1" i="0" dirty="0" smtClean="0">
              <a:solidFill>
                <a:schemeClr val="tx1"/>
              </a:solidFill>
              <a:latin typeface="Agency FB" pitchFamily="34" charset="0"/>
            </a:rPr>
            <a:t>ENYELENGGARA PASAR LELANG </a:t>
          </a:r>
          <a:r>
            <a:rPr lang="en-AU" sz="1400" b="1" i="0" dirty="0" smtClean="0">
              <a:solidFill>
                <a:schemeClr val="tx1"/>
              </a:solidFill>
              <a:latin typeface="Agency FB" pitchFamily="34" charset="0"/>
            </a:rPr>
            <a:t>DIDUKUNG</a:t>
          </a:r>
          <a:r>
            <a:rPr lang="id-ID" sz="1400" b="1" i="0" dirty="0" smtClean="0">
              <a:solidFill>
                <a:schemeClr val="tx1"/>
              </a:solidFill>
              <a:latin typeface="Agency FB" pitchFamily="34" charset="0"/>
            </a:rPr>
            <a:t> SISTEM APLIKASI PASAR LELANG</a:t>
          </a:r>
        </a:p>
      </dgm:t>
    </dgm:pt>
    <dgm:pt modelId="{D1013A69-190C-4985-A454-E61171C90709}" type="parTrans" cxnId="{1A16447B-C863-4B85-8484-B2F5818211BE}">
      <dgm:prSet/>
      <dgm:spPr/>
      <dgm:t>
        <a:bodyPr/>
        <a:lstStyle/>
        <a:p>
          <a:endParaRPr lang="en-AU" sz="1100" b="1" dirty="0">
            <a:solidFill>
              <a:schemeClr val="tx1"/>
            </a:solidFill>
            <a:latin typeface="Agency FB" pitchFamily="34" charset="0"/>
          </a:endParaRPr>
        </a:p>
      </dgm:t>
    </dgm:pt>
    <dgm:pt modelId="{CFBDF1D2-7401-4A35-9293-A0C9FCBE0E32}" type="sibTrans" cxnId="{1A16447B-C863-4B85-8484-B2F5818211BE}">
      <dgm:prSet/>
      <dgm:spPr/>
      <dgm:t>
        <a:bodyPr/>
        <a:lstStyle/>
        <a:p>
          <a:endParaRPr lang="en-AU" sz="1100" b="1" dirty="0">
            <a:solidFill>
              <a:schemeClr val="tx1"/>
            </a:solidFill>
            <a:latin typeface="Agency FB" pitchFamily="34" charset="0"/>
          </a:endParaRPr>
        </a:p>
      </dgm:t>
    </dgm:pt>
    <dgm:pt modelId="{0D465DC3-F9B7-42A7-960A-5376DC85F30D}" type="pres">
      <dgm:prSet presAssocID="{0ECA36E9-8B2C-4B16-99C1-F1FD3D9A3BF8}" presName="linear" presStyleCnt="0">
        <dgm:presLayoutVars>
          <dgm:animLvl val="lvl"/>
          <dgm:resizeHandles val="exact"/>
        </dgm:presLayoutVars>
      </dgm:prSet>
      <dgm:spPr/>
      <dgm:t>
        <a:bodyPr/>
        <a:lstStyle/>
        <a:p>
          <a:endParaRPr lang="id-ID"/>
        </a:p>
      </dgm:t>
    </dgm:pt>
    <dgm:pt modelId="{2CF74A1E-50F1-4C03-9877-C4FE4017E7A6}" type="pres">
      <dgm:prSet presAssocID="{76DAAF93-7B0D-4921-A276-21D02F474D79}" presName="parentText" presStyleLbl="node1" presStyleIdx="0" presStyleCnt="7">
        <dgm:presLayoutVars>
          <dgm:chMax val="0"/>
          <dgm:bulletEnabled val="1"/>
        </dgm:presLayoutVars>
      </dgm:prSet>
      <dgm:spPr/>
      <dgm:t>
        <a:bodyPr/>
        <a:lstStyle/>
        <a:p>
          <a:endParaRPr lang="id-ID"/>
        </a:p>
      </dgm:t>
    </dgm:pt>
    <dgm:pt modelId="{CA085668-D35E-43FE-83F1-DAF5D60E6A9A}" type="pres">
      <dgm:prSet presAssocID="{A570D64C-77F1-43A2-BBF2-80DFC898CFE9}" presName="spacer" presStyleCnt="0"/>
      <dgm:spPr/>
    </dgm:pt>
    <dgm:pt modelId="{3502FF59-7B02-4EF2-87E3-59264EB30F61}" type="pres">
      <dgm:prSet presAssocID="{4446F73D-D1B7-4F85-80EA-7A4EF2CEF5FA}" presName="parentText" presStyleLbl="node1" presStyleIdx="1" presStyleCnt="7">
        <dgm:presLayoutVars>
          <dgm:chMax val="0"/>
          <dgm:bulletEnabled val="1"/>
        </dgm:presLayoutVars>
      </dgm:prSet>
      <dgm:spPr/>
      <dgm:t>
        <a:bodyPr/>
        <a:lstStyle/>
        <a:p>
          <a:endParaRPr lang="id-ID"/>
        </a:p>
      </dgm:t>
    </dgm:pt>
    <dgm:pt modelId="{19EE87FF-84A6-499D-B8EA-3F7A6FF7CC5C}" type="pres">
      <dgm:prSet presAssocID="{4974285E-B567-4B17-B3E1-06D2A23D528E}" presName="spacer" presStyleCnt="0"/>
      <dgm:spPr/>
    </dgm:pt>
    <dgm:pt modelId="{22B7EB06-A57E-478D-9CA7-1244541E35D3}" type="pres">
      <dgm:prSet presAssocID="{B9DB95BF-2EA8-4600-A7CB-875EFD7E96B6}" presName="parentText" presStyleLbl="node1" presStyleIdx="2" presStyleCnt="7">
        <dgm:presLayoutVars>
          <dgm:chMax val="0"/>
          <dgm:bulletEnabled val="1"/>
        </dgm:presLayoutVars>
      </dgm:prSet>
      <dgm:spPr/>
      <dgm:t>
        <a:bodyPr/>
        <a:lstStyle/>
        <a:p>
          <a:endParaRPr lang="id-ID"/>
        </a:p>
      </dgm:t>
    </dgm:pt>
    <dgm:pt modelId="{DF7AD8BB-E1B4-4CCB-9FAD-845A62B075A0}" type="pres">
      <dgm:prSet presAssocID="{EF264BEC-7E72-4C7D-9583-B0299A013192}" presName="spacer" presStyleCnt="0"/>
      <dgm:spPr/>
    </dgm:pt>
    <dgm:pt modelId="{92A0B6AE-0CFD-463D-BD07-5B7F67FA8B38}" type="pres">
      <dgm:prSet presAssocID="{B3106DF0-99E1-4BD6-BB5F-01D1356D1785}" presName="parentText" presStyleLbl="node1" presStyleIdx="3" presStyleCnt="7">
        <dgm:presLayoutVars>
          <dgm:chMax val="0"/>
          <dgm:bulletEnabled val="1"/>
        </dgm:presLayoutVars>
      </dgm:prSet>
      <dgm:spPr/>
      <dgm:t>
        <a:bodyPr/>
        <a:lstStyle/>
        <a:p>
          <a:endParaRPr lang="id-ID"/>
        </a:p>
      </dgm:t>
    </dgm:pt>
    <dgm:pt modelId="{5C86802E-4F53-4118-A1CA-B11B5911AD83}" type="pres">
      <dgm:prSet presAssocID="{5CE28CF3-1A12-48C5-8FD9-83F7AC1EB9EF}" presName="spacer" presStyleCnt="0"/>
      <dgm:spPr/>
    </dgm:pt>
    <dgm:pt modelId="{8F559666-B14B-4F13-A80F-4E22C036D850}" type="pres">
      <dgm:prSet presAssocID="{5ABF77B9-D1D0-4DCE-AE54-FAF46FB00858}" presName="parentText" presStyleLbl="node1" presStyleIdx="4" presStyleCnt="7">
        <dgm:presLayoutVars>
          <dgm:chMax val="0"/>
          <dgm:bulletEnabled val="1"/>
        </dgm:presLayoutVars>
      </dgm:prSet>
      <dgm:spPr/>
      <dgm:t>
        <a:bodyPr/>
        <a:lstStyle/>
        <a:p>
          <a:endParaRPr lang="id-ID"/>
        </a:p>
      </dgm:t>
    </dgm:pt>
    <dgm:pt modelId="{B81ACF96-B8C7-4EC0-92E7-B52A1AF59340}" type="pres">
      <dgm:prSet presAssocID="{80B43244-BF13-455C-B3C0-4308C1333944}" presName="spacer" presStyleCnt="0"/>
      <dgm:spPr/>
    </dgm:pt>
    <dgm:pt modelId="{0E611BAA-14C4-409C-B184-3C689209427B}" type="pres">
      <dgm:prSet presAssocID="{ABF6CA1D-6D55-467B-BA11-C66CFF8838B4}" presName="parentText" presStyleLbl="node1" presStyleIdx="5" presStyleCnt="7">
        <dgm:presLayoutVars>
          <dgm:chMax val="0"/>
          <dgm:bulletEnabled val="1"/>
        </dgm:presLayoutVars>
      </dgm:prSet>
      <dgm:spPr/>
      <dgm:t>
        <a:bodyPr/>
        <a:lstStyle/>
        <a:p>
          <a:endParaRPr lang="id-ID"/>
        </a:p>
      </dgm:t>
    </dgm:pt>
    <dgm:pt modelId="{42B15F36-71DB-4AF1-B0C6-21709E6AE70A}" type="pres">
      <dgm:prSet presAssocID="{44CC44C9-165A-4D78-B343-7EF0E0F54AB2}" presName="spacer" presStyleCnt="0"/>
      <dgm:spPr/>
    </dgm:pt>
    <dgm:pt modelId="{AB2644CB-8472-4971-8E93-CE78101346AA}" type="pres">
      <dgm:prSet presAssocID="{24518D2F-0EF0-4FDF-B5A2-29CC0860572C}" presName="parentText" presStyleLbl="node1" presStyleIdx="6" presStyleCnt="7">
        <dgm:presLayoutVars>
          <dgm:chMax val="0"/>
          <dgm:bulletEnabled val="1"/>
        </dgm:presLayoutVars>
      </dgm:prSet>
      <dgm:spPr/>
      <dgm:t>
        <a:bodyPr/>
        <a:lstStyle/>
        <a:p>
          <a:endParaRPr lang="id-ID"/>
        </a:p>
      </dgm:t>
    </dgm:pt>
  </dgm:ptLst>
  <dgm:cxnLst>
    <dgm:cxn modelId="{F5ACADEE-A0FF-467A-919A-9349511897D9}" type="presOf" srcId="{0ECA36E9-8B2C-4B16-99C1-F1FD3D9A3BF8}" destId="{0D465DC3-F9B7-42A7-960A-5376DC85F30D}" srcOrd="0" destOrd="0" presId="urn:microsoft.com/office/officeart/2005/8/layout/vList2"/>
    <dgm:cxn modelId="{E81E0C67-385B-4634-B663-335A5183F4AC}" type="presOf" srcId="{ABF6CA1D-6D55-467B-BA11-C66CFF8838B4}" destId="{0E611BAA-14C4-409C-B184-3C689209427B}" srcOrd="0" destOrd="0" presId="urn:microsoft.com/office/officeart/2005/8/layout/vList2"/>
    <dgm:cxn modelId="{EC382EB0-B3DA-40B6-96CB-1A10371BD7C1}" srcId="{0ECA36E9-8B2C-4B16-99C1-F1FD3D9A3BF8}" destId="{4446F73D-D1B7-4F85-80EA-7A4EF2CEF5FA}" srcOrd="1" destOrd="0" parTransId="{BAFA01FD-7975-4029-A26F-CC17F186289F}" sibTransId="{4974285E-B567-4B17-B3E1-06D2A23D528E}"/>
    <dgm:cxn modelId="{16B53066-402E-4C51-ADC2-231A27FA48E7}" type="presOf" srcId="{B9DB95BF-2EA8-4600-A7CB-875EFD7E96B6}" destId="{22B7EB06-A57E-478D-9CA7-1244541E35D3}" srcOrd="0" destOrd="0" presId="urn:microsoft.com/office/officeart/2005/8/layout/vList2"/>
    <dgm:cxn modelId="{7E0B1F98-B3F6-4DE1-874E-E3AF9FB49E61}" srcId="{0ECA36E9-8B2C-4B16-99C1-F1FD3D9A3BF8}" destId="{B3106DF0-99E1-4BD6-BB5F-01D1356D1785}" srcOrd="3" destOrd="0" parTransId="{6EEBAD3F-D3B5-4843-BDE4-9A6D94FFFF2A}" sibTransId="{5CE28CF3-1A12-48C5-8FD9-83F7AC1EB9EF}"/>
    <dgm:cxn modelId="{D5E80D83-8525-4FAE-8D47-4D09AD72A04C}" type="presOf" srcId="{5ABF77B9-D1D0-4DCE-AE54-FAF46FB00858}" destId="{8F559666-B14B-4F13-A80F-4E22C036D850}" srcOrd="0" destOrd="0" presId="urn:microsoft.com/office/officeart/2005/8/layout/vList2"/>
    <dgm:cxn modelId="{1A16447B-C863-4B85-8484-B2F5818211BE}" srcId="{0ECA36E9-8B2C-4B16-99C1-F1FD3D9A3BF8}" destId="{24518D2F-0EF0-4FDF-B5A2-29CC0860572C}" srcOrd="6" destOrd="0" parTransId="{D1013A69-190C-4985-A454-E61171C90709}" sibTransId="{CFBDF1D2-7401-4A35-9293-A0C9FCBE0E32}"/>
    <dgm:cxn modelId="{91C7E3D5-F215-4E3E-961F-4482FAC4D4C4}" srcId="{0ECA36E9-8B2C-4B16-99C1-F1FD3D9A3BF8}" destId="{ABF6CA1D-6D55-467B-BA11-C66CFF8838B4}" srcOrd="5" destOrd="0" parTransId="{F0DC8E05-59D0-4307-8D15-8D593253ECC5}" sibTransId="{44CC44C9-165A-4D78-B343-7EF0E0F54AB2}"/>
    <dgm:cxn modelId="{6444F368-8970-4187-8201-34E655D1E756}" type="presOf" srcId="{4446F73D-D1B7-4F85-80EA-7A4EF2CEF5FA}" destId="{3502FF59-7B02-4EF2-87E3-59264EB30F61}" srcOrd="0" destOrd="0" presId="urn:microsoft.com/office/officeart/2005/8/layout/vList2"/>
    <dgm:cxn modelId="{464A4369-9F55-438A-9A32-13370909DDC9}" type="presOf" srcId="{76DAAF93-7B0D-4921-A276-21D02F474D79}" destId="{2CF74A1E-50F1-4C03-9877-C4FE4017E7A6}" srcOrd="0" destOrd="0" presId="urn:microsoft.com/office/officeart/2005/8/layout/vList2"/>
    <dgm:cxn modelId="{04851358-B4AD-4C49-AB1E-43ED8C50B0F1}" srcId="{0ECA36E9-8B2C-4B16-99C1-F1FD3D9A3BF8}" destId="{76DAAF93-7B0D-4921-A276-21D02F474D79}" srcOrd="0" destOrd="0" parTransId="{71C63E47-6521-476C-9A1B-69B8A7F60117}" sibTransId="{A570D64C-77F1-43A2-BBF2-80DFC898CFE9}"/>
    <dgm:cxn modelId="{F5CD4280-1B45-4619-B02B-DB84E901C634}" type="presOf" srcId="{24518D2F-0EF0-4FDF-B5A2-29CC0860572C}" destId="{AB2644CB-8472-4971-8E93-CE78101346AA}" srcOrd="0" destOrd="0" presId="urn:microsoft.com/office/officeart/2005/8/layout/vList2"/>
    <dgm:cxn modelId="{B8E5D6B2-C4DB-41CB-9B83-437B32539C3D}" srcId="{0ECA36E9-8B2C-4B16-99C1-F1FD3D9A3BF8}" destId="{B9DB95BF-2EA8-4600-A7CB-875EFD7E96B6}" srcOrd="2" destOrd="0" parTransId="{AD25F6DC-98AE-4C55-ADA8-0DC63EE5FB49}" sibTransId="{EF264BEC-7E72-4C7D-9583-B0299A013192}"/>
    <dgm:cxn modelId="{6A6F2121-BDAA-4223-973F-BA61854A0867}" srcId="{0ECA36E9-8B2C-4B16-99C1-F1FD3D9A3BF8}" destId="{5ABF77B9-D1D0-4DCE-AE54-FAF46FB00858}" srcOrd="4" destOrd="0" parTransId="{33F086D5-6EC1-4021-BC27-E58D141EE76D}" sibTransId="{80B43244-BF13-455C-B3C0-4308C1333944}"/>
    <dgm:cxn modelId="{3E451189-7AA9-4C18-AECC-E5A7A519AF77}" type="presOf" srcId="{B3106DF0-99E1-4BD6-BB5F-01D1356D1785}" destId="{92A0B6AE-0CFD-463D-BD07-5B7F67FA8B38}" srcOrd="0" destOrd="0" presId="urn:microsoft.com/office/officeart/2005/8/layout/vList2"/>
    <dgm:cxn modelId="{75C30B52-89E8-4FF7-8C6A-23BEA177B593}" type="presParOf" srcId="{0D465DC3-F9B7-42A7-960A-5376DC85F30D}" destId="{2CF74A1E-50F1-4C03-9877-C4FE4017E7A6}" srcOrd="0" destOrd="0" presId="urn:microsoft.com/office/officeart/2005/8/layout/vList2"/>
    <dgm:cxn modelId="{B35A5FFB-E487-4A41-A117-1F713F4CB4E4}" type="presParOf" srcId="{0D465DC3-F9B7-42A7-960A-5376DC85F30D}" destId="{CA085668-D35E-43FE-83F1-DAF5D60E6A9A}" srcOrd="1" destOrd="0" presId="urn:microsoft.com/office/officeart/2005/8/layout/vList2"/>
    <dgm:cxn modelId="{B5A9CF13-1F75-4079-8423-4DC7EFB06163}" type="presParOf" srcId="{0D465DC3-F9B7-42A7-960A-5376DC85F30D}" destId="{3502FF59-7B02-4EF2-87E3-59264EB30F61}" srcOrd="2" destOrd="0" presId="urn:microsoft.com/office/officeart/2005/8/layout/vList2"/>
    <dgm:cxn modelId="{A642266C-DE03-49DF-ABFB-D383AB1C4662}" type="presParOf" srcId="{0D465DC3-F9B7-42A7-960A-5376DC85F30D}" destId="{19EE87FF-84A6-499D-B8EA-3F7A6FF7CC5C}" srcOrd="3" destOrd="0" presId="urn:microsoft.com/office/officeart/2005/8/layout/vList2"/>
    <dgm:cxn modelId="{F226CF28-A0FA-4180-9DB2-4CE0AEBD5E3E}" type="presParOf" srcId="{0D465DC3-F9B7-42A7-960A-5376DC85F30D}" destId="{22B7EB06-A57E-478D-9CA7-1244541E35D3}" srcOrd="4" destOrd="0" presId="urn:microsoft.com/office/officeart/2005/8/layout/vList2"/>
    <dgm:cxn modelId="{8E9CB84C-16CD-4715-9A0B-201C11853C10}" type="presParOf" srcId="{0D465DC3-F9B7-42A7-960A-5376DC85F30D}" destId="{DF7AD8BB-E1B4-4CCB-9FAD-845A62B075A0}" srcOrd="5" destOrd="0" presId="urn:microsoft.com/office/officeart/2005/8/layout/vList2"/>
    <dgm:cxn modelId="{24930C7C-EA15-4513-A7BA-54DCE74C8F49}" type="presParOf" srcId="{0D465DC3-F9B7-42A7-960A-5376DC85F30D}" destId="{92A0B6AE-0CFD-463D-BD07-5B7F67FA8B38}" srcOrd="6" destOrd="0" presId="urn:microsoft.com/office/officeart/2005/8/layout/vList2"/>
    <dgm:cxn modelId="{9CAC7926-E804-4487-A85D-EAB7B9AA610E}" type="presParOf" srcId="{0D465DC3-F9B7-42A7-960A-5376DC85F30D}" destId="{5C86802E-4F53-4118-A1CA-B11B5911AD83}" srcOrd="7" destOrd="0" presId="urn:microsoft.com/office/officeart/2005/8/layout/vList2"/>
    <dgm:cxn modelId="{F4E51CA3-4363-45B1-B2AA-2682E49A00D8}" type="presParOf" srcId="{0D465DC3-F9B7-42A7-960A-5376DC85F30D}" destId="{8F559666-B14B-4F13-A80F-4E22C036D850}" srcOrd="8" destOrd="0" presId="urn:microsoft.com/office/officeart/2005/8/layout/vList2"/>
    <dgm:cxn modelId="{CFC47A6B-7454-410D-9781-3BAC2ADCB631}" type="presParOf" srcId="{0D465DC3-F9B7-42A7-960A-5376DC85F30D}" destId="{B81ACF96-B8C7-4EC0-92E7-B52A1AF59340}" srcOrd="9" destOrd="0" presId="urn:microsoft.com/office/officeart/2005/8/layout/vList2"/>
    <dgm:cxn modelId="{3E1433B8-2E3D-447B-9D7B-727418B89A1E}" type="presParOf" srcId="{0D465DC3-F9B7-42A7-960A-5376DC85F30D}" destId="{0E611BAA-14C4-409C-B184-3C689209427B}" srcOrd="10" destOrd="0" presId="urn:microsoft.com/office/officeart/2005/8/layout/vList2"/>
    <dgm:cxn modelId="{95CBD337-7B3A-423B-8AC9-57EDA725F4C2}" type="presParOf" srcId="{0D465DC3-F9B7-42A7-960A-5376DC85F30D}" destId="{42B15F36-71DB-4AF1-B0C6-21709E6AE70A}" srcOrd="11" destOrd="0" presId="urn:microsoft.com/office/officeart/2005/8/layout/vList2"/>
    <dgm:cxn modelId="{D56FB250-0874-46DF-9E7F-B3927964E91B}" type="presParOf" srcId="{0D465DC3-F9B7-42A7-960A-5376DC85F30D}" destId="{AB2644CB-8472-4971-8E93-CE78101346AA}" srcOrd="12"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6DB0C6-785C-4565-9B17-22356E7A5800}">
      <dsp:nvSpPr>
        <dsp:cNvPr id="0" name=""/>
        <dsp:cNvSpPr/>
      </dsp:nvSpPr>
      <dsp:spPr>
        <a:xfrm>
          <a:off x="105821" y="2191"/>
          <a:ext cx="1964827" cy="676602"/>
        </a:xfrm>
        <a:prstGeom prst="roundRect">
          <a:avLst>
            <a:gd name="adj" fmla="val 10000"/>
          </a:avLst>
        </a:prstGeom>
        <a:gradFill rotWithShape="0">
          <a:gsLst>
            <a:gs pos="0">
              <a:schemeClr val="accent2">
                <a:hueOff val="0"/>
                <a:satOff val="0"/>
                <a:lumOff val="0"/>
                <a:alphaOff val="0"/>
                <a:shade val="70000"/>
                <a:satMod val="150000"/>
              </a:schemeClr>
            </a:gs>
            <a:gs pos="34000">
              <a:schemeClr val="accent2">
                <a:hueOff val="0"/>
                <a:satOff val="0"/>
                <a:lumOff val="0"/>
                <a:alphaOff val="0"/>
                <a:shade val="70000"/>
                <a:satMod val="140000"/>
              </a:schemeClr>
            </a:gs>
            <a:gs pos="70000">
              <a:schemeClr val="accent2">
                <a:hueOff val="0"/>
                <a:satOff val="0"/>
                <a:lumOff val="0"/>
                <a:alphaOff val="0"/>
                <a:tint val="100000"/>
                <a:shade val="90000"/>
                <a:satMod val="140000"/>
              </a:schemeClr>
            </a:gs>
            <a:gs pos="100000">
              <a:schemeClr val="accent2">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n-US" sz="2800" b="1" kern="1200" dirty="0" smtClean="0">
              <a:latin typeface="Agency FB" pitchFamily="34" charset="0"/>
            </a:rPr>
            <a:t>PETANI</a:t>
          </a:r>
          <a:endParaRPr lang="en-US" sz="1800" b="1" kern="1200" dirty="0">
            <a:latin typeface="Agency FB" pitchFamily="34" charset="0"/>
          </a:endParaRPr>
        </a:p>
      </dsp:txBody>
      <dsp:txXfrm>
        <a:off x="125638" y="22008"/>
        <a:ext cx="1925193" cy="636968"/>
      </dsp:txXfrm>
    </dsp:sp>
    <dsp:sp modelId="{F7791CFF-6689-483E-A88C-28FDB4C96565}">
      <dsp:nvSpPr>
        <dsp:cNvPr id="0" name=""/>
        <dsp:cNvSpPr/>
      </dsp:nvSpPr>
      <dsp:spPr>
        <a:xfrm>
          <a:off x="302303" y="678794"/>
          <a:ext cx="196474" cy="507452"/>
        </a:xfrm>
        <a:custGeom>
          <a:avLst/>
          <a:gdLst/>
          <a:ahLst/>
          <a:cxnLst/>
          <a:rect l="0" t="0" r="0" b="0"/>
          <a:pathLst>
            <a:path>
              <a:moveTo>
                <a:pt x="0" y="0"/>
              </a:moveTo>
              <a:lnTo>
                <a:pt x="0" y="507452"/>
              </a:lnTo>
              <a:lnTo>
                <a:pt x="196474" y="507452"/>
              </a:lnTo>
            </a:path>
          </a:pathLst>
        </a:custGeom>
        <a:noFill/>
        <a:ln w="26425"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18989B71-1602-4C9D-A109-3738683F71AB}">
      <dsp:nvSpPr>
        <dsp:cNvPr id="0" name=""/>
        <dsp:cNvSpPr/>
      </dsp:nvSpPr>
      <dsp:spPr>
        <a:xfrm>
          <a:off x="498778" y="847944"/>
          <a:ext cx="3278049" cy="676602"/>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38100" dist="25400" dir="2700000" algn="br" rotWithShape="0">
            <a:srgbClr val="000000">
              <a:alpha val="6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b="1" kern="1200" dirty="0" smtClean="0">
              <a:latin typeface="Agency FB" pitchFamily="34" charset="0"/>
            </a:rPr>
            <a:t>MENINGKATKAN KESEJAHTERAAN</a:t>
          </a:r>
          <a:endParaRPr lang="en-US" sz="2000" b="1" kern="1200" dirty="0">
            <a:latin typeface="Agency FB" pitchFamily="34" charset="0"/>
          </a:endParaRPr>
        </a:p>
      </dsp:txBody>
      <dsp:txXfrm>
        <a:off x="518595" y="867761"/>
        <a:ext cx="3238415" cy="636968"/>
      </dsp:txXfrm>
    </dsp:sp>
    <dsp:sp modelId="{5D344929-C125-4F28-8941-AB7E3E4F924C}">
      <dsp:nvSpPr>
        <dsp:cNvPr id="0" name=""/>
        <dsp:cNvSpPr/>
      </dsp:nvSpPr>
      <dsp:spPr>
        <a:xfrm>
          <a:off x="302303" y="678794"/>
          <a:ext cx="196474" cy="1353205"/>
        </a:xfrm>
        <a:custGeom>
          <a:avLst/>
          <a:gdLst/>
          <a:ahLst/>
          <a:cxnLst/>
          <a:rect l="0" t="0" r="0" b="0"/>
          <a:pathLst>
            <a:path>
              <a:moveTo>
                <a:pt x="0" y="0"/>
              </a:moveTo>
              <a:lnTo>
                <a:pt x="0" y="1353205"/>
              </a:lnTo>
              <a:lnTo>
                <a:pt x="196474" y="1353205"/>
              </a:lnTo>
            </a:path>
          </a:pathLst>
        </a:custGeom>
        <a:noFill/>
        <a:ln w="26425"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5C45A9D-E363-481F-B4DF-1C69DE87B6EC}">
      <dsp:nvSpPr>
        <dsp:cNvPr id="0" name=""/>
        <dsp:cNvSpPr/>
      </dsp:nvSpPr>
      <dsp:spPr>
        <a:xfrm>
          <a:off x="498778" y="1693698"/>
          <a:ext cx="3325346" cy="676602"/>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38100" dist="25400" dir="2700000" algn="br" rotWithShape="0">
            <a:srgbClr val="000000">
              <a:alpha val="6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b="1" kern="1200" dirty="0" smtClean="0">
              <a:latin typeface="Agency FB" pitchFamily="34" charset="0"/>
            </a:rPr>
            <a:t>ADANYA KEPASTIAN PASAR</a:t>
          </a:r>
          <a:endParaRPr lang="en-US" sz="2000" b="1" kern="1200" dirty="0">
            <a:latin typeface="Agency FB" pitchFamily="34" charset="0"/>
          </a:endParaRPr>
        </a:p>
      </dsp:txBody>
      <dsp:txXfrm>
        <a:off x="518595" y="1713515"/>
        <a:ext cx="3285712" cy="636968"/>
      </dsp:txXfrm>
    </dsp:sp>
    <dsp:sp modelId="{9651F3EA-7F8E-4825-B3F6-5FA095AA854A}">
      <dsp:nvSpPr>
        <dsp:cNvPr id="0" name=""/>
        <dsp:cNvSpPr/>
      </dsp:nvSpPr>
      <dsp:spPr>
        <a:xfrm>
          <a:off x="302303" y="678794"/>
          <a:ext cx="196474" cy="2198959"/>
        </a:xfrm>
        <a:custGeom>
          <a:avLst/>
          <a:gdLst/>
          <a:ahLst/>
          <a:cxnLst/>
          <a:rect l="0" t="0" r="0" b="0"/>
          <a:pathLst>
            <a:path>
              <a:moveTo>
                <a:pt x="0" y="0"/>
              </a:moveTo>
              <a:lnTo>
                <a:pt x="0" y="2198959"/>
              </a:lnTo>
              <a:lnTo>
                <a:pt x="196474" y="2198959"/>
              </a:lnTo>
            </a:path>
          </a:pathLst>
        </a:custGeom>
        <a:noFill/>
        <a:ln w="26425"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2834590C-FB44-4597-973F-E1F54960487B}">
      <dsp:nvSpPr>
        <dsp:cNvPr id="0" name=""/>
        <dsp:cNvSpPr/>
      </dsp:nvSpPr>
      <dsp:spPr>
        <a:xfrm>
          <a:off x="498778" y="2539452"/>
          <a:ext cx="3325346" cy="676602"/>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38100" dist="25400" dir="2700000" algn="br" rotWithShape="0">
            <a:srgbClr val="000000">
              <a:alpha val="6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b="1" kern="1200" dirty="0" smtClean="0">
              <a:latin typeface="Agency FB" pitchFamily="34" charset="0"/>
            </a:rPr>
            <a:t>FOKUS PADA PROSES PRODUKSI</a:t>
          </a:r>
          <a:endParaRPr lang="en-US" sz="2000" b="1" kern="1200" dirty="0">
            <a:latin typeface="Agency FB" pitchFamily="34" charset="0"/>
          </a:endParaRPr>
        </a:p>
      </dsp:txBody>
      <dsp:txXfrm>
        <a:off x="518595" y="2559269"/>
        <a:ext cx="3285712" cy="636968"/>
      </dsp:txXfrm>
    </dsp:sp>
    <dsp:sp modelId="{463FF0FE-8FA1-4337-A81E-005E661EC0F1}">
      <dsp:nvSpPr>
        <dsp:cNvPr id="0" name=""/>
        <dsp:cNvSpPr/>
      </dsp:nvSpPr>
      <dsp:spPr>
        <a:xfrm>
          <a:off x="302303" y="678794"/>
          <a:ext cx="196474" cy="3044713"/>
        </a:xfrm>
        <a:custGeom>
          <a:avLst/>
          <a:gdLst/>
          <a:ahLst/>
          <a:cxnLst/>
          <a:rect l="0" t="0" r="0" b="0"/>
          <a:pathLst>
            <a:path>
              <a:moveTo>
                <a:pt x="0" y="0"/>
              </a:moveTo>
              <a:lnTo>
                <a:pt x="0" y="3044713"/>
              </a:lnTo>
              <a:lnTo>
                <a:pt x="196474" y="3044713"/>
              </a:lnTo>
            </a:path>
          </a:pathLst>
        </a:custGeom>
        <a:noFill/>
        <a:ln w="26425"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48A871A4-D574-435A-AE9C-6AF2637B0E33}">
      <dsp:nvSpPr>
        <dsp:cNvPr id="0" name=""/>
        <dsp:cNvSpPr/>
      </dsp:nvSpPr>
      <dsp:spPr>
        <a:xfrm>
          <a:off x="498778" y="3385205"/>
          <a:ext cx="3325335" cy="676602"/>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38100" dist="25400" dir="2700000" algn="br" rotWithShape="0">
            <a:srgbClr val="000000">
              <a:alpha val="6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b="1" kern="1200" dirty="0" smtClean="0">
              <a:latin typeface="Agency FB" pitchFamily="34" charset="0"/>
            </a:rPr>
            <a:t>HARGA YANG KOMPETITIF</a:t>
          </a:r>
          <a:endParaRPr lang="en-US" sz="2000" b="1" kern="1200" dirty="0">
            <a:latin typeface="Agency FB" pitchFamily="34" charset="0"/>
          </a:endParaRPr>
        </a:p>
      </dsp:txBody>
      <dsp:txXfrm>
        <a:off x="518595" y="3405022"/>
        <a:ext cx="3285701" cy="636968"/>
      </dsp:txXfrm>
    </dsp:sp>
    <dsp:sp modelId="{285EE019-7CF7-4320-ADF4-9886035645AD}">
      <dsp:nvSpPr>
        <dsp:cNvPr id="0" name=""/>
        <dsp:cNvSpPr/>
      </dsp:nvSpPr>
      <dsp:spPr>
        <a:xfrm>
          <a:off x="4536206" y="0"/>
          <a:ext cx="2818985" cy="676602"/>
        </a:xfrm>
        <a:prstGeom prst="roundRect">
          <a:avLst>
            <a:gd name="adj" fmla="val 10000"/>
          </a:avLst>
        </a:prstGeom>
        <a:gradFill rotWithShape="0">
          <a:gsLst>
            <a:gs pos="0">
              <a:schemeClr val="accent3">
                <a:hueOff val="0"/>
                <a:satOff val="0"/>
                <a:lumOff val="0"/>
                <a:alphaOff val="0"/>
                <a:shade val="70000"/>
                <a:satMod val="150000"/>
              </a:schemeClr>
            </a:gs>
            <a:gs pos="34000">
              <a:schemeClr val="accent3">
                <a:hueOff val="0"/>
                <a:satOff val="0"/>
                <a:lumOff val="0"/>
                <a:alphaOff val="0"/>
                <a:shade val="70000"/>
                <a:satMod val="140000"/>
              </a:schemeClr>
            </a:gs>
            <a:gs pos="70000">
              <a:schemeClr val="accent3">
                <a:hueOff val="0"/>
                <a:satOff val="0"/>
                <a:lumOff val="0"/>
                <a:alphaOff val="0"/>
                <a:tint val="100000"/>
                <a:shade val="90000"/>
                <a:satMod val="140000"/>
              </a:schemeClr>
            </a:gs>
            <a:gs pos="100000">
              <a:schemeClr val="accent3">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n-US" sz="2800" b="1" kern="1200" dirty="0" smtClean="0">
              <a:latin typeface="Agency FB" pitchFamily="34" charset="0"/>
            </a:rPr>
            <a:t>PELAKU USAHA</a:t>
          </a:r>
          <a:endParaRPr lang="en-US" sz="2800" b="1" kern="1200" dirty="0">
            <a:latin typeface="Agency FB" pitchFamily="34" charset="0"/>
          </a:endParaRPr>
        </a:p>
      </dsp:txBody>
      <dsp:txXfrm>
        <a:off x="4556023" y="19817"/>
        <a:ext cx="2779351" cy="636968"/>
      </dsp:txXfrm>
    </dsp:sp>
    <dsp:sp modelId="{87A01F19-AEA0-4DA5-A945-6E3E9F85870E}">
      <dsp:nvSpPr>
        <dsp:cNvPr id="0" name=""/>
        <dsp:cNvSpPr/>
      </dsp:nvSpPr>
      <dsp:spPr>
        <a:xfrm>
          <a:off x="4818105" y="676602"/>
          <a:ext cx="313631" cy="509643"/>
        </a:xfrm>
        <a:custGeom>
          <a:avLst/>
          <a:gdLst/>
          <a:ahLst/>
          <a:cxnLst/>
          <a:rect l="0" t="0" r="0" b="0"/>
          <a:pathLst>
            <a:path>
              <a:moveTo>
                <a:pt x="0" y="0"/>
              </a:moveTo>
              <a:lnTo>
                <a:pt x="0" y="509643"/>
              </a:lnTo>
              <a:lnTo>
                <a:pt x="313631" y="509643"/>
              </a:lnTo>
            </a:path>
          </a:pathLst>
        </a:custGeom>
        <a:noFill/>
        <a:ln w="26425"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0AA0524F-D521-481F-B125-695A38BBD94C}">
      <dsp:nvSpPr>
        <dsp:cNvPr id="0" name=""/>
        <dsp:cNvSpPr/>
      </dsp:nvSpPr>
      <dsp:spPr>
        <a:xfrm>
          <a:off x="5131736" y="847944"/>
          <a:ext cx="3369385" cy="676602"/>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outerShdw blurRad="38100" dist="25400" dir="2700000" algn="br" rotWithShape="0">
            <a:srgbClr val="000000">
              <a:alpha val="6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b="1" kern="1200" dirty="0" smtClean="0">
              <a:latin typeface="Agency FB" pitchFamily="34" charset="0"/>
            </a:rPr>
            <a:t>KEPASTIAN KETERSEDIAAN KOMODITAS</a:t>
          </a:r>
          <a:endParaRPr lang="en-US" sz="1600" b="1" kern="1200" dirty="0">
            <a:latin typeface="Agency FB" pitchFamily="34" charset="0"/>
          </a:endParaRPr>
        </a:p>
      </dsp:txBody>
      <dsp:txXfrm>
        <a:off x="5151553" y="867761"/>
        <a:ext cx="3329751" cy="636968"/>
      </dsp:txXfrm>
    </dsp:sp>
    <dsp:sp modelId="{288CCBA7-134B-4F25-BFCA-041028465E89}">
      <dsp:nvSpPr>
        <dsp:cNvPr id="0" name=""/>
        <dsp:cNvSpPr/>
      </dsp:nvSpPr>
      <dsp:spPr>
        <a:xfrm>
          <a:off x="4818105" y="676602"/>
          <a:ext cx="355386" cy="1355397"/>
        </a:xfrm>
        <a:custGeom>
          <a:avLst/>
          <a:gdLst/>
          <a:ahLst/>
          <a:cxnLst/>
          <a:rect l="0" t="0" r="0" b="0"/>
          <a:pathLst>
            <a:path>
              <a:moveTo>
                <a:pt x="0" y="0"/>
              </a:moveTo>
              <a:lnTo>
                <a:pt x="0" y="1355397"/>
              </a:lnTo>
              <a:lnTo>
                <a:pt x="355386" y="1355397"/>
              </a:lnTo>
            </a:path>
          </a:pathLst>
        </a:custGeom>
        <a:noFill/>
        <a:ln w="26425"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02A34428-6767-4940-9D14-C0F0926EE945}">
      <dsp:nvSpPr>
        <dsp:cNvPr id="0" name=""/>
        <dsp:cNvSpPr/>
      </dsp:nvSpPr>
      <dsp:spPr>
        <a:xfrm>
          <a:off x="5173491" y="1693698"/>
          <a:ext cx="3327630" cy="676602"/>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38100" dist="25400" dir="2700000" algn="br" rotWithShape="0">
            <a:srgbClr val="000000">
              <a:alpha val="6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b="1" kern="1200" dirty="0" smtClean="0">
              <a:latin typeface="Agency FB" pitchFamily="34" charset="0"/>
            </a:rPr>
            <a:t>PENGATURAN PERSEDIAAN</a:t>
          </a:r>
          <a:endParaRPr lang="en-US" sz="1600" b="1" kern="1200" dirty="0">
            <a:latin typeface="Agency FB" pitchFamily="34" charset="0"/>
          </a:endParaRPr>
        </a:p>
      </dsp:txBody>
      <dsp:txXfrm>
        <a:off x="5193308" y="1713515"/>
        <a:ext cx="3287996" cy="636968"/>
      </dsp:txXfrm>
    </dsp:sp>
    <dsp:sp modelId="{BD87E5A5-73C7-4C39-B0C3-186E85E50AAA}">
      <dsp:nvSpPr>
        <dsp:cNvPr id="0" name=""/>
        <dsp:cNvSpPr/>
      </dsp:nvSpPr>
      <dsp:spPr>
        <a:xfrm>
          <a:off x="4818105" y="676602"/>
          <a:ext cx="355386" cy="2201150"/>
        </a:xfrm>
        <a:custGeom>
          <a:avLst/>
          <a:gdLst/>
          <a:ahLst/>
          <a:cxnLst/>
          <a:rect l="0" t="0" r="0" b="0"/>
          <a:pathLst>
            <a:path>
              <a:moveTo>
                <a:pt x="0" y="0"/>
              </a:moveTo>
              <a:lnTo>
                <a:pt x="0" y="2201150"/>
              </a:lnTo>
              <a:lnTo>
                <a:pt x="355386" y="2201150"/>
              </a:lnTo>
            </a:path>
          </a:pathLst>
        </a:custGeom>
        <a:noFill/>
        <a:ln w="26425"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6A1666CA-6AA1-4263-8614-D789A77D750A}">
      <dsp:nvSpPr>
        <dsp:cNvPr id="0" name=""/>
        <dsp:cNvSpPr/>
      </dsp:nvSpPr>
      <dsp:spPr>
        <a:xfrm>
          <a:off x="5173491" y="2539452"/>
          <a:ext cx="3327630" cy="676602"/>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38100" dist="25400" dir="2700000" algn="br" rotWithShape="0">
            <a:srgbClr val="000000">
              <a:alpha val="6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b="1" kern="1200" dirty="0" smtClean="0">
              <a:latin typeface="Agency FB" pitchFamily="34" charset="0"/>
            </a:rPr>
            <a:t>HARGA YANG KOMPETITIF</a:t>
          </a:r>
          <a:endParaRPr lang="en-US" sz="1600" b="1" kern="1200" dirty="0">
            <a:latin typeface="Agency FB" pitchFamily="34" charset="0"/>
          </a:endParaRPr>
        </a:p>
      </dsp:txBody>
      <dsp:txXfrm>
        <a:off x="5193308" y="2559269"/>
        <a:ext cx="3287996" cy="636968"/>
      </dsp:txXfrm>
    </dsp:sp>
    <dsp:sp modelId="{F57D4AC0-E599-44E4-9431-82836F845959}">
      <dsp:nvSpPr>
        <dsp:cNvPr id="0" name=""/>
        <dsp:cNvSpPr/>
      </dsp:nvSpPr>
      <dsp:spPr>
        <a:xfrm>
          <a:off x="4818105" y="676602"/>
          <a:ext cx="355386" cy="3046904"/>
        </a:xfrm>
        <a:custGeom>
          <a:avLst/>
          <a:gdLst/>
          <a:ahLst/>
          <a:cxnLst/>
          <a:rect l="0" t="0" r="0" b="0"/>
          <a:pathLst>
            <a:path>
              <a:moveTo>
                <a:pt x="0" y="0"/>
              </a:moveTo>
              <a:lnTo>
                <a:pt x="0" y="3046904"/>
              </a:lnTo>
              <a:lnTo>
                <a:pt x="355386" y="3046904"/>
              </a:lnTo>
            </a:path>
          </a:pathLst>
        </a:custGeom>
        <a:noFill/>
        <a:ln w="26425"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3729B1C9-790F-4C47-9CA8-8F4007EC39F1}">
      <dsp:nvSpPr>
        <dsp:cNvPr id="0" name=""/>
        <dsp:cNvSpPr/>
      </dsp:nvSpPr>
      <dsp:spPr>
        <a:xfrm>
          <a:off x="5173491" y="3385205"/>
          <a:ext cx="3327630" cy="676602"/>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38100" dist="25400" dir="2700000" algn="br" rotWithShape="0">
            <a:srgbClr val="000000">
              <a:alpha val="6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b="1" kern="1200" dirty="0" smtClean="0">
              <a:latin typeface="Agency FB" pitchFamily="34" charset="0"/>
            </a:rPr>
            <a:t>EFISIENSI PERDAGANGAN</a:t>
          </a:r>
          <a:endParaRPr lang="en-US" sz="1600" b="1" kern="1200" dirty="0">
            <a:latin typeface="Agency FB" pitchFamily="34" charset="0"/>
          </a:endParaRPr>
        </a:p>
      </dsp:txBody>
      <dsp:txXfrm>
        <a:off x="5193308" y="3405022"/>
        <a:ext cx="3287996" cy="6369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F74A1E-50F1-4C03-9877-C4FE4017E7A6}">
      <dsp:nvSpPr>
        <dsp:cNvPr id="0" name=""/>
        <dsp:cNvSpPr/>
      </dsp:nvSpPr>
      <dsp:spPr>
        <a:xfrm>
          <a:off x="0" y="33990"/>
          <a:ext cx="8458199" cy="486719"/>
        </a:xfrm>
        <a:prstGeom prst="roundRect">
          <a:avLst/>
        </a:prstGeom>
        <a:solidFill>
          <a:schemeClr val="accent2">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id-ID" sz="1400" b="1" kern="1200" dirty="0" smtClean="0">
              <a:solidFill>
                <a:srgbClr val="FFFF00"/>
              </a:solidFill>
              <a:latin typeface="Agency FB" pitchFamily="34" charset="0"/>
            </a:rPr>
            <a:t>DILAKSANAKAN OLEH DINAS PROVINSI YANG MEMBIDANGI PERDAGANGAN SEJAK TAHUN 2003 SAMPAI SAAT INI</a:t>
          </a:r>
          <a:r>
            <a:rPr lang="en-AU" sz="1400" b="1" kern="1200" dirty="0" smtClean="0">
              <a:solidFill>
                <a:srgbClr val="FFFF00"/>
              </a:solidFill>
              <a:latin typeface="Agency FB" pitchFamily="34" charset="0"/>
            </a:rPr>
            <a:t> DAN PIHAK SWASTA</a:t>
          </a:r>
          <a:endParaRPr lang="id-ID" sz="1400" b="1" kern="1200" dirty="0">
            <a:solidFill>
              <a:srgbClr val="FFFF00"/>
            </a:solidFill>
            <a:latin typeface="Agency FB" pitchFamily="34" charset="0"/>
          </a:endParaRPr>
        </a:p>
      </dsp:txBody>
      <dsp:txXfrm>
        <a:off x="23760" y="57750"/>
        <a:ext cx="8410679" cy="439199"/>
      </dsp:txXfrm>
    </dsp:sp>
    <dsp:sp modelId="{3502FF59-7B02-4EF2-87E3-59264EB30F61}">
      <dsp:nvSpPr>
        <dsp:cNvPr id="0" name=""/>
        <dsp:cNvSpPr/>
      </dsp:nvSpPr>
      <dsp:spPr>
        <a:xfrm>
          <a:off x="0" y="595590"/>
          <a:ext cx="8458200" cy="486720"/>
        </a:xfrm>
        <a:prstGeom prst="roundRect">
          <a:avLst/>
        </a:prstGeom>
        <a:solidFill>
          <a:schemeClr val="accent3">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id-ID" sz="1400" b="1" kern="1200" dirty="0" smtClean="0">
              <a:solidFill>
                <a:schemeClr val="tx1"/>
              </a:solidFill>
              <a:latin typeface="Agency FB" pitchFamily="34" charset="0"/>
            </a:rPr>
            <a:t>DASAR HUKUM BERUPA </a:t>
          </a:r>
          <a:r>
            <a:rPr lang="en-AU" sz="1400" b="1" kern="1200" dirty="0" smtClean="0">
              <a:solidFill>
                <a:schemeClr val="tx1"/>
              </a:solidFill>
              <a:latin typeface="Agency FB" pitchFamily="34" charset="0"/>
            </a:rPr>
            <a:t>UU, </a:t>
          </a:r>
          <a:r>
            <a:rPr lang="id-ID" sz="1400" b="1" kern="1200" dirty="0" smtClean="0">
              <a:solidFill>
                <a:schemeClr val="tx1"/>
              </a:solidFill>
              <a:latin typeface="Agency FB" pitchFamily="34" charset="0"/>
            </a:rPr>
            <a:t>KEPUTUSAN MENTERI DAN SK KEPALA BAPPEBTI </a:t>
          </a:r>
          <a:endParaRPr lang="id-ID" sz="1400" b="1" kern="1200" dirty="0">
            <a:solidFill>
              <a:schemeClr val="tx1"/>
            </a:solidFill>
            <a:latin typeface="Agency FB" pitchFamily="34" charset="0"/>
          </a:endParaRPr>
        </a:p>
      </dsp:txBody>
      <dsp:txXfrm>
        <a:off x="23760" y="619350"/>
        <a:ext cx="8410680" cy="439200"/>
      </dsp:txXfrm>
    </dsp:sp>
    <dsp:sp modelId="{22B7EB06-A57E-478D-9CA7-1244541E35D3}">
      <dsp:nvSpPr>
        <dsp:cNvPr id="0" name=""/>
        <dsp:cNvSpPr/>
      </dsp:nvSpPr>
      <dsp:spPr>
        <a:xfrm>
          <a:off x="0" y="1157190"/>
          <a:ext cx="8458200" cy="486720"/>
        </a:xfrm>
        <a:prstGeom prst="roundRect">
          <a:avLst/>
        </a:prstGeom>
        <a:solidFill>
          <a:schemeClr val="accent4">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id-ID" sz="1400" b="1" kern="1200" dirty="0" smtClean="0">
              <a:solidFill>
                <a:schemeClr val="tx1"/>
              </a:solidFill>
              <a:latin typeface="Agency FB" pitchFamily="34" charset="0"/>
            </a:rPr>
            <a:t>DIBIAYAI OLEH APBN (DANA DEKONSENTRASI) DAN APBD</a:t>
          </a:r>
          <a:r>
            <a:rPr lang="en-AU" sz="1400" b="1" kern="1200" dirty="0" smtClean="0">
              <a:solidFill>
                <a:schemeClr val="tx1"/>
              </a:solidFill>
              <a:latin typeface="Agency FB" pitchFamily="34" charset="0"/>
            </a:rPr>
            <a:t>, SERTA MANDIRI</a:t>
          </a:r>
          <a:endParaRPr lang="id-ID" sz="1400" b="1" kern="1200" dirty="0">
            <a:solidFill>
              <a:schemeClr val="tx1"/>
            </a:solidFill>
            <a:latin typeface="Agency FB" pitchFamily="34" charset="0"/>
          </a:endParaRPr>
        </a:p>
      </dsp:txBody>
      <dsp:txXfrm>
        <a:off x="23760" y="1180950"/>
        <a:ext cx="8410680" cy="439200"/>
      </dsp:txXfrm>
    </dsp:sp>
    <dsp:sp modelId="{92A0B6AE-0CFD-463D-BD07-5B7F67FA8B38}">
      <dsp:nvSpPr>
        <dsp:cNvPr id="0" name=""/>
        <dsp:cNvSpPr/>
      </dsp:nvSpPr>
      <dsp:spPr>
        <a:xfrm>
          <a:off x="0" y="1718790"/>
          <a:ext cx="8458200" cy="486720"/>
        </a:xfrm>
        <a:prstGeom prst="roundRect">
          <a:avLst/>
        </a:prstGeom>
        <a:solidFill>
          <a:schemeClr val="accent5">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id-ID" sz="1400" b="1" kern="1200" dirty="0" smtClean="0">
              <a:solidFill>
                <a:schemeClr val="tx1"/>
              </a:solidFill>
              <a:latin typeface="Agency FB" pitchFamily="34" charset="0"/>
            </a:rPr>
            <a:t>MENGGUNAKAN SISTEM PENAWARAN TERBUKA (</a:t>
          </a:r>
          <a:r>
            <a:rPr lang="id-ID" sz="1400" b="1" i="1" kern="1200" dirty="0" smtClean="0">
              <a:solidFill>
                <a:schemeClr val="tx1"/>
              </a:solidFill>
              <a:latin typeface="Agency FB" pitchFamily="34" charset="0"/>
            </a:rPr>
            <a:t>OPEN OUTCRY</a:t>
          </a:r>
          <a:r>
            <a:rPr lang="id-ID" sz="1400" b="1" kern="1200" dirty="0" smtClean="0">
              <a:solidFill>
                <a:schemeClr val="tx1"/>
              </a:solidFill>
              <a:latin typeface="Agency FB" pitchFamily="34" charset="0"/>
            </a:rPr>
            <a:t>)</a:t>
          </a:r>
          <a:endParaRPr lang="id-ID" sz="1400" b="1" kern="1200" dirty="0">
            <a:solidFill>
              <a:schemeClr val="tx1"/>
            </a:solidFill>
            <a:latin typeface="Agency FB" pitchFamily="34" charset="0"/>
          </a:endParaRPr>
        </a:p>
      </dsp:txBody>
      <dsp:txXfrm>
        <a:off x="23760" y="1742550"/>
        <a:ext cx="8410680" cy="439200"/>
      </dsp:txXfrm>
    </dsp:sp>
    <dsp:sp modelId="{8F559666-B14B-4F13-A80F-4E22C036D850}">
      <dsp:nvSpPr>
        <dsp:cNvPr id="0" name=""/>
        <dsp:cNvSpPr/>
      </dsp:nvSpPr>
      <dsp:spPr>
        <a:xfrm>
          <a:off x="0" y="2280390"/>
          <a:ext cx="8458200" cy="486720"/>
        </a:xfrm>
        <a:prstGeom prst="roundRect">
          <a:avLst/>
        </a:prstGeom>
        <a:solidFill>
          <a:schemeClr val="accent6">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id-ID" sz="1400" b="1" kern="1200" dirty="0" smtClean="0">
              <a:solidFill>
                <a:schemeClr val="tx1"/>
              </a:solidFill>
              <a:latin typeface="Agency FB" pitchFamily="34" charset="0"/>
            </a:rPr>
            <a:t>JANGKA WAKTU PENYERAHAN KOMODITAS MENGGUNAKAN SISTEM </a:t>
          </a:r>
          <a:r>
            <a:rPr lang="id-ID" sz="1400" b="1" i="1" kern="1200" dirty="0" smtClean="0">
              <a:solidFill>
                <a:schemeClr val="tx1"/>
              </a:solidFill>
              <a:latin typeface="Agency FB" pitchFamily="34" charset="0"/>
            </a:rPr>
            <a:t>SPOT</a:t>
          </a:r>
          <a:r>
            <a:rPr lang="id-ID" sz="1400" b="1" kern="1200" dirty="0" smtClean="0">
              <a:solidFill>
                <a:schemeClr val="tx1"/>
              </a:solidFill>
              <a:latin typeface="Agency FB" pitchFamily="34" charset="0"/>
            </a:rPr>
            <a:t> ATAU </a:t>
          </a:r>
          <a:r>
            <a:rPr lang="id-ID" sz="1400" b="1" i="1" kern="1200" dirty="0" smtClean="0">
              <a:solidFill>
                <a:schemeClr val="tx1"/>
              </a:solidFill>
              <a:latin typeface="Agency FB" pitchFamily="34" charset="0"/>
            </a:rPr>
            <a:t>FORWARD</a:t>
          </a:r>
          <a:endParaRPr lang="id-ID" sz="1400" b="1" i="1" kern="1200" dirty="0">
            <a:solidFill>
              <a:schemeClr val="tx1"/>
            </a:solidFill>
            <a:latin typeface="Agency FB" pitchFamily="34" charset="0"/>
          </a:endParaRPr>
        </a:p>
      </dsp:txBody>
      <dsp:txXfrm>
        <a:off x="23760" y="2304150"/>
        <a:ext cx="8410680" cy="439200"/>
      </dsp:txXfrm>
    </dsp:sp>
    <dsp:sp modelId="{0E611BAA-14C4-409C-B184-3C689209427B}">
      <dsp:nvSpPr>
        <dsp:cNvPr id="0" name=""/>
        <dsp:cNvSpPr/>
      </dsp:nvSpPr>
      <dsp:spPr>
        <a:xfrm>
          <a:off x="0" y="2841989"/>
          <a:ext cx="8458200" cy="486720"/>
        </a:xfrm>
        <a:prstGeom prst="roundRect">
          <a:avLst/>
        </a:prstGeom>
        <a:solidFill>
          <a:schemeClr val="accent2">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id-ID" sz="1400" b="1" i="0" kern="1200" dirty="0" smtClean="0">
              <a:solidFill>
                <a:schemeClr val="tx1"/>
              </a:solidFill>
              <a:latin typeface="Agency FB" pitchFamily="34" charset="0"/>
            </a:rPr>
            <a:t>MENGGUNAKAN CONTOH KOMODITAS</a:t>
          </a:r>
          <a:endParaRPr lang="id-ID" sz="1400" b="1" i="0" kern="1200" dirty="0">
            <a:solidFill>
              <a:schemeClr val="tx1"/>
            </a:solidFill>
            <a:latin typeface="Agency FB" pitchFamily="34" charset="0"/>
          </a:endParaRPr>
        </a:p>
      </dsp:txBody>
      <dsp:txXfrm>
        <a:off x="23760" y="2865749"/>
        <a:ext cx="8410680" cy="439200"/>
      </dsp:txXfrm>
    </dsp:sp>
    <dsp:sp modelId="{AB2644CB-8472-4971-8E93-CE78101346AA}">
      <dsp:nvSpPr>
        <dsp:cNvPr id="0" name=""/>
        <dsp:cNvSpPr/>
      </dsp:nvSpPr>
      <dsp:spPr>
        <a:xfrm>
          <a:off x="0" y="3403589"/>
          <a:ext cx="8458200" cy="486720"/>
        </a:xfrm>
        <a:prstGeom prst="roundRect">
          <a:avLst/>
        </a:prstGeom>
        <a:solidFill>
          <a:schemeClr val="accent3">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AU" sz="1400" b="1" i="0" kern="1200" dirty="0" smtClean="0">
              <a:solidFill>
                <a:schemeClr val="tx1"/>
              </a:solidFill>
              <a:latin typeface="Agency FB" pitchFamily="34" charset="0"/>
            </a:rPr>
            <a:t>P</a:t>
          </a:r>
          <a:r>
            <a:rPr lang="id-ID" sz="1400" b="1" i="0" kern="1200" dirty="0" smtClean="0">
              <a:solidFill>
                <a:schemeClr val="tx1"/>
              </a:solidFill>
              <a:latin typeface="Agency FB" pitchFamily="34" charset="0"/>
            </a:rPr>
            <a:t>ENYELENGGARA PASAR LELANG </a:t>
          </a:r>
          <a:r>
            <a:rPr lang="en-AU" sz="1400" b="1" i="0" kern="1200" dirty="0" smtClean="0">
              <a:solidFill>
                <a:schemeClr val="tx1"/>
              </a:solidFill>
              <a:latin typeface="Agency FB" pitchFamily="34" charset="0"/>
            </a:rPr>
            <a:t>DIDUKUNG</a:t>
          </a:r>
          <a:r>
            <a:rPr lang="id-ID" sz="1400" b="1" i="0" kern="1200" dirty="0" smtClean="0">
              <a:solidFill>
                <a:schemeClr val="tx1"/>
              </a:solidFill>
              <a:latin typeface="Agency FB" pitchFamily="34" charset="0"/>
            </a:rPr>
            <a:t> SISTEM APLIKASI PASAR LELANG</a:t>
          </a:r>
          <a:endParaRPr lang="id-ID" sz="1400" b="1" i="0" kern="1200" dirty="0" smtClean="0">
            <a:solidFill>
              <a:schemeClr val="tx1"/>
            </a:solidFill>
            <a:latin typeface="Agency FB" pitchFamily="34" charset="0"/>
          </a:endParaRPr>
        </a:p>
      </dsp:txBody>
      <dsp:txXfrm>
        <a:off x="23760" y="3427349"/>
        <a:ext cx="8410680" cy="43920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72421" cy="466012"/>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id-ID"/>
          </a:p>
        </p:txBody>
      </p:sp>
      <p:sp>
        <p:nvSpPr>
          <p:cNvPr id="3" name="Date Placeholder 2"/>
          <p:cNvSpPr>
            <a:spLocks noGrp="1"/>
          </p:cNvSpPr>
          <p:nvPr>
            <p:ph type="dt" idx="1"/>
          </p:nvPr>
        </p:nvSpPr>
        <p:spPr>
          <a:xfrm>
            <a:off x="3884028" y="0"/>
            <a:ext cx="2972421" cy="466012"/>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E5E22F1F-DB24-43F3-A000-FCCA36449BBC}" type="datetimeFigureOut">
              <a:rPr lang="id-ID"/>
              <a:pPr>
                <a:defRPr/>
              </a:pPr>
              <a:t>20/04/2016</a:t>
            </a:fld>
            <a:endParaRPr lang="id-ID"/>
          </a:p>
        </p:txBody>
      </p:sp>
      <p:sp>
        <p:nvSpPr>
          <p:cNvPr id="4" name="Slide Image Placeholder 3"/>
          <p:cNvSpPr>
            <a:spLocks noGrp="1" noRot="1" noChangeAspect="1"/>
          </p:cNvSpPr>
          <p:nvPr>
            <p:ph type="sldImg" idx="2"/>
          </p:nvPr>
        </p:nvSpPr>
        <p:spPr>
          <a:xfrm>
            <a:off x="323850" y="698500"/>
            <a:ext cx="6210300" cy="3492500"/>
          </a:xfrm>
          <a:prstGeom prst="rect">
            <a:avLst/>
          </a:prstGeom>
          <a:noFill/>
          <a:ln w="12700">
            <a:solidFill>
              <a:prstClr val="black"/>
            </a:solidFill>
          </a:ln>
        </p:spPr>
        <p:txBody>
          <a:bodyPr vert="horz" lIns="91440" tIns="45720" rIns="91440" bIns="45720" rtlCol="0" anchor="ctr"/>
          <a:lstStyle/>
          <a:p>
            <a:pPr lvl="0"/>
            <a:endParaRPr lang="id-ID" noProof="0"/>
          </a:p>
        </p:txBody>
      </p:sp>
      <p:sp>
        <p:nvSpPr>
          <p:cNvPr id="5" name="Notes Placeholder 4"/>
          <p:cNvSpPr>
            <a:spLocks noGrp="1"/>
          </p:cNvSpPr>
          <p:nvPr>
            <p:ph type="body" sz="quarter" idx="3"/>
          </p:nvPr>
        </p:nvSpPr>
        <p:spPr>
          <a:xfrm>
            <a:off x="686421" y="4424722"/>
            <a:ext cx="5485158" cy="4190921"/>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id-ID" noProof="0"/>
          </a:p>
        </p:txBody>
      </p:sp>
      <p:sp>
        <p:nvSpPr>
          <p:cNvPr id="6" name="Footer Placeholder 5"/>
          <p:cNvSpPr>
            <a:spLocks noGrp="1"/>
          </p:cNvSpPr>
          <p:nvPr>
            <p:ph type="ftr" sz="quarter" idx="4"/>
          </p:nvPr>
        </p:nvSpPr>
        <p:spPr>
          <a:xfrm>
            <a:off x="2" y="8846261"/>
            <a:ext cx="2972421" cy="466012"/>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id-ID"/>
          </a:p>
        </p:txBody>
      </p:sp>
      <p:sp>
        <p:nvSpPr>
          <p:cNvPr id="7" name="Slide Number Placeholder 6"/>
          <p:cNvSpPr>
            <a:spLocks noGrp="1"/>
          </p:cNvSpPr>
          <p:nvPr>
            <p:ph type="sldNum" sz="quarter" idx="5"/>
          </p:nvPr>
        </p:nvSpPr>
        <p:spPr>
          <a:xfrm>
            <a:off x="3884028" y="8846261"/>
            <a:ext cx="2972421" cy="466012"/>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itchFamily="34" charset="0"/>
              </a:defRPr>
            </a:lvl1pPr>
          </a:lstStyle>
          <a:p>
            <a:pPr>
              <a:defRPr/>
            </a:pPr>
            <a:fld id="{296614A5-373F-4E85-88FF-641AB6A0382D}" type="slidenum">
              <a:rPr lang="id-ID" altLang="id-ID"/>
              <a:pPr>
                <a:defRPr/>
              </a:pPr>
              <a:t>‹#›</a:t>
            </a:fld>
            <a:endParaRPr lang="id-ID" altLang="id-ID"/>
          </a:p>
        </p:txBody>
      </p:sp>
    </p:spTree>
    <p:extLst>
      <p:ext uri="{BB962C8B-B14F-4D97-AF65-F5344CB8AC3E}">
        <p14:creationId xmlns:p14="http://schemas.microsoft.com/office/powerpoint/2010/main" xmlns="" val="7403490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8336750C-04D8-4223-A3F7-281A26755CC1}" type="slidenum">
              <a:rPr lang="id-ID" altLang="en-US" smtClean="0">
                <a:latin typeface="Calibri" pitchFamily="34" charset="0"/>
              </a:rPr>
              <a:pPr/>
              <a:t>1</a:t>
            </a:fld>
            <a:endParaRPr lang="id-ID" altLang="en-US" smtClean="0">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 name="Notes Placeholder 2"/>
          <p:cNvSpPr>
            <a:spLocks noGrp="1"/>
          </p:cNvSpPr>
          <p:nvPr>
            <p:ph type="body" idx="1"/>
          </p:nvPr>
        </p:nvSpPr>
        <p:spPr/>
        <p:txBody>
          <a:bodyPr>
            <a:normAutofit fontScale="85000" lnSpcReduction="20000"/>
          </a:bodyPr>
          <a:lstStyle/>
          <a:p>
            <a:pPr marL="228600" indent="-228600" eaLnBrk="1" fontAlgn="auto" hangingPunct="1">
              <a:spcBef>
                <a:spcPts val="0"/>
              </a:spcBef>
              <a:spcAft>
                <a:spcPts val="0"/>
              </a:spcAft>
              <a:buFontTx/>
              <a:buAutoNum type="arabicPeriod" startAt="2"/>
              <a:defRPr/>
            </a:pPr>
            <a:endParaRPr lang="en-AU" dirty="0"/>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ED828AC9-35E8-4802-B6C5-963023CE5478}" type="slidenum">
              <a:rPr lang="id-ID" altLang="en-US" smtClean="0">
                <a:latin typeface="Calibri" pitchFamily="34" charset="0"/>
              </a:rPr>
              <a:pPr/>
              <a:t>27</a:t>
            </a:fld>
            <a:endParaRPr lang="id-ID" altLang="en-US" smtClean="0">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 name="Notes Placeholder 2"/>
          <p:cNvSpPr>
            <a:spLocks noGrp="1"/>
          </p:cNvSpPr>
          <p:nvPr>
            <p:ph type="body" idx="1"/>
          </p:nvPr>
        </p:nvSpPr>
        <p:spPr/>
        <p:txBody>
          <a:bodyPr>
            <a:normAutofit fontScale="85000" lnSpcReduction="20000"/>
          </a:bodyPr>
          <a:lstStyle/>
          <a:p>
            <a:pPr marL="228600" indent="-228600" eaLnBrk="1" fontAlgn="auto" hangingPunct="1">
              <a:spcBef>
                <a:spcPts val="0"/>
              </a:spcBef>
              <a:spcAft>
                <a:spcPts val="0"/>
              </a:spcAft>
              <a:buFontTx/>
              <a:buAutoNum type="arabicPeriod" startAt="2"/>
              <a:defRPr/>
            </a:pPr>
            <a:endParaRPr lang="en-AU" dirty="0"/>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ED828AC9-35E8-4802-B6C5-963023CE5478}" type="slidenum">
              <a:rPr lang="id-ID" altLang="en-US" smtClean="0">
                <a:latin typeface="Calibri" pitchFamily="34" charset="0"/>
              </a:rPr>
              <a:pPr/>
              <a:t>28</a:t>
            </a:fld>
            <a:endParaRPr lang="id-ID" altLang="en-US" smtClean="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96614A5-373F-4E85-88FF-641AB6A0382D}" type="slidenum">
              <a:rPr lang="id-ID" altLang="id-ID" smtClean="0"/>
              <a:pPr>
                <a:defRPr/>
              </a:pPr>
              <a:t>2</a:t>
            </a:fld>
            <a:endParaRPr lang="id-ID" altLang="id-ID"/>
          </a:p>
        </p:txBody>
      </p:sp>
    </p:spTree>
    <p:extLst>
      <p:ext uri="{BB962C8B-B14F-4D97-AF65-F5344CB8AC3E}">
        <p14:creationId xmlns:p14="http://schemas.microsoft.com/office/powerpoint/2010/main" xmlns="" val="28062541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txBox="1">
            <a:spLocks noGrp="1" noChangeArrowheads="1"/>
          </p:cNvSpPr>
          <p:nvPr/>
        </p:nvSpPr>
        <p:spPr bwMode="auto">
          <a:xfrm>
            <a:off x="3884028" y="8846261"/>
            <a:ext cx="2972421" cy="466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862" tIns="46431" rIns="92862" bIns="46431" anchor="b"/>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a:fld id="{13BCEC1A-F2AA-49A7-BEAC-282CE6BDF5A0}" type="slidenum">
              <a:rPr lang="en-US" altLang="id-ID" sz="1200">
                <a:solidFill>
                  <a:srgbClr val="000000"/>
                </a:solidFill>
                <a:latin typeface="Calibri" pitchFamily="34" charset="0"/>
              </a:rPr>
              <a:pPr algn="r"/>
              <a:t>8</a:t>
            </a:fld>
            <a:endParaRPr lang="en-US" altLang="id-ID" sz="1200">
              <a:solidFill>
                <a:srgbClr val="000000"/>
              </a:solidFill>
              <a:latin typeface="Calibri" pitchFamily="34" charset="0"/>
            </a:endParaRPr>
          </a:p>
        </p:txBody>
      </p:sp>
      <p:sp>
        <p:nvSpPr>
          <p:cNvPr id="614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1444"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id-ID" smtClean="0">
              <a:ea typeface="MS PGothic" pitchFamily="34" charset="-128"/>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96614A5-373F-4E85-88FF-641AB6A0382D}" type="slidenum">
              <a:rPr lang="id-ID" altLang="id-ID" smtClean="0"/>
              <a:pPr>
                <a:defRPr/>
              </a:pPr>
              <a:t>18</a:t>
            </a:fld>
            <a:endParaRPr lang="id-ID" altLang="id-ID"/>
          </a:p>
        </p:txBody>
      </p:sp>
    </p:spTree>
    <p:extLst>
      <p:ext uri="{BB962C8B-B14F-4D97-AF65-F5344CB8AC3E}">
        <p14:creationId xmlns:p14="http://schemas.microsoft.com/office/powerpoint/2010/main" xmlns="" val="38629521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DB184D8B-5258-455B-94E8-E337F58ACC2D}" type="slidenum">
              <a:rPr lang="en-US" altLang="en-US" smtClean="0">
                <a:latin typeface="Calibri" pitchFamily="34" charset="0"/>
              </a:rPr>
              <a:pPr/>
              <a:t>19</a:t>
            </a:fld>
            <a:endParaRPr lang="en-US" altLang="en-US" smtClean="0">
              <a:latin typeface="Calibri" pitchFamily="34" charset="0"/>
            </a:endParaRPr>
          </a:p>
        </p:txBody>
      </p:sp>
      <p:sp>
        <p:nvSpPr>
          <p:cNvPr id="665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2228" name="Rectangle 3"/>
          <p:cNvSpPr>
            <a:spLocks noGrp="1" noChangeArrowheads="1"/>
          </p:cNvSpPr>
          <p:nvPr>
            <p:ph type="body" idx="1"/>
          </p:nvPr>
        </p:nvSpPr>
        <p:spPr bwMode="auto"/>
        <p:txBody>
          <a:bodyPr wrap="square" numCol="1" anchor="t" anchorCtr="0" compatLnSpc="1">
            <a:prstTxWarp prst="textNoShape">
              <a:avLst/>
            </a:prstTxWarp>
          </a:bodyPr>
          <a:lstStyle/>
          <a:p>
            <a:pPr marL="0" indent="0" eaLnBrk="1" fontAlgn="auto" hangingPunct="1">
              <a:spcBef>
                <a:spcPts val="0"/>
              </a:spcBef>
              <a:spcAft>
                <a:spcPts val="0"/>
              </a:spcAft>
              <a:buFontTx/>
              <a:buNone/>
              <a:defRPr/>
            </a:pPr>
            <a:endParaRPr lang="en-US" dirty="0" smtClean="0">
              <a:ea typeface="ＭＳ Ｐゴシック" pitchFamily="34" charset="-128"/>
              <a:cs typeface="Arial" pitchFamily="34" charset="0"/>
            </a:endParaRPr>
          </a:p>
          <a:p>
            <a:pPr eaLnBrk="1" fontAlgn="auto" hangingPunct="1">
              <a:spcBef>
                <a:spcPts val="0"/>
              </a:spcBef>
              <a:spcAft>
                <a:spcPts val="0"/>
              </a:spcAft>
              <a:defRPr/>
            </a:pPr>
            <a:endParaRPr lang="en-US" dirty="0" smtClean="0">
              <a:ea typeface="ＭＳ Ｐゴシック" pitchFamily="34" charset="-128"/>
              <a:cs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txBox="1">
            <a:spLocks noGrp="1" noChangeArrowheads="1"/>
          </p:cNvSpPr>
          <p:nvPr/>
        </p:nvSpPr>
        <p:spPr bwMode="auto">
          <a:xfrm>
            <a:off x="3884028" y="8846261"/>
            <a:ext cx="2972421" cy="466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862" tIns="46431" rIns="92862" bIns="46431" anchor="b"/>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a:fld id="{0698E121-618B-46BA-BBB6-E4805217B586}" type="slidenum">
              <a:rPr lang="en-US" altLang="id-ID" sz="1200">
                <a:solidFill>
                  <a:srgbClr val="000000"/>
                </a:solidFill>
                <a:latin typeface="Calibri" pitchFamily="34" charset="0"/>
              </a:rPr>
              <a:pPr algn="r"/>
              <a:t>20</a:t>
            </a:fld>
            <a:endParaRPr lang="en-US" altLang="id-ID" sz="1200">
              <a:solidFill>
                <a:srgbClr val="000000"/>
              </a:solidFill>
              <a:latin typeface="Calibri" pitchFamily="34" charset="0"/>
            </a:endParaRPr>
          </a:p>
        </p:txBody>
      </p:sp>
      <p:sp>
        <p:nvSpPr>
          <p:cNvPr id="634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3492"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id-ID" dirty="0" smtClean="0">
              <a:ea typeface="MS PGothic" pitchFamily="34" charset="-128"/>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DB184D8B-5258-455B-94E8-E337F58ACC2D}" type="slidenum">
              <a:rPr lang="en-US" altLang="en-US" smtClean="0">
                <a:latin typeface="Calibri" pitchFamily="34" charset="0"/>
              </a:rPr>
              <a:pPr/>
              <a:t>22</a:t>
            </a:fld>
            <a:endParaRPr lang="en-US" altLang="en-US" smtClean="0">
              <a:latin typeface="Calibri" pitchFamily="34" charset="0"/>
            </a:endParaRPr>
          </a:p>
        </p:txBody>
      </p:sp>
      <p:sp>
        <p:nvSpPr>
          <p:cNvPr id="665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2228" name="Rectangle 3"/>
          <p:cNvSpPr>
            <a:spLocks noGrp="1" noChangeArrowheads="1"/>
          </p:cNvSpPr>
          <p:nvPr>
            <p:ph type="body" idx="1"/>
          </p:nvPr>
        </p:nvSpPr>
        <p:spPr bwMode="auto"/>
        <p:txBody>
          <a:bodyPr wrap="square" numCol="1" anchor="t" anchorCtr="0" compatLnSpc="1">
            <a:prstTxWarp prst="textNoShape">
              <a:avLst/>
            </a:prstTxWarp>
          </a:bodyPr>
          <a:lstStyle/>
          <a:p>
            <a:pPr eaLnBrk="1" fontAlgn="auto" hangingPunct="1">
              <a:spcBef>
                <a:spcPts val="0"/>
              </a:spcBef>
              <a:spcAft>
                <a:spcPts val="0"/>
              </a:spcAft>
              <a:defRPr/>
            </a:pPr>
            <a:endParaRPr lang="en-US" dirty="0" smtClean="0">
              <a:ea typeface="ＭＳ Ｐゴシック" pitchFamily="34" charset="-128"/>
              <a:cs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DB184D8B-5258-455B-94E8-E337F58ACC2D}" type="slidenum">
              <a:rPr lang="en-US" altLang="en-US" smtClean="0">
                <a:latin typeface="Calibri" pitchFamily="34" charset="0"/>
              </a:rPr>
              <a:pPr/>
              <a:t>23</a:t>
            </a:fld>
            <a:endParaRPr lang="en-US" altLang="en-US" smtClean="0">
              <a:latin typeface="Calibri" pitchFamily="34" charset="0"/>
            </a:endParaRPr>
          </a:p>
        </p:txBody>
      </p:sp>
      <p:sp>
        <p:nvSpPr>
          <p:cNvPr id="665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2228" name="Rectangle 3"/>
          <p:cNvSpPr>
            <a:spLocks noGrp="1" noChangeArrowheads="1"/>
          </p:cNvSpPr>
          <p:nvPr>
            <p:ph type="body" idx="1"/>
          </p:nvPr>
        </p:nvSpPr>
        <p:spPr bwMode="auto"/>
        <p:txBody>
          <a:bodyPr wrap="square" numCol="1" anchor="t" anchorCtr="0" compatLnSpc="1">
            <a:prstTxWarp prst="textNoShape">
              <a:avLst/>
            </a:prstTxWarp>
          </a:bodyPr>
          <a:lstStyle/>
          <a:p>
            <a:pPr marL="0" indent="0" eaLnBrk="1" fontAlgn="auto" hangingPunct="1">
              <a:spcBef>
                <a:spcPts val="0"/>
              </a:spcBef>
              <a:spcAft>
                <a:spcPts val="0"/>
              </a:spcAft>
              <a:buFontTx/>
              <a:buNone/>
              <a:defRPr/>
            </a:pPr>
            <a:endParaRPr lang="en-US" dirty="0" smtClean="0">
              <a:ea typeface="ＭＳ Ｐゴシック" pitchFamily="34" charset="-128"/>
              <a:cs typeface="Arial" pitchFamily="34" charset="0"/>
            </a:endParaRPr>
          </a:p>
          <a:p>
            <a:pPr eaLnBrk="1" fontAlgn="auto" hangingPunct="1">
              <a:spcBef>
                <a:spcPts val="0"/>
              </a:spcBef>
              <a:spcAft>
                <a:spcPts val="0"/>
              </a:spcAft>
              <a:defRPr/>
            </a:pPr>
            <a:endParaRPr lang="en-US" dirty="0" smtClean="0">
              <a:ea typeface="ＭＳ Ｐゴシック" pitchFamily="34" charset="-128"/>
              <a:cs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 name="Notes Placeholder 2"/>
          <p:cNvSpPr>
            <a:spLocks noGrp="1"/>
          </p:cNvSpPr>
          <p:nvPr>
            <p:ph type="body" idx="1"/>
          </p:nvPr>
        </p:nvSpPr>
        <p:spPr/>
        <p:txBody>
          <a:bodyPr>
            <a:normAutofit fontScale="85000" lnSpcReduction="20000"/>
          </a:bodyPr>
          <a:lstStyle/>
          <a:p>
            <a:pPr marL="228600" indent="-228600" eaLnBrk="1" fontAlgn="auto" hangingPunct="1">
              <a:spcBef>
                <a:spcPts val="0"/>
              </a:spcBef>
              <a:spcAft>
                <a:spcPts val="0"/>
              </a:spcAft>
              <a:buFontTx/>
              <a:buAutoNum type="arabicPeriod" startAt="2"/>
              <a:defRPr/>
            </a:pPr>
            <a:endParaRPr lang="en-AU" dirty="0"/>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ED828AC9-35E8-4802-B6C5-963023CE5478}" type="slidenum">
              <a:rPr lang="id-ID" altLang="en-US" smtClean="0">
                <a:latin typeface="Calibri" pitchFamily="34" charset="0"/>
              </a:rPr>
              <a:pPr/>
              <a:t>26</a:t>
            </a:fld>
            <a:endParaRPr lang="id-ID" altLang="en-US" smtClean="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28700"/>
            <a:ext cx="7848600" cy="1445419"/>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2628900"/>
            <a:ext cx="6400800" cy="131445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64C3BED5-A99C-41FD-8B29-B6194AA75AC4}" type="datetime1">
              <a:rPr lang="en-US"/>
              <a:pPr>
                <a:defRPr/>
              </a:pPr>
              <a:t>4/20/2016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7848600" y="114300"/>
            <a:ext cx="1066800" cy="246063"/>
          </a:xfrm>
        </p:spPr>
        <p:txBody>
          <a:bodyPr/>
          <a:lstStyle>
            <a:lvl1pPr>
              <a:defRPr/>
            </a:lvl1pPr>
          </a:lstStyle>
          <a:p>
            <a:pPr>
              <a:defRPr/>
            </a:pPr>
            <a:fld id="{E0B9E092-C457-4113-BA1E-A28608C766B8}" type="slidenum">
              <a:rPr lang="en-US" altLang="id-ID"/>
              <a:pPr>
                <a:defRPr/>
              </a:pPr>
              <a:t>‹#›</a:t>
            </a:fld>
            <a:endParaRPr lang="en-US" altLang="id-ID"/>
          </a:p>
        </p:txBody>
      </p:sp>
    </p:spTree>
    <p:extLst>
      <p:ext uri="{BB962C8B-B14F-4D97-AF65-F5344CB8AC3E}">
        <p14:creationId xmlns:p14="http://schemas.microsoft.com/office/powerpoint/2010/main" xmlns="" val="29352517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92AF174-2B5B-4375-BB22-F84355877A6F}" type="datetime1">
              <a:rPr lang="en-US"/>
              <a:pPr>
                <a:defRPr/>
              </a:pPr>
              <a:t>4/20/2016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7848600" y="114300"/>
            <a:ext cx="1066800" cy="246063"/>
          </a:xfrm>
        </p:spPr>
        <p:txBody>
          <a:bodyPr/>
          <a:lstStyle>
            <a:lvl1pPr>
              <a:defRPr/>
            </a:lvl1pPr>
          </a:lstStyle>
          <a:p>
            <a:pPr>
              <a:defRPr/>
            </a:pPr>
            <a:fld id="{AAE0D054-B8E2-4D2D-98D9-334F1D759CC1}" type="slidenum">
              <a:rPr lang="en-US" altLang="id-ID"/>
              <a:pPr>
                <a:defRPr/>
              </a:pPr>
              <a:t>‹#›</a:t>
            </a:fld>
            <a:endParaRPr lang="en-US" altLang="id-ID"/>
          </a:p>
        </p:txBody>
      </p:sp>
    </p:spTree>
    <p:extLst>
      <p:ext uri="{BB962C8B-B14F-4D97-AF65-F5344CB8AC3E}">
        <p14:creationId xmlns:p14="http://schemas.microsoft.com/office/powerpoint/2010/main" xmlns="" val="28608284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440055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457200"/>
            <a:ext cx="6019800" cy="44005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FE40CA4D-F659-40DB-84FA-2DA631F70533}" type="datetime1">
              <a:rPr lang="en-US"/>
              <a:pPr>
                <a:defRPr/>
              </a:pPr>
              <a:t>4/20/2016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7848600" y="114300"/>
            <a:ext cx="1066800" cy="246063"/>
          </a:xfrm>
        </p:spPr>
        <p:txBody>
          <a:bodyPr/>
          <a:lstStyle>
            <a:lvl1pPr>
              <a:defRPr/>
            </a:lvl1pPr>
          </a:lstStyle>
          <a:p>
            <a:pPr>
              <a:defRPr/>
            </a:pPr>
            <a:fld id="{C07AFC4D-B585-4E21-ADE5-3534813C3C79}" type="slidenum">
              <a:rPr lang="en-US" altLang="id-ID"/>
              <a:pPr>
                <a:defRPr/>
              </a:pPr>
              <a:t>‹#›</a:t>
            </a:fld>
            <a:endParaRPr lang="en-US" altLang="id-ID"/>
          </a:p>
        </p:txBody>
      </p:sp>
    </p:spTree>
    <p:extLst>
      <p:ext uri="{BB962C8B-B14F-4D97-AF65-F5344CB8AC3E}">
        <p14:creationId xmlns:p14="http://schemas.microsoft.com/office/powerpoint/2010/main" xmlns="" val="165858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D9CD17B-EC14-458C-9160-EAF68D0D7554}" type="datetime1">
              <a:rPr lang="en-US"/>
              <a:pPr>
                <a:defRPr/>
              </a:pPr>
              <a:t>4/20/2016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7848600" y="114300"/>
            <a:ext cx="1066800" cy="246063"/>
          </a:xfrm>
        </p:spPr>
        <p:txBody>
          <a:bodyPr/>
          <a:lstStyle>
            <a:lvl1pPr>
              <a:defRPr/>
            </a:lvl1pPr>
          </a:lstStyle>
          <a:p>
            <a:pPr>
              <a:defRPr/>
            </a:pPr>
            <a:fld id="{BE50DCF6-F495-4A07-92B9-F440BCBA077C}" type="slidenum">
              <a:rPr lang="en-US" altLang="id-ID"/>
              <a:pPr>
                <a:defRPr/>
              </a:pPr>
              <a:t>‹#›</a:t>
            </a:fld>
            <a:endParaRPr lang="en-US" altLang="id-ID"/>
          </a:p>
        </p:txBody>
      </p:sp>
    </p:spTree>
    <p:extLst>
      <p:ext uri="{BB962C8B-B14F-4D97-AF65-F5344CB8AC3E}">
        <p14:creationId xmlns:p14="http://schemas.microsoft.com/office/powerpoint/2010/main" xmlns="" val="2045925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cxnSp>
        <p:nvCxnSpPr>
          <p:cNvPr id="4" name="Straight Connector 3"/>
          <p:cNvCxnSpPr/>
          <p:nvPr/>
        </p:nvCxnSpPr>
        <p:spPr>
          <a:xfrm>
            <a:off x="731838" y="34496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2313" y="1771651"/>
            <a:ext cx="7772400" cy="1650206"/>
          </a:xfrm>
        </p:spPr>
        <p:txBody>
          <a:bodyPr anchor="b"/>
          <a:lstStyle>
            <a:lvl1pPr algn="l">
              <a:defRPr sz="4800" b="0"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3470149"/>
            <a:ext cx="7772400" cy="1125140"/>
          </a:xfrm>
        </p:spPr>
        <p:txBody>
          <a:bodyPr>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A043FE7-97D6-4C58-97BF-97F4E9204533}" type="datetime1">
              <a:rPr lang="en-US"/>
              <a:pPr>
                <a:defRPr/>
              </a:pPr>
              <a:t>4/20/2016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7848600" y="114300"/>
            <a:ext cx="1066800" cy="246063"/>
          </a:xfrm>
        </p:spPr>
        <p:txBody>
          <a:bodyPr/>
          <a:lstStyle>
            <a:lvl1pPr>
              <a:defRPr>
                <a:solidFill>
                  <a:schemeClr val="tx1"/>
                </a:solidFill>
              </a:defRPr>
            </a:lvl1pPr>
          </a:lstStyle>
          <a:p>
            <a:pPr>
              <a:defRPr/>
            </a:pPr>
            <a:fld id="{878AD4DC-5F78-473D-952D-C94FB63CCEAC}" type="slidenum">
              <a:rPr lang="en-US" altLang="id-ID"/>
              <a:pPr>
                <a:defRPr/>
              </a:pPr>
              <a:t>‹#›</a:t>
            </a:fld>
            <a:endParaRPr lang="en-US" altLang="id-ID"/>
          </a:p>
        </p:txBody>
      </p:sp>
    </p:spTree>
    <p:extLst>
      <p:ext uri="{BB962C8B-B14F-4D97-AF65-F5344CB8AC3E}">
        <p14:creationId xmlns:p14="http://schemas.microsoft.com/office/powerpoint/2010/main" xmlns="" val="244263551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55014"/>
            <a:ext cx="4038600" cy="35387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255014"/>
            <a:ext cx="4038600" cy="35387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lvl1pPr>
              <a:defRPr/>
            </a:lvl1pPr>
          </a:lstStyle>
          <a:p>
            <a:pPr>
              <a:defRPr/>
            </a:pPr>
            <a:fld id="{26606CC4-DAC9-4AF7-879C-6D046F267682}" type="datetime1">
              <a:rPr lang="en-US"/>
              <a:pPr>
                <a:defRPr/>
              </a:pPr>
              <a:t>4/20/2016</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7848600" y="114300"/>
            <a:ext cx="1066800" cy="246063"/>
          </a:xfrm>
        </p:spPr>
        <p:txBody>
          <a:bodyPr/>
          <a:lstStyle>
            <a:lvl1pPr>
              <a:defRPr/>
            </a:lvl1pPr>
          </a:lstStyle>
          <a:p>
            <a:pPr>
              <a:defRPr/>
            </a:pPr>
            <a:fld id="{1A79E00C-444C-47ED-9FE3-35E8EFBC94C7}" type="slidenum">
              <a:rPr lang="en-US" altLang="id-ID"/>
              <a:pPr>
                <a:defRPr/>
              </a:pPr>
              <a:t>‹#›</a:t>
            </a:fld>
            <a:endParaRPr lang="en-US" altLang="id-ID"/>
          </a:p>
        </p:txBody>
      </p:sp>
    </p:spTree>
    <p:extLst>
      <p:ext uri="{BB962C8B-B14F-4D97-AF65-F5344CB8AC3E}">
        <p14:creationId xmlns:p14="http://schemas.microsoft.com/office/powerpoint/2010/main" xmlns="" val="24318535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rot="5400000">
            <a:off x="2807494" y="3034506"/>
            <a:ext cx="3530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257300"/>
            <a:ext cx="3931920" cy="47982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28800"/>
            <a:ext cx="3931920"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257300"/>
            <a:ext cx="3931920" cy="47982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1828800"/>
            <a:ext cx="3931920"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6"/>
          <p:cNvSpPr>
            <a:spLocks noGrp="1"/>
          </p:cNvSpPr>
          <p:nvPr>
            <p:ph type="dt" sz="half" idx="10"/>
          </p:nvPr>
        </p:nvSpPr>
        <p:spPr/>
        <p:txBody>
          <a:bodyPr/>
          <a:lstStyle>
            <a:lvl1pPr>
              <a:defRPr/>
            </a:lvl1pPr>
          </a:lstStyle>
          <a:p>
            <a:pPr>
              <a:defRPr/>
            </a:pPr>
            <a:fld id="{AFB95506-7B67-4C01-9EE1-69E8B2FCB12E}" type="datetime1">
              <a:rPr lang="en-US"/>
              <a:pPr>
                <a:defRPr/>
              </a:pPr>
              <a:t>4/20/2016</a:t>
            </a:fld>
            <a:endParaRPr lang="en-US"/>
          </a:p>
        </p:txBody>
      </p:sp>
      <p:sp>
        <p:nvSpPr>
          <p:cNvPr id="9" name="Footer Placeholder 7"/>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a:xfrm>
            <a:off x="7848600" y="114300"/>
            <a:ext cx="1066800" cy="246063"/>
          </a:xfrm>
        </p:spPr>
        <p:txBody>
          <a:bodyPr/>
          <a:lstStyle>
            <a:lvl1pPr>
              <a:defRPr/>
            </a:lvl1pPr>
          </a:lstStyle>
          <a:p>
            <a:pPr>
              <a:defRPr/>
            </a:pPr>
            <a:fld id="{F6966D55-53BE-46C1-AC7E-DBD4FDDA155D}" type="slidenum">
              <a:rPr lang="en-US" altLang="id-ID"/>
              <a:pPr>
                <a:defRPr/>
              </a:pPr>
              <a:t>‹#›</a:t>
            </a:fld>
            <a:endParaRPr lang="en-US" altLang="id-ID"/>
          </a:p>
        </p:txBody>
      </p:sp>
    </p:spTree>
    <p:extLst>
      <p:ext uri="{BB962C8B-B14F-4D97-AF65-F5344CB8AC3E}">
        <p14:creationId xmlns:p14="http://schemas.microsoft.com/office/powerpoint/2010/main" xmlns="" val="13701350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72195179-3BAA-473A-9CAE-57A944923CF3}" type="datetime1">
              <a:rPr lang="en-US"/>
              <a:pPr>
                <a:defRPr/>
              </a:pPr>
              <a:t>4/20/2016</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a:xfrm>
            <a:off x="7848600" y="114300"/>
            <a:ext cx="1066800" cy="246063"/>
          </a:xfrm>
        </p:spPr>
        <p:txBody>
          <a:bodyPr/>
          <a:lstStyle>
            <a:lvl1pPr>
              <a:defRPr/>
            </a:lvl1pPr>
          </a:lstStyle>
          <a:p>
            <a:pPr>
              <a:defRPr/>
            </a:pPr>
            <a:fld id="{DF1A547F-5204-4214-89FF-EE0C8A13B545}" type="slidenum">
              <a:rPr lang="en-US" altLang="id-ID"/>
              <a:pPr>
                <a:defRPr/>
              </a:pPr>
              <a:t>‹#›</a:t>
            </a:fld>
            <a:endParaRPr lang="en-US" altLang="id-ID"/>
          </a:p>
        </p:txBody>
      </p:sp>
    </p:spTree>
    <p:extLst>
      <p:ext uri="{BB962C8B-B14F-4D97-AF65-F5344CB8AC3E}">
        <p14:creationId xmlns:p14="http://schemas.microsoft.com/office/powerpoint/2010/main" xmlns="" val="31643324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1892D4C5-00AF-4821-8886-1EF3A3716E45}" type="datetime1">
              <a:rPr lang="en-US"/>
              <a:pPr>
                <a:defRPr/>
              </a:pPr>
              <a:t>4/20/2016</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a:xfrm>
            <a:off x="7848600" y="114300"/>
            <a:ext cx="1066800" cy="246063"/>
          </a:xfrm>
        </p:spPr>
        <p:txBody>
          <a:bodyPr/>
          <a:lstStyle>
            <a:lvl1pPr>
              <a:defRPr/>
            </a:lvl1pPr>
          </a:lstStyle>
          <a:p>
            <a:pPr>
              <a:defRPr/>
            </a:pPr>
            <a:fld id="{D64278E0-64C7-411F-AD8F-3662AFA3445D}" type="slidenum">
              <a:rPr lang="en-US" altLang="id-ID"/>
              <a:pPr>
                <a:defRPr/>
              </a:pPr>
              <a:t>‹#›</a:t>
            </a:fld>
            <a:endParaRPr lang="en-US" altLang="id-ID"/>
          </a:p>
        </p:txBody>
      </p:sp>
    </p:spTree>
    <p:extLst>
      <p:ext uri="{BB962C8B-B14F-4D97-AF65-F5344CB8AC3E}">
        <p14:creationId xmlns:p14="http://schemas.microsoft.com/office/powerpoint/2010/main" xmlns="" val="17088991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cxnSp>
        <p:nvCxnSpPr>
          <p:cNvPr id="5" name="Straight Connector 4"/>
          <p:cNvCxnSpPr/>
          <p:nvPr/>
        </p:nvCxnSpPr>
        <p:spPr>
          <a:xfrm rot="5400000">
            <a:off x="683419" y="2685256"/>
            <a:ext cx="418465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594060"/>
            <a:ext cx="2139696" cy="946404"/>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594060"/>
            <a:ext cx="5715000" cy="418338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1597915"/>
            <a:ext cx="2139696" cy="31827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fld id="{5CFB904D-6DA0-4D5B-8F6D-76F24B8DB7E6}" type="datetime1">
              <a:rPr lang="en-US"/>
              <a:pPr>
                <a:defRPr/>
              </a:pPr>
              <a:t>4/20/2016</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a:xfrm>
            <a:off x="7848600" y="114300"/>
            <a:ext cx="1066800" cy="246063"/>
          </a:xfrm>
        </p:spPr>
        <p:txBody>
          <a:bodyPr/>
          <a:lstStyle>
            <a:lvl1pPr>
              <a:defRPr/>
            </a:lvl1pPr>
          </a:lstStyle>
          <a:p>
            <a:pPr>
              <a:defRPr/>
            </a:pPr>
            <a:fld id="{BCE901EC-4E9F-431F-B578-50BB11F4A942}" type="slidenum">
              <a:rPr lang="en-US" altLang="id-ID"/>
              <a:pPr>
                <a:defRPr/>
              </a:pPr>
              <a:t>‹#›</a:t>
            </a:fld>
            <a:endParaRPr lang="en-US" altLang="id-ID"/>
          </a:p>
        </p:txBody>
      </p:sp>
    </p:spTree>
    <p:extLst>
      <p:ext uri="{BB962C8B-B14F-4D97-AF65-F5344CB8AC3E}">
        <p14:creationId xmlns:p14="http://schemas.microsoft.com/office/powerpoint/2010/main" xmlns="" val="1579252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594360"/>
            <a:ext cx="2142680" cy="948690"/>
          </a:xfrm>
        </p:spPr>
        <p:txBody>
          <a:bodyPr anchor="b"/>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628651"/>
            <a:ext cx="5904390" cy="4125342"/>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457200" y="1600200"/>
            <a:ext cx="2139696" cy="31821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BCE38269-C246-483F-B1F3-D6D9C29C8BE9}" type="datetime1">
              <a:rPr lang="en-US"/>
              <a:pPr>
                <a:defRPr/>
              </a:pPr>
              <a:t>4/20/2016</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7848600" y="114300"/>
            <a:ext cx="1066800" cy="246063"/>
          </a:xfrm>
        </p:spPr>
        <p:txBody>
          <a:bodyPr/>
          <a:lstStyle>
            <a:lvl1pPr>
              <a:defRPr/>
            </a:lvl1pPr>
          </a:lstStyle>
          <a:p>
            <a:pPr>
              <a:defRPr/>
            </a:pPr>
            <a:fld id="{2872242D-D55A-473A-9416-12548F0C13FF}" type="slidenum">
              <a:rPr lang="en-US" altLang="id-ID"/>
              <a:pPr>
                <a:defRPr/>
              </a:pPr>
              <a:t>‹#›</a:t>
            </a:fld>
            <a:endParaRPr lang="en-US" altLang="id-ID"/>
          </a:p>
        </p:txBody>
      </p:sp>
    </p:spTree>
    <p:extLst>
      <p:ext uri="{BB962C8B-B14F-4D97-AF65-F5344CB8AC3E}">
        <p14:creationId xmlns:p14="http://schemas.microsoft.com/office/powerpoint/2010/main" xmlns="" val="17490514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165100"/>
            <a:ext cx="9144000" cy="17145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Placeholder 1"/>
          <p:cNvSpPr>
            <a:spLocks noGrp="1"/>
          </p:cNvSpPr>
          <p:nvPr>
            <p:ph type="title"/>
          </p:nvPr>
        </p:nvSpPr>
        <p:spPr>
          <a:xfrm>
            <a:off x="457200" y="400050"/>
            <a:ext cx="8229600" cy="74295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1028" name="Text Placeholder 2"/>
          <p:cNvSpPr>
            <a:spLocks noGrp="1"/>
          </p:cNvSpPr>
          <p:nvPr>
            <p:ph type="body" idx="1"/>
          </p:nvPr>
        </p:nvSpPr>
        <p:spPr bwMode="auto">
          <a:xfrm>
            <a:off x="457200" y="1200150"/>
            <a:ext cx="8229600" cy="3657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 name="Rectangle 6"/>
          <p:cNvSpPr/>
          <p:nvPr userDrawn="1"/>
        </p:nvSpPr>
        <p:spPr>
          <a:xfrm>
            <a:off x="0" y="0"/>
            <a:ext cx="9144000"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Date Placeholder 3"/>
          <p:cNvSpPr>
            <a:spLocks noGrp="1"/>
          </p:cNvSpPr>
          <p:nvPr>
            <p:ph type="dt" sz="half" idx="2"/>
          </p:nvPr>
        </p:nvSpPr>
        <p:spPr>
          <a:xfrm>
            <a:off x="457200" y="14288"/>
            <a:ext cx="2895600" cy="246062"/>
          </a:xfrm>
          <a:prstGeom prst="rect">
            <a:avLst/>
          </a:prstGeom>
        </p:spPr>
        <p:txBody>
          <a:bodyPr vert="horz" lIns="91440" tIns="45720" rIns="91440" bIns="45720" rtlCol="0" anchor="ctr"/>
          <a:lstStyle>
            <a:lvl1pPr algn="l" eaLnBrk="1" fontAlgn="auto" hangingPunct="1">
              <a:spcBef>
                <a:spcPts val="0"/>
              </a:spcBef>
              <a:spcAft>
                <a:spcPts val="0"/>
              </a:spcAft>
              <a:defRPr sz="1200">
                <a:solidFill>
                  <a:srgbClr val="FFFFFF"/>
                </a:solidFill>
                <a:latin typeface="+mn-lt"/>
                <a:cs typeface="+mn-cs"/>
              </a:defRPr>
            </a:lvl1pPr>
          </a:lstStyle>
          <a:p>
            <a:pPr>
              <a:defRPr/>
            </a:pPr>
            <a:fld id="{EF7D7564-D70A-4F71-8498-89F1A3BF5589}" type="datetime1">
              <a:rPr lang="en-US"/>
              <a:pPr>
                <a:defRPr/>
              </a:pPr>
              <a:t>4/20/2016</a:t>
            </a:fld>
            <a:endParaRPr lang="en-US" dirty="0"/>
          </a:p>
        </p:txBody>
      </p:sp>
      <p:sp>
        <p:nvSpPr>
          <p:cNvPr id="5" name="Footer Placeholder 4"/>
          <p:cNvSpPr>
            <a:spLocks noGrp="1"/>
          </p:cNvSpPr>
          <p:nvPr>
            <p:ph type="ftr" sz="quarter" idx="3"/>
          </p:nvPr>
        </p:nvSpPr>
        <p:spPr>
          <a:xfrm>
            <a:off x="3429000" y="14288"/>
            <a:ext cx="4114800" cy="246062"/>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rgbClr val="FFFFFF"/>
                </a:solidFill>
                <a:latin typeface="+mn-lt"/>
                <a:cs typeface="+mn-cs"/>
              </a:defRPr>
            </a:lvl1pPr>
          </a:lstStyle>
          <a:p>
            <a:pPr>
              <a:defRPr/>
            </a:pPr>
            <a:endParaRPr lang="en-US"/>
          </a:p>
        </p:txBody>
      </p:sp>
      <p:sp>
        <p:nvSpPr>
          <p:cNvPr id="12" name="Slide Number Placeholder 5"/>
          <p:cNvSpPr>
            <a:spLocks noGrp="1"/>
          </p:cNvSpPr>
          <p:nvPr>
            <p:ph type="sldNum" sz="quarter" idx="4"/>
          </p:nvPr>
        </p:nvSpPr>
        <p:spPr>
          <a:xfrm>
            <a:off x="7848600" y="90488"/>
            <a:ext cx="1066800" cy="246062"/>
          </a:xfrm>
          <a:prstGeom prst="rect">
            <a:avLst/>
          </a:prstGeom>
        </p:spPr>
        <p:txBody>
          <a:bodyPr vert="horz" wrap="square" lIns="91440" tIns="45720" rIns="91440" bIns="45720" numCol="1" anchor="t" anchorCtr="0" compatLnSpc="1">
            <a:prstTxWarp prst="textNoShape">
              <a:avLst/>
            </a:prstTxWarp>
          </a:bodyPr>
          <a:lstStyle>
            <a:lvl1pPr algn="r" eaLnBrk="1" hangingPunct="1">
              <a:defRPr sz="1600">
                <a:solidFill>
                  <a:schemeClr val="bg1"/>
                </a:solidFill>
                <a:latin typeface="Calibri" pitchFamily="34" charset="0"/>
              </a:defRPr>
            </a:lvl1pPr>
          </a:lstStyle>
          <a:p>
            <a:pPr>
              <a:defRPr/>
            </a:pPr>
            <a:fld id="{1C5FE68A-C364-4390-ADCB-082467360D1B}" type="slidenum">
              <a:rPr lang="en-US" altLang="id-ID"/>
              <a:pPr>
                <a:defRPr/>
              </a:pPr>
              <a:t>‹#›</a:t>
            </a:fld>
            <a:endParaRPr lang="en-US" altLang="id-ID"/>
          </a:p>
        </p:txBody>
      </p:sp>
    </p:spTree>
  </p:cSld>
  <p:clrMap bg1="lt1" tx1="dk1" bg2="lt2" tx2="dk2" accent1="accent1" accent2="accent2" accent3="accent3" accent4="accent4" accent5="accent5" accent6="accent6" hlink="hlink" folHlink="folHlink"/>
  <p:sldLayoutIdLst>
    <p:sldLayoutId id="2147484396" r:id="rId1"/>
    <p:sldLayoutId id="2147484397" r:id="rId2"/>
    <p:sldLayoutId id="2147484398" r:id="rId3"/>
    <p:sldLayoutId id="2147484399" r:id="rId4"/>
    <p:sldLayoutId id="2147484400" r:id="rId5"/>
    <p:sldLayoutId id="2147484401" r:id="rId6"/>
    <p:sldLayoutId id="2147484402" r:id="rId7"/>
    <p:sldLayoutId id="2147484403" r:id="rId8"/>
    <p:sldLayoutId id="2147484404" r:id="rId9"/>
    <p:sldLayoutId id="2147484405" r:id="rId10"/>
    <p:sldLayoutId id="2147484406" r:id="rId11"/>
  </p:sldLayoutIdLst>
  <p:hf hdr="0" ftr="0" dt="0"/>
  <p:txStyles>
    <p:titleStyle>
      <a:lvl1pPr algn="l" rtl="0" eaLnBrk="0" fontAlgn="base" hangingPunct="0">
        <a:spcBef>
          <a:spcPct val="0"/>
        </a:spcBef>
        <a:spcAft>
          <a:spcPct val="0"/>
        </a:spcAft>
        <a:defRPr sz="4000" kern="1200" spc="-1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182563" indent="-182563" algn="l" rtl="0" eaLnBrk="0" fontAlgn="base" hangingPunct="0">
        <a:spcBef>
          <a:spcPct val="20000"/>
        </a:spcBef>
        <a:spcAft>
          <a:spcPct val="0"/>
        </a:spcAft>
        <a:buClr>
          <a:schemeClr val="accent1"/>
        </a:buClr>
        <a:buSzPct val="85000"/>
        <a:buFont typeface="Arial" charset="0"/>
        <a:buChar char="•"/>
        <a:defRPr sz="2400" kern="1200">
          <a:solidFill>
            <a:schemeClr val="tx1"/>
          </a:solidFill>
          <a:latin typeface="+mn-lt"/>
          <a:ea typeface="+mn-ea"/>
          <a:cs typeface="+mn-cs"/>
        </a:defRPr>
      </a:lvl1pPr>
      <a:lvl2pPr marL="457200" indent="-182563" algn="l" rtl="0" eaLnBrk="0" fontAlgn="base" hangingPunct="0">
        <a:spcBef>
          <a:spcPct val="20000"/>
        </a:spcBef>
        <a:spcAft>
          <a:spcPct val="0"/>
        </a:spcAft>
        <a:buClr>
          <a:schemeClr val="accent1"/>
        </a:buClr>
        <a:buSzPct val="85000"/>
        <a:buFont typeface="Arial" charset="0"/>
        <a:buChar char="•"/>
        <a:defRPr sz="2000" kern="1200">
          <a:solidFill>
            <a:schemeClr val="tx1"/>
          </a:solidFill>
          <a:latin typeface="+mn-lt"/>
          <a:ea typeface="+mn-ea"/>
          <a:cs typeface="+mn-cs"/>
        </a:defRPr>
      </a:lvl2pPr>
      <a:lvl3pPr marL="730250" indent="-182563" algn="l" rtl="0" eaLnBrk="0" fontAlgn="base" hangingPunct="0">
        <a:spcBef>
          <a:spcPct val="20000"/>
        </a:spcBef>
        <a:spcAft>
          <a:spcPct val="0"/>
        </a:spcAft>
        <a:buClr>
          <a:schemeClr val="accent1"/>
        </a:buClr>
        <a:buSzPct val="90000"/>
        <a:buFont typeface="Arial" charset="0"/>
        <a:buChar char="•"/>
        <a:defRPr kern="1200">
          <a:solidFill>
            <a:schemeClr val="tx1"/>
          </a:solidFill>
          <a:latin typeface="+mn-lt"/>
          <a:ea typeface="+mn-ea"/>
          <a:cs typeface="+mn-cs"/>
        </a:defRPr>
      </a:lvl3pPr>
      <a:lvl4pPr marL="1004888" indent="-182563" algn="l" rtl="0" eaLnBrk="0" fontAlgn="base" hangingPunct="0">
        <a:spcBef>
          <a:spcPct val="20000"/>
        </a:spcBef>
        <a:spcAft>
          <a:spcPct val="0"/>
        </a:spcAft>
        <a:buClr>
          <a:schemeClr val="accent1"/>
        </a:buClr>
        <a:buFont typeface="Arial" charset="0"/>
        <a:buChar char="•"/>
        <a:defRPr sz="1600" kern="1200">
          <a:solidFill>
            <a:schemeClr val="tx1"/>
          </a:solidFill>
          <a:latin typeface="+mn-lt"/>
          <a:ea typeface="+mn-ea"/>
          <a:cs typeface="+mn-cs"/>
        </a:defRPr>
      </a:lvl4pPr>
      <a:lvl5pPr marL="1187450" indent="-136525" algn="l" rtl="0" eaLnBrk="0" fontAlgn="base" hangingPunct="0">
        <a:spcBef>
          <a:spcPct val="20000"/>
        </a:spcBef>
        <a:spcAft>
          <a:spcPct val="0"/>
        </a:spcAft>
        <a:buClr>
          <a:schemeClr val="accent1"/>
        </a:buClr>
        <a:buSzPct val="100000"/>
        <a:buFont typeface="Arial" charset="0"/>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jpeg"/><Relationship Id="rId4" Type="http://schemas.openxmlformats.org/officeDocument/2006/relationships/image" Target="../media/image7.png"/><Relationship Id="rId9" Type="http://schemas.openxmlformats.org/officeDocument/2006/relationships/image" Target="../media/image12.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Users/Pantas%20Lumban%20Batu/Documents/Users/HP%20COMPAQ/AppData/Local/Temp/09.%20Jabar.ppt" TargetMode="External"/><Relationship Id="rId13" Type="http://schemas.openxmlformats.org/officeDocument/2006/relationships/hyperlink" Target="../../../Users/Pantas%20Lumban%20Batu/Documents/Users/HP%20COMPAQ/AppData/Local/Temp/18.%20Sulut.ppt" TargetMode="External"/><Relationship Id="rId3" Type="http://schemas.openxmlformats.org/officeDocument/2006/relationships/hyperlink" Target="../../../Users/Pantas%20Lumban%20Batu/Documents/Users/HP%20COMPAQ/AppData/Local/Temp/02.%20Sumbar.ppt" TargetMode="External"/><Relationship Id="rId7" Type="http://schemas.openxmlformats.org/officeDocument/2006/relationships/hyperlink" Target="../../../Users/Pantas%20Lumban%20Batu/Documents/Users/HP%20COMPAQ/AppData/Local/Temp/10.%20Jateng.ppt" TargetMode="External"/><Relationship Id="rId12" Type="http://schemas.openxmlformats.org/officeDocument/2006/relationships/hyperlink" Target="../../../Users/Pantas%20Lumban%20Batu/Documents/Users/HP%20COMPAQ/AppData/Local/Temp/15.%20NTB.ppt" TargetMode="External"/><Relationship Id="rId2" Type="http://schemas.openxmlformats.org/officeDocument/2006/relationships/image" Target="../media/image5.jpeg"/><Relationship Id="rId16" Type="http://schemas.openxmlformats.org/officeDocument/2006/relationships/hyperlink" Target="../../../Users/Pantas%20Lumban%20Batu/Documents/Users/HP%20COMPAQ/AppData/Local/Temp/20.%20Sultra.ppt" TargetMode="External"/><Relationship Id="rId1" Type="http://schemas.openxmlformats.org/officeDocument/2006/relationships/slideLayout" Target="../slideLayouts/slideLayout7.xml"/><Relationship Id="rId6" Type="http://schemas.openxmlformats.org/officeDocument/2006/relationships/hyperlink" Target="../../../Users/Pantas%20Lumban%20Batu/Documents/Users/HP%20COMPAQ/AppData/Local/Temp/08.%20DKI%20Jakarta.ppt" TargetMode="External"/><Relationship Id="rId11" Type="http://schemas.openxmlformats.org/officeDocument/2006/relationships/hyperlink" Target="../../../Users/Pantas%20Lumban%20Batu/Documents/Users/HP%20COMPAQ/AppData/Local/Temp/14.%20Bali.ppt" TargetMode="External"/><Relationship Id="rId5" Type="http://schemas.openxmlformats.org/officeDocument/2006/relationships/hyperlink" Target="../../../Users/Pantas%20Lumban%20Batu/Documents/Users/HP%20COMPAQ/AppData/Local/Temp/07.%20Lampung.ppt" TargetMode="External"/><Relationship Id="rId15" Type="http://schemas.openxmlformats.org/officeDocument/2006/relationships/hyperlink" Target="../../../Users/Pantas%20Lumban%20Batu/Documents/Users/HP%20COMPAQ/AppData/Local/Temp/19.%20Sulsel.ppt" TargetMode="External"/><Relationship Id="rId10" Type="http://schemas.openxmlformats.org/officeDocument/2006/relationships/hyperlink" Target="../../../Users/Pantas%20Lumban%20Batu/Documents/Users/HP%20COMPAQ/AppData/Local/Temp/13.%20Jatim.ppt" TargetMode="External"/><Relationship Id="rId4" Type="http://schemas.openxmlformats.org/officeDocument/2006/relationships/hyperlink" Target="../../../Users/Pantas%20Lumban%20Batu/Documents/Users/HP%20COMPAQ/AppData/Local/Temp/05.%20Jambi.ppt" TargetMode="External"/><Relationship Id="rId9" Type="http://schemas.openxmlformats.org/officeDocument/2006/relationships/hyperlink" Target="../../../Users/Pantas%20Lumban%20Batu/Documents/Users/HP%20COMPAQ/AppData/Local/Temp/11.%20Jogja.ppt" TargetMode="External"/><Relationship Id="rId14" Type="http://schemas.openxmlformats.org/officeDocument/2006/relationships/hyperlink" Target="../../../Users/Pantas%20Lumban%20Batu/Documents/Users/HP%20COMPAQ/AppData/Local/Temp/21.%20Gorontalo.ppt"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ctrTitle"/>
          </p:nvPr>
        </p:nvSpPr>
        <p:spPr>
          <a:xfrm>
            <a:off x="152400" y="2318661"/>
            <a:ext cx="5638800" cy="757130"/>
          </a:xfrm>
        </p:spPr>
        <p:txBody>
          <a:bodyPr wrap="square">
            <a:spAutoFit/>
          </a:bodyPr>
          <a:lstStyle/>
          <a:p>
            <a:pPr eaLnBrk="1" fontAlgn="auto" hangingPunct="1">
              <a:lnSpc>
                <a:spcPct val="90000"/>
              </a:lnSpc>
              <a:spcAft>
                <a:spcPts val="0"/>
              </a:spcAft>
              <a:defRPr/>
            </a:pPr>
            <a:r>
              <a:rPr lang="en-US" sz="2000" b="1" cap="none" dirty="0" smtClean="0">
                <a:solidFill>
                  <a:srgbClr val="002060"/>
                </a:solidFill>
                <a:effectLst>
                  <a:outerShdw blurRad="38100" dist="38100" dir="2700000" algn="tl">
                    <a:srgbClr val="000000">
                      <a:alpha val="43137"/>
                    </a:srgbClr>
                  </a:outerShdw>
                </a:effectLst>
                <a:latin typeface="Agency FB" pitchFamily="34" charset="0"/>
                <a:ea typeface="Segoe UI" panose="020B0502040204020203" pitchFamily="34" charset="0"/>
                <a:cs typeface="Segoe UI" panose="020B0502040204020203" pitchFamily="34" charset="0"/>
              </a:rPr>
              <a:t>PENGEMBANGAN </a:t>
            </a:r>
            <a:r>
              <a:rPr lang="en-US" sz="2000" b="1" cap="none" dirty="0">
                <a:solidFill>
                  <a:srgbClr val="002060"/>
                </a:solidFill>
                <a:effectLst>
                  <a:outerShdw blurRad="38100" dist="38100" dir="2700000" algn="tl">
                    <a:srgbClr val="000000">
                      <a:alpha val="43137"/>
                    </a:srgbClr>
                  </a:outerShdw>
                </a:effectLst>
                <a:latin typeface="Agency FB" pitchFamily="34" charset="0"/>
                <a:ea typeface="Segoe UI" panose="020B0502040204020203" pitchFamily="34" charset="0"/>
                <a:cs typeface="Segoe UI" panose="020B0502040204020203" pitchFamily="34" charset="0"/>
              </a:rPr>
              <a:t>PASAR LELANG KOMODIT</a:t>
            </a:r>
            <a:r>
              <a:rPr lang="id-ID" sz="2000" b="1" cap="none" dirty="0">
                <a:solidFill>
                  <a:srgbClr val="002060"/>
                </a:solidFill>
                <a:effectLst>
                  <a:outerShdw blurRad="38100" dist="38100" dir="2700000" algn="tl">
                    <a:srgbClr val="000000">
                      <a:alpha val="43137"/>
                    </a:srgbClr>
                  </a:outerShdw>
                </a:effectLst>
                <a:latin typeface="Agency FB" pitchFamily="34" charset="0"/>
                <a:ea typeface="Segoe UI" panose="020B0502040204020203" pitchFamily="34" charset="0"/>
                <a:cs typeface="Segoe UI" panose="020B0502040204020203" pitchFamily="34" charset="0"/>
              </a:rPr>
              <a:t>AS</a:t>
            </a:r>
            <a:r>
              <a:rPr lang="en-US" sz="2000" b="1" cap="none" dirty="0">
                <a:solidFill>
                  <a:srgbClr val="002060"/>
                </a:solidFill>
                <a:effectLst>
                  <a:outerShdw blurRad="38100" dist="38100" dir="2700000" algn="tl">
                    <a:srgbClr val="000000">
                      <a:alpha val="43137"/>
                    </a:srgbClr>
                  </a:outerShdw>
                </a:effectLst>
                <a:latin typeface="Agency FB" pitchFamily="34" charset="0"/>
                <a:ea typeface="Segoe UI" panose="020B0502040204020203" pitchFamily="34" charset="0"/>
                <a:cs typeface="Segoe UI" panose="020B0502040204020203" pitchFamily="34" charset="0"/>
              </a:rPr>
              <a:t> :</a:t>
            </a:r>
            <a:r>
              <a:rPr lang="en-US" sz="2000" b="1" cap="none" dirty="0" smtClean="0">
                <a:solidFill>
                  <a:schemeClr val="tx2">
                    <a:lumMod val="60000"/>
                    <a:lumOff val="40000"/>
                  </a:schemeClr>
                </a:solidFill>
                <a:effectLst>
                  <a:outerShdw blurRad="38100" dist="38100" dir="2700000" algn="tl">
                    <a:srgbClr val="000000">
                      <a:alpha val="43137"/>
                    </a:srgbClr>
                  </a:outerShdw>
                </a:effectLst>
                <a:latin typeface="Agency FB" pitchFamily="34" charset="0"/>
                <a:ea typeface="Segoe UI" panose="020B0502040204020203" pitchFamily="34" charset="0"/>
                <a:cs typeface="Segoe UI" panose="020B0502040204020203" pitchFamily="34" charset="0"/>
              </a:rPr>
              <a:t/>
            </a:r>
            <a:br>
              <a:rPr lang="en-US" sz="2000" b="1" cap="none" dirty="0" smtClean="0">
                <a:solidFill>
                  <a:schemeClr val="tx2">
                    <a:lumMod val="60000"/>
                    <a:lumOff val="40000"/>
                  </a:schemeClr>
                </a:solidFill>
                <a:effectLst>
                  <a:outerShdw blurRad="38100" dist="38100" dir="2700000" algn="tl">
                    <a:srgbClr val="000000">
                      <a:alpha val="43137"/>
                    </a:srgbClr>
                  </a:outerShdw>
                </a:effectLst>
                <a:latin typeface="Agency FB" pitchFamily="34" charset="0"/>
                <a:ea typeface="Segoe UI" panose="020B0502040204020203" pitchFamily="34" charset="0"/>
                <a:cs typeface="Segoe UI" panose="020B0502040204020203" pitchFamily="34" charset="0"/>
              </a:rPr>
            </a:br>
            <a:r>
              <a:rPr lang="en-US" sz="2800" b="1" cap="none" dirty="0" smtClean="0">
                <a:solidFill>
                  <a:schemeClr val="tx2">
                    <a:lumMod val="60000"/>
                    <a:lumOff val="40000"/>
                  </a:schemeClr>
                </a:solidFill>
                <a:effectLst>
                  <a:outerShdw blurRad="38100" dist="38100" dir="2700000" algn="tl">
                    <a:srgbClr val="000000">
                      <a:alpha val="43137"/>
                    </a:srgbClr>
                  </a:outerShdw>
                </a:effectLst>
                <a:latin typeface="Agency FB" pitchFamily="34" charset="0"/>
                <a:ea typeface="Segoe UI" panose="020B0502040204020203" pitchFamily="34" charset="0"/>
                <a:cs typeface="Segoe UI" panose="020B0502040204020203" pitchFamily="34" charset="0"/>
              </a:rPr>
              <a:t>KONDISI SAAT INI DAN ARAH PENGEMBANGAN</a:t>
            </a:r>
            <a:endParaRPr lang="en-US" sz="2800" b="1" cap="none" dirty="0">
              <a:solidFill>
                <a:schemeClr val="tx2">
                  <a:lumMod val="60000"/>
                  <a:lumOff val="40000"/>
                </a:schemeClr>
              </a:solidFill>
              <a:effectLst>
                <a:outerShdw blurRad="38100" dist="38100" dir="2700000" algn="tl">
                  <a:srgbClr val="000000">
                    <a:alpha val="43137"/>
                  </a:srgbClr>
                </a:outerShdw>
              </a:effectLst>
              <a:latin typeface="Agency FB" pitchFamily="34" charset="0"/>
              <a:ea typeface="Segoe UI" panose="020B0502040204020203" pitchFamily="34" charset="0"/>
              <a:cs typeface="Segoe UI" panose="020B0502040204020203" pitchFamily="34" charset="0"/>
            </a:endParaRPr>
          </a:p>
        </p:txBody>
      </p:sp>
      <p:sp>
        <p:nvSpPr>
          <p:cNvPr id="13315" name="TextBox 3"/>
          <p:cNvSpPr txBox="1">
            <a:spLocks noChangeArrowheads="1"/>
          </p:cNvSpPr>
          <p:nvPr/>
        </p:nvSpPr>
        <p:spPr bwMode="auto">
          <a:xfrm>
            <a:off x="228600" y="4629150"/>
            <a:ext cx="9144000"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400">
                <a:latin typeface="Agency FB" pitchFamily="34" charset="0"/>
                <a:cs typeface="Segoe UI" pitchFamily="34" charset="0"/>
              </a:rPr>
              <a:t>SUMATERA UTARA</a:t>
            </a:r>
            <a:r>
              <a:rPr lang="id-ID" altLang="en-US" sz="1400">
                <a:latin typeface="Agency FB" pitchFamily="34" charset="0"/>
                <a:cs typeface="Segoe UI" pitchFamily="34" charset="0"/>
              </a:rPr>
              <a:t>, APRIL </a:t>
            </a:r>
            <a:r>
              <a:rPr lang="en-US" altLang="en-US" sz="1400">
                <a:latin typeface="Agency FB" pitchFamily="34" charset="0"/>
                <a:cs typeface="Segoe UI" pitchFamily="34" charset="0"/>
              </a:rPr>
              <a:t>2016</a:t>
            </a:r>
          </a:p>
        </p:txBody>
      </p:sp>
      <p:pic>
        <p:nvPicPr>
          <p:cNvPr id="13316" name="Picture 7" descr="http://www.pikiran-rakyat.com/sites/files/public/styles/medium/public/image/2014/12/18/lelangagro.jpg?itok=m9qwMCA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251575" y="3425825"/>
            <a:ext cx="2906713" cy="172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317" name="Picture 9" descr="http://www.kabarbisnis.com/images/photo/9cb94c312015a0bb53dec68e823e4568.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251575" y="0"/>
            <a:ext cx="2895600" cy="172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318" name="Picture 11" descr="http://lintasgayo.co/wp-content/uploads/2014/10/Kopi-Umang-dan-dunia.jp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6251575" y="1727200"/>
            <a:ext cx="2895600" cy="1698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319" name="Rectangle 3"/>
          <p:cNvSpPr>
            <a:spLocks noChangeArrowheads="1"/>
          </p:cNvSpPr>
          <p:nvPr/>
        </p:nvSpPr>
        <p:spPr bwMode="auto">
          <a:xfrm>
            <a:off x="192088" y="242888"/>
            <a:ext cx="5105400"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eaLnBrk="1" hangingPunct="1"/>
            <a:r>
              <a:rPr lang="id-ID" altLang="en-US" b="1" dirty="0">
                <a:latin typeface="Agency FB" pitchFamily="34" charset="0"/>
                <a:cs typeface="Segoe UI" pitchFamily="34" charset="0"/>
              </a:rPr>
              <a:t>TIM PENGENDALIAN INFLASI (TPI)</a:t>
            </a:r>
          </a:p>
          <a:p>
            <a:pPr eaLnBrk="1" hangingPunct="1"/>
            <a:r>
              <a:rPr lang="en-US" altLang="en-US" b="1" dirty="0">
                <a:latin typeface="Agency FB" pitchFamily="34" charset="0"/>
                <a:cs typeface="Segoe UI" pitchFamily="34" charset="0"/>
              </a:rPr>
              <a:t>SEKRETARIAT </a:t>
            </a:r>
            <a:r>
              <a:rPr lang="id-ID" altLang="en-US" b="1" dirty="0">
                <a:latin typeface="Agency FB" pitchFamily="34" charset="0"/>
                <a:cs typeface="Segoe UI" pitchFamily="34" charset="0"/>
              </a:rPr>
              <a:t>KELOMPOK KERJA NASIONAL (POKJANAS) TPID</a:t>
            </a:r>
            <a:endParaRPr lang="en-US" altLang="en-US" b="1" dirty="0">
              <a:latin typeface="Agency FB" pitchFamily="34" charset="0"/>
              <a:cs typeface="Segoe UI" pitchFamily="34" charset="0"/>
            </a:endParaRPr>
          </a:p>
        </p:txBody>
      </p:sp>
      <p:sp>
        <p:nvSpPr>
          <p:cNvPr id="13320" name="Rectangle 8"/>
          <p:cNvSpPr>
            <a:spLocks noChangeArrowheads="1"/>
          </p:cNvSpPr>
          <p:nvPr/>
        </p:nvSpPr>
        <p:spPr bwMode="auto">
          <a:xfrm>
            <a:off x="228600" y="4371975"/>
            <a:ext cx="5105400"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eaLnBrk="1" hangingPunct="1"/>
            <a:r>
              <a:rPr lang="en-US" altLang="en-US" b="1">
                <a:latin typeface="Agency FB" pitchFamily="34" charset="0"/>
                <a:cs typeface="Segoe UI" pitchFamily="34" charset="0"/>
              </a:rPr>
              <a:t>RAKORWIL </a:t>
            </a:r>
            <a:r>
              <a:rPr lang="id-ID" altLang="en-US" b="1">
                <a:latin typeface="Agency FB" pitchFamily="34" charset="0"/>
                <a:cs typeface="Segoe UI" pitchFamily="34" charset="0"/>
              </a:rPr>
              <a:t>TPID</a:t>
            </a:r>
            <a:r>
              <a:rPr lang="en-US" altLang="en-US" b="1">
                <a:latin typeface="Agency FB" pitchFamily="34" charset="0"/>
                <a:cs typeface="Segoe UI" pitchFamily="34" charset="0"/>
              </a:rPr>
              <a:t> WILAYAH SUMATERA UTARA</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9321152E-11B2-4A78-97AF-9C768C96842E}" type="slidenum">
              <a:rPr lang="en-US" altLang="id-ID" smtClean="0">
                <a:solidFill>
                  <a:prstClr val="white"/>
                </a:solidFill>
                <a:latin typeface="Calibri" pitchFamily="34" charset="0"/>
              </a:rPr>
              <a:pPr/>
              <a:t>10</a:t>
            </a:fld>
            <a:endParaRPr lang="en-US" altLang="id-ID" smtClean="0">
              <a:solidFill>
                <a:prstClr val="white"/>
              </a:solidFill>
              <a:latin typeface="Calibri" pitchFamily="34" charset="0"/>
            </a:endParaRPr>
          </a:p>
        </p:txBody>
      </p:sp>
      <p:sp>
        <p:nvSpPr>
          <p:cNvPr id="4" name="Title 2"/>
          <p:cNvSpPr txBox="1">
            <a:spLocks/>
          </p:cNvSpPr>
          <p:nvPr/>
        </p:nvSpPr>
        <p:spPr>
          <a:xfrm>
            <a:off x="94343" y="562395"/>
            <a:ext cx="8912225" cy="338554"/>
          </a:xfrm>
          <a:prstGeom prst="rect">
            <a:avLst/>
          </a:prstGeom>
        </p:spPr>
        <p:txBody>
          <a:bodyPr wrap="square" anchor="ctr">
            <a:spAutoFit/>
          </a:bodyPr>
          <a:lstStyle>
            <a:lvl1pPr algn="l" rtl="0" eaLnBrk="0" fontAlgn="base" hangingPunct="0">
              <a:spcBef>
                <a:spcPct val="0"/>
              </a:spcBef>
              <a:spcAft>
                <a:spcPct val="0"/>
              </a:spcAft>
              <a:defRPr sz="4000" kern="1200" spc="-1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a:lstStyle>
          <a:p>
            <a:pPr algn="just" eaLnBrk="1" fontAlgn="auto" hangingPunct="1">
              <a:spcAft>
                <a:spcPts val="0"/>
              </a:spcAft>
              <a:defRPr/>
            </a:pPr>
            <a:r>
              <a:rPr lang="en-US" sz="1600" b="1" spc="0" dirty="0" smtClean="0">
                <a:solidFill>
                  <a:srgbClr val="C00000"/>
                </a:solidFill>
                <a:latin typeface="Agency FB" pitchFamily="34" charset="0"/>
                <a:ea typeface="Segoe UI" panose="020B0502040204020203" pitchFamily="34" charset="0"/>
                <a:cs typeface="Segoe UI" panose="020B0502040204020203" pitchFamily="34" charset="0"/>
              </a:rPr>
              <a:t>UU NO. 7 TAHUN 2014 TENTANG PERDAGANGAN</a:t>
            </a:r>
            <a:endParaRPr lang="en-US" sz="1600" b="1" spc="0" dirty="0">
              <a:solidFill>
                <a:srgbClr val="C00000"/>
              </a:solidFill>
              <a:latin typeface="Agency FB" pitchFamily="34" charset="0"/>
              <a:ea typeface="Segoe UI" panose="020B0502040204020203" pitchFamily="34" charset="0"/>
              <a:cs typeface="Segoe UI" panose="020B0502040204020203" pitchFamily="34" charset="0"/>
            </a:endParaRPr>
          </a:p>
        </p:txBody>
      </p:sp>
      <p:sp>
        <p:nvSpPr>
          <p:cNvPr id="8" name="Title 2"/>
          <p:cNvSpPr txBox="1">
            <a:spLocks/>
          </p:cNvSpPr>
          <p:nvPr/>
        </p:nvSpPr>
        <p:spPr>
          <a:xfrm>
            <a:off x="83457" y="46262"/>
            <a:ext cx="8912225" cy="646331"/>
          </a:xfrm>
          <a:prstGeom prst="rect">
            <a:avLst/>
          </a:prstGeom>
        </p:spPr>
        <p:txBody>
          <a:bodyPr wrap="square" anchor="ctr">
            <a:spAutoFit/>
          </a:bodyPr>
          <a:lstStyle>
            <a:lvl1pPr algn="l" rtl="0" eaLnBrk="0" fontAlgn="base" hangingPunct="0">
              <a:spcBef>
                <a:spcPct val="0"/>
              </a:spcBef>
              <a:spcAft>
                <a:spcPct val="0"/>
              </a:spcAft>
              <a:defRPr sz="4000" kern="1200" spc="-1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a:lstStyle>
          <a:p>
            <a:pPr eaLnBrk="1" fontAlgn="auto" hangingPunct="1">
              <a:spcAft>
                <a:spcPts val="0"/>
              </a:spcAft>
              <a:defRPr/>
            </a:pPr>
            <a:r>
              <a:rPr lang="en-US" sz="3600" b="1" dirty="0" smtClean="0">
                <a:solidFill>
                  <a:srgbClr val="FF0000"/>
                </a:solidFill>
                <a:effectLst>
                  <a:outerShdw blurRad="38100" dist="38100" dir="2700000" algn="tl">
                    <a:srgbClr val="000000">
                      <a:alpha val="43137"/>
                    </a:srgbClr>
                  </a:outerShdw>
                </a:effectLst>
                <a:latin typeface="Agency FB" pitchFamily="34" charset="0"/>
                <a:ea typeface="Segoe UI" panose="020B0502040204020203" pitchFamily="34" charset="0"/>
                <a:cs typeface="Segoe UI" panose="020B0502040204020203" pitchFamily="34" charset="0"/>
              </a:rPr>
              <a:t>D</a:t>
            </a:r>
            <a:r>
              <a:rPr lang="en-US" sz="3200" b="1" dirty="0" smtClean="0">
                <a:solidFill>
                  <a:srgbClr val="002060"/>
                </a:solidFill>
                <a:effectLst>
                  <a:outerShdw blurRad="38100" dist="38100" dir="2700000" algn="tl">
                    <a:srgbClr val="000000">
                      <a:alpha val="43137"/>
                    </a:srgbClr>
                  </a:outerShdw>
                </a:effectLst>
                <a:latin typeface="Agency FB" pitchFamily="34" charset="0"/>
                <a:ea typeface="Segoe UI" panose="020B0502040204020203" pitchFamily="34" charset="0"/>
                <a:cs typeface="Segoe UI" panose="020B0502040204020203" pitchFamily="34" charset="0"/>
              </a:rPr>
              <a:t>ASAR </a:t>
            </a:r>
            <a:r>
              <a:rPr lang="en-US" sz="3200" b="1" dirty="0">
                <a:solidFill>
                  <a:srgbClr val="002060"/>
                </a:solidFill>
                <a:effectLst>
                  <a:outerShdw blurRad="38100" dist="38100" dir="2700000" algn="tl">
                    <a:srgbClr val="000000">
                      <a:alpha val="43137"/>
                    </a:srgbClr>
                  </a:outerShdw>
                </a:effectLst>
                <a:latin typeface="Agency FB" pitchFamily="34" charset="0"/>
                <a:ea typeface="Segoe UI" panose="020B0502040204020203" pitchFamily="34" charset="0"/>
                <a:cs typeface="Segoe UI" panose="020B0502040204020203" pitchFamily="34" charset="0"/>
              </a:rPr>
              <a:t>HUKUM </a:t>
            </a:r>
            <a:r>
              <a:rPr lang="en-US" sz="3200" b="1" dirty="0" smtClean="0">
                <a:solidFill>
                  <a:srgbClr val="002060"/>
                </a:solidFill>
                <a:effectLst>
                  <a:outerShdw blurRad="38100" dist="38100" dir="2700000" algn="tl">
                    <a:srgbClr val="000000">
                      <a:alpha val="43137"/>
                    </a:srgbClr>
                  </a:outerShdw>
                </a:effectLst>
                <a:latin typeface="Agency FB" pitchFamily="34" charset="0"/>
                <a:ea typeface="Segoe UI" panose="020B0502040204020203" pitchFamily="34" charset="0"/>
                <a:cs typeface="Segoe UI" panose="020B0502040204020203" pitchFamily="34" charset="0"/>
              </a:rPr>
              <a:t>(2)</a:t>
            </a:r>
            <a:endParaRPr lang="en-US" sz="3200" b="1" dirty="0">
              <a:solidFill>
                <a:srgbClr val="002060"/>
              </a:solidFill>
              <a:effectLst>
                <a:outerShdw blurRad="38100" dist="38100" dir="2700000" algn="tl">
                  <a:srgbClr val="000000">
                    <a:alpha val="43137"/>
                  </a:srgbClr>
                </a:outerShdw>
              </a:effectLst>
              <a:latin typeface="Agency FB" pitchFamily="34" charset="0"/>
              <a:ea typeface="Segoe UI" panose="020B0502040204020203" pitchFamily="34" charset="0"/>
              <a:cs typeface="Segoe UI" panose="020B0502040204020203" pitchFamily="34" charset="0"/>
            </a:endParaRPr>
          </a:p>
        </p:txBody>
      </p:sp>
      <p:sp>
        <p:nvSpPr>
          <p:cNvPr id="14342" name="TextBox 4"/>
          <p:cNvSpPr txBox="1">
            <a:spLocks noChangeArrowheads="1"/>
          </p:cNvSpPr>
          <p:nvPr/>
        </p:nvSpPr>
        <p:spPr bwMode="auto">
          <a:xfrm>
            <a:off x="119742" y="1047750"/>
            <a:ext cx="9046029" cy="37933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2813">
              <a:defRPr/>
            </a:pPr>
            <a:r>
              <a:rPr lang="en-AU" sz="2400" b="1" dirty="0" smtClean="0">
                <a:solidFill>
                  <a:schemeClr val="tx2">
                    <a:lumMod val="75000"/>
                  </a:schemeClr>
                </a:solidFill>
                <a:latin typeface="Agency FB" pitchFamily="34" charset="0"/>
              </a:rPr>
              <a:t>PASAL 12</a:t>
            </a:r>
            <a:endParaRPr lang="en-AU" sz="2400" b="1" dirty="0">
              <a:solidFill>
                <a:schemeClr val="tx2">
                  <a:lumMod val="75000"/>
                </a:schemeClr>
              </a:solidFill>
              <a:latin typeface="Agency FB" pitchFamily="34" charset="0"/>
            </a:endParaRPr>
          </a:p>
          <a:p>
            <a:pPr defTabSz="912813">
              <a:defRPr/>
            </a:pPr>
            <a:endParaRPr lang="en-AU" sz="1100" b="1" dirty="0">
              <a:latin typeface="Agency FB" pitchFamily="34" charset="0"/>
            </a:endParaRPr>
          </a:p>
          <a:p>
            <a:pPr defTabSz="912813">
              <a:defRPr/>
            </a:pPr>
            <a:r>
              <a:rPr lang="en-AU" sz="1900" b="1" dirty="0">
                <a:latin typeface="Agency FB" pitchFamily="34" charset="0"/>
              </a:rPr>
              <a:t>”PEMERINTAH, PEMERINTAH DAERAH, DAN/ATAU PELAKU USAHA SECARA SENDIRI-SENDIRI ATAU BERSAMA-SAMA  MENGEMBANGKAN SARANA PERDAGANGAN ANTARA LAIN  PASAR LELANG KOMODITAS”</a:t>
            </a:r>
            <a:endParaRPr lang="en-US" sz="1900" b="1" dirty="0">
              <a:latin typeface="Agency FB" pitchFamily="34" charset="0"/>
            </a:endParaRPr>
          </a:p>
          <a:p>
            <a:pPr defTabSz="912813">
              <a:defRPr/>
            </a:pPr>
            <a:r>
              <a:rPr lang="en-US" sz="1900" b="1" dirty="0">
                <a:latin typeface="Agency FB" pitchFamily="34" charset="0"/>
              </a:rPr>
              <a:t>    </a:t>
            </a:r>
          </a:p>
          <a:p>
            <a:pPr defTabSz="912813">
              <a:defRPr/>
            </a:pPr>
            <a:r>
              <a:rPr lang="en-US" sz="2400" b="1" dirty="0">
                <a:solidFill>
                  <a:schemeClr val="tx2">
                    <a:lumMod val="75000"/>
                  </a:schemeClr>
                </a:solidFill>
                <a:latin typeface="Agency FB" pitchFamily="34" charset="0"/>
              </a:rPr>
              <a:t>PASAL 18</a:t>
            </a:r>
          </a:p>
          <a:p>
            <a:pPr defTabSz="912813">
              <a:defRPr/>
            </a:pPr>
            <a:endParaRPr lang="en-US" sz="1050" b="1" dirty="0">
              <a:latin typeface="Agency FB" pitchFamily="34" charset="0"/>
            </a:endParaRPr>
          </a:p>
          <a:p>
            <a:pPr marL="509588" lvl="1" indent="-277813">
              <a:buFontTx/>
              <a:buAutoNum type="arabicParenBoth"/>
              <a:defRPr/>
            </a:pPr>
            <a:r>
              <a:rPr lang="en-AU" sz="1900" b="1" dirty="0">
                <a:latin typeface="Agency FB" pitchFamily="34" charset="0"/>
              </a:rPr>
              <a:t>PEMERINTAH DAN/ATAU PEMERINTAH DAERAH MELAKUKAN PENATAAN, PEMBINAAN, DAN PENGEMBANGAN TERHADAP PASAR LELANG KOMODITAS SEBAGAIMANA DIMAKSUD DALAM PASAL 12 AYAT (1) HURUF F.</a:t>
            </a:r>
          </a:p>
          <a:p>
            <a:pPr marL="509588" lvl="1" indent="-277813">
              <a:buFontTx/>
              <a:buAutoNum type="arabicParenBoth"/>
              <a:defRPr/>
            </a:pPr>
            <a:endParaRPr lang="en-AU" sz="1900" b="1" dirty="0" smtClean="0">
              <a:latin typeface="Agency FB" pitchFamily="34" charset="0"/>
            </a:endParaRPr>
          </a:p>
          <a:p>
            <a:pPr marL="509588" lvl="1" indent="-277813">
              <a:buFontTx/>
              <a:buAutoNum type="arabicParenBoth"/>
              <a:defRPr/>
            </a:pPr>
            <a:r>
              <a:rPr lang="en-AU" sz="1900" b="1" dirty="0" smtClean="0">
                <a:latin typeface="Agency FB" pitchFamily="34" charset="0"/>
              </a:rPr>
              <a:t>KETENTUAN </a:t>
            </a:r>
            <a:r>
              <a:rPr lang="en-AU" sz="1900" b="1" dirty="0">
                <a:latin typeface="Agency FB" pitchFamily="34" charset="0"/>
              </a:rPr>
              <a:t>MENGENAI PENATAAN, PEMBINAAN, DAN PENGEMBANGAN PASAR LELANG KOMODITAS SEBAGAIMANA DIMAKSUD PADA AYAT (1) DIATUR DENGAN ATAU BERDASARKAN PERATURAN PRESIDEN.</a:t>
            </a:r>
            <a:r>
              <a:rPr lang="id-ID" sz="1900" b="1" dirty="0">
                <a:latin typeface="Agency FB" pitchFamily="34" charset="0"/>
              </a:rPr>
              <a:t> </a:t>
            </a:r>
            <a:endParaRPr lang="en-US" sz="1900" b="1" dirty="0">
              <a:latin typeface="Agency FB" pitchFamily="34" charset="0"/>
            </a:endParaRPr>
          </a:p>
        </p:txBody>
      </p:sp>
    </p:spTree>
    <p:extLst>
      <p:ext uri="{BB962C8B-B14F-4D97-AF65-F5344CB8AC3E}">
        <p14:creationId xmlns:p14="http://schemas.microsoft.com/office/powerpoint/2010/main" xmlns="" val="31666424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9321152E-11B2-4A78-97AF-9C768C96842E}" type="slidenum">
              <a:rPr lang="en-US" altLang="id-ID" smtClean="0">
                <a:solidFill>
                  <a:prstClr val="white"/>
                </a:solidFill>
                <a:latin typeface="Calibri" pitchFamily="34" charset="0"/>
              </a:rPr>
              <a:pPr/>
              <a:t>11</a:t>
            </a:fld>
            <a:endParaRPr lang="en-US" altLang="id-ID" smtClean="0">
              <a:solidFill>
                <a:prstClr val="white"/>
              </a:solidFill>
              <a:latin typeface="Calibri" pitchFamily="34" charset="0"/>
            </a:endParaRPr>
          </a:p>
        </p:txBody>
      </p:sp>
      <p:sp>
        <p:nvSpPr>
          <p:cNvPr id="8" name="Title 2"/>
          <p:cNvSpPr txBox="1">
            <a:spLocks/>
          </p:cNvSpPr>
          <p:nvPr/>
        </p:nvSpPr>
        <p:spPr>
          <a:xfrm>
            <a:off x="60125" y="25573"/>
            <a:ext cx="8912225" cy="584775"/>
          </a:xfrm>
          <a:prstGeom prst="rect">
            <a:avLst/>
          </a:prstGeom>
        </p:spPr>
        <p:txBody>
          <a:bodyPr wrap="square" anchor="ctr">
            <a:spAutoFit/>
          </a:bodyPr>
          <a:lstStyle>
            <a:lvl1pPr algn="l" rtl="0" eaLnBrk="0" fontAlgn="base" hangingPunct="0">
              <a:spcBef>
                <a:spcPct val="0"/>
              </a:spcBef>
              <a:spcAft>
                <a:spcPct val="0"/>
              </a:spcAft>
              <a:defRPr sz="4000" kern="1200" spc="-1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a:lstStyle>
          <a:p>
            <a:pPr eaLnBrk="1" fontAlgn="auto" hangingPunct="1">
              <a:spcAft>
                <a:spcPts val="0"/>
              </a:spcAft>
              <a:defRPr/>
            </a:pPr>
            <a:r>
              <a:rPr lang="en-US" sz="3200" b="1" dirty="0" smtClean="0">
                <a:solidFill>
                  <a:srgbClr val="FF0000"/>
                </a:solidFill>
                <a:effectLst>
                  <a:outerShdw blurRad="38100" dist="38100" dir="2700000" algn="tl">
                    <a:srgbClr val="000000">
                      <a:alpha val="43137"/>
                    </a:srgbClr>
                  </a:outerShdw>
                </a:effectLst>
                <a:latin typeface="Agency FB" pitchFamily="34" charset="0"/>
                <a:ea typeface="Segoe UI" panose="020B0502040204020203" pitchFamily="34" charset="0"/>
                <a:cs typeface="Segoe UI" panose="020B0502040204020203" pitchFamily="34" charset="0"/>
              </a:rPr>
              <a:t>D</a:t>
            </a:r>
            <a:r>
              <a:rPr lang="en-US" sz="2800" b="1" dirty="0" smtClean="0">
                <a:solidFill>
                  <a:srgbClr val="002060"/>
                </a:solidFill>
                <a:effectLst>
                  <a:outerShdw blurRad="38100" dist="38100" dir="2700000" algn="tl">
                    <a:srgbClr val="000000">
                      <a:alpha val="43137"/>
                    </a:srgbClr>
                  </a:outerShdw>
                </a:effectLst>
                <a:latin typeface="Agency FB" pitchFamily="34" charset="0"/>
                <a:ea typeface="Segoe UI" panose="020B0502040204020203" pitchFamily="34" charset="0"/>
                <a:cs typeface="Segoe UI" panose="020B0502040204020203" pitchFamily="34" charset="0"/>
              </a:rPr>
              <a:t>ASAR </a:t>
            </a:r>
            <a:r>
              <a:rPr lang="en-US" sz="2800" b="1" dirty="0">
                <a:solidFill>
                  <a:srgbClr val="002060"/>
                </a:solidFill>
                <a:effectLst>
                  <a:outerShdw blurRad="38100" dist="38100" dir="2700000" algn="tl">
                    <a:srgbClr val="000000">
                      <a:alpha val="43137"/>
                    </a:srgbClr>
                  </a:outerShdw>
                </a:effectLst>
                <a:latin typeface="Agency FB" pitchFamily="34" charset="0"/>
                <a:ea typeface="Segoe UI" panose="020B0502040204020203" pitchFamily="34" charset="0"/>
                <a:cs typeface="Segoe UI" panose="020B0502040204020203" pitchFamily="34" charset="0"/>
              </a:rPr>
              <a:t>HUKUM </a:t>
            </a:r>
            <a:r>
              <a:rPr lang="en-US" sz="2800" b="1" dirty="0" smtClean="0">
                <a:solidFill>
                  <a:srgbClr val="002060"/>
                </a:solidFill>
                <a:effectLst>
                  <a:outerShdw blurRad="38100" dist="38100" dir="2700000" algn="tl">
                    <a:srgbClr val="000000">
                      <a:alpha val="43137"/>
                    </a:srgbClr>
                  </a:outerShdw>
                </a:effectLst>
                <a:latin typeface="Agency FB" pitchFamily="34" charset="0"/>
                <a:ea typeface="Segoe UI" panose="020B0502040204020203" pitchFamily="34" charset="0"/>
                <a:cs typeface="Segoe UI" panose="020B0502040204020203" pitchFamily="34" charset="0"/>
              </a:rPr>
              <a:t>(3)</a:t>
            </a:r>
            <a:endParaRPr lang="en-US" sz="2800" b="1" dirty="0">
              <a:solidFill>
                <a:srgbClr val="002060"/>
              </a:solidFill>
              <a:effectLst>
                <a:outerShdw blurRad="38100" dist="38100" dir="2700000" algn="tl">
                  <a:srgbClr val="000000">
                    <a:alpha val="43137"/>
                  </a:srgbClr>
                </a:outerShdw>
              </a:effectLst>
              <a:latin typeface="Agency FB" pitchFamily="34" charset="0"/>
              <a:ea typeface="Segoe UI" panose="020B0502040204020203" pitchFamily="34" charset="0"/>
              <a:cs typeface="Segoe UI" panose="020B0502040204020203" pitchFamily="34" charset="0"/>
            </a:endParaRPr>
          </a:p>
        </p:txBody>
      </p:sp>
      <p:sp>
        <p:nvSpPr>
          <p:cNvPr id="11" name="Title 2"/>
          <p:cNvSpPr txBox="1">
            <a:spLocks/>
          </p:cNvSpPr>
          <p:nvPr/>
        </p:nvSpPr>
        <p:spPr>
          <a:xfrm>
            <a:off x="82739" y="457066"/>
            <a:ext cx="8912225" cy="261610"/>
          </a:xfrm>
          <a:prstGeom prst="rect">
            <a:avLst/>
          </a:prstGeom>
        </p:spPr>
        <p:txBody>
          <a:bodyPr wrap="square" anchor="ctr">
            <a:spAutoFit/>
          </a:bodyPr>
          <a:lstStyle>
            <a:lvl1pPr algn="l" rtl="0" eaLnBrk="0" fontAlgn="base" hangingPunct="0">
              <a:spcBef>
                <a:spcPct val="0"/>
              </a:spcBef>
              <a:spcAft>
                <a:spcPct val="0"/>
              </a:spcAft>
              <a:defRPr sz="4000" kern="1200" spc="-1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a:lstStyle>
          <a:p>
            <a:pPr algn="just" eaLnBrk="1" fontAlgn="auto" hangingPunct="1">
              <a:spcAft>
                <a:spcPts val="0"/>
              </a:spcAft>
              <a:defRPr/>
            </a:pPr>
            <a:r>
              <a:rPr lang="en-US" sz="1050" b="1" spc="0" dirty="0" smtClean="0">
                <a:solidFill>
                  <a:srgbClr val="0070C0"/>
                </a:solidFill>
                <a:latin typeface="Agency FB" pitchFamily="34" charset="0"/>
                <a:ea typeface="Segoe UI" panose="020B0502040204020203" pitchFamily="34" charset="0"/>
                <a:cs typeface="Segoe UI" panose="020B0502040204020203" pitchFamily="34" charset="0"/>
              </a:rPr>
              <a:t>KEPMENDAG NO.650/MPP/KEP/10/2004 TENTANG KETENTUAN PENYELENGGARAAN PASAR LELANG DENGAN PENYERAHAN KEMUDAHAN (FORWARD) KOMODITI ARGO (1/5)</a:t>
            </a:r>
          </a:p>
        </p:txBody>
      </p:sp>
      <p:graphicFrame>
        <p:nvGraphicFramePr>
          <p:cNvPr id="3" name="Table 2"/>
          <p:cNvGraphicFramePr>
            <a:graphicFrameLocks noGrp="1"/>
          </p:cNvGraphicFramePr>
          <p:nvPr>
            <p:extLst>
              <p:ext uri="{D42A27DB-BD31-4B8C-83A1-F6EECF244321}">
                <p14:modId xmlns:p14="http://schemas.microsoft.com/office/powerpoint/2010/main" xmlns="" val="2166566544"/>
              </p:ext>
            </p:extLst>
          </p:nvPr>
        </p:nvGraphicFramePr>
        <p:xfrm>
          <a:off x="190499" y="796733"/>
          <a:ext cx="8658226" cy="4123585"/>
        </p:xfrm>
        <a:graphic>
          <a:graphicData uri="http://schemas.openxmlformats.org/drawingml/2006/table">
            <a:tbl>
              <a:tblPr firstRow="1" bandRow="1">
                <a:tableStyleId>{9D7B26C5-4107-4FEC-AEDC-1716B250A1EF}</a:tableStyleId>
              </a:tblPr>
              <a:tblGrid>
                <a:gridCol w="1028701"/>
                <a:gridCol w="7629525"/>
              </a:tblGrid>
              <a:tr h="480060">
                <a:tc>
                  <a:txBody>
                    <a:bodyPr/>
                    <a:lstStyle/>
                    <a:p>
                      <a:r>
                        <a:rPr lang="en-US" sz="1050" b="1" kern="1200" dirty="0" smtClean="0">
                          <a:latin typeface="Agency FB" pitchFamily="34" charset="0"/>
                        </a:rPr>
                        <a:t>TUJUAN</a:t>
                      </a:r>
                      <a:endParaRPr lang="en-US" sz="1050" b="1" kern="1200" dirty="0">
                        <a:solidFill>
                          <a:schemeClr val="tx1"/>
                        </a:solidFill>
                        <a:latin typeface="Agency FB" pitchFamily="34" charset="0"/>
                        <a:ea typeface="+mn-ea"/>
                        <a:cs typeface="Arial" charset="0"/>
                      </a:endParaRPr>
                    </a:p>
                  </a:txBody>
                  <a:tcPr marT="34290" marB="34290" anchor="ctr"/>
                </a:tc>
                <a:tc>
                  <a:txBody>
                    <a:bodyPr/>
                    <a:lstStyle/>
                    <a:p>
                      <a:pPr marL="174625" algn="just" defTabSz="912813">
                        <a:defRPr/>
                      </a:pPr>
                      <a:r>
                        <a:rPr lang="en-US" sz="1100" b="1" dirty="0" smtClean="0">
                          <a:latin typeface="Agency FB" pitchFamily="34" charset="0"/>
                        </a:rPr>
                        <a:t>(PASAL 5) </a:t>
                      </a:r>
                      <a:r>
                        <a:rPr lang="en-US" sz="1100" b="0" dirty="0" smtClean="0">
                          <a:latin typeface="Agency FB" pitchFamily="34" charset="0"/>
                        </a:rPr>
                        <a:t>PASAR LELANG FORWARD DIDIRIKAN UNTUK MENYELENGGARAKAN TRANSAKSI KOMODITI MELALUI SISTEM LELANG DENGAN PENYERAHAN KEMUDIAN (FORWARD) YANG TERATUR, WAJAR, EFISIEN, DAN TRANSPARAN SERTA BERKEADILAN.</a:t>
                      </a:r>
                    </a:p>
                  </a:txBody>
                  <a:tcPr marT="34290" marB="34290" anchor="ctr"/>
                </a:tc>
              </a:tr>
              <a:tr h="1140325">
                <a:tc>
                  <a:txBody>
                    <a:bodyPr/>
                    <a:lstStyle/>
                    <a:p>
                      <a:r>
                        <a:rPr lang="en-US" sz="1000" b="1" kern="1200" dirty="0" smtClean="0">
                          <a:latin typeface="Agency FB" pitchFamily="34" charset="0"/>
                        </a:rPr>
                        <a:t>PENYELENGGARAAN</a:t>
                      </a:r>
                      <a:endParaRPr lang="en-US" sz="1000" b="1" kern="1200" dirty="0">
                        <a:solidFill>
                          <a:schemeClr val="tx1"/>
                        </a:solidFill>
                        <a:latin typeface="Agency FB" pitchFamily="34" charset="0"/>
                        <a:ea typeface="+mn-ea"/>
                        <a:cs typeface="Arial" charset="0"/>
                      </a:endParaRPr>
                    </a:p>
                  </a:txBody>
                  <a:tcPr marT="34290" marB="34290" anchor="ctr"/>
                </a:tc>
                <a:tc>
                  <a:txBody>
                    <a:bodyPr/>
                    <a:lstStyle/>
                    <a:p>
                      <a:pPr marL="174625" algn="just" defTabSz="912813">
                        <a:defRPr/>
                      </a:pPr>
                      <a:r>
                        <a:rPr lang="en-US" sz="1100" b="1" dirty="0" smtClean="0">
                          <a:latin typeface="Agency FB" pitchFamily="34" charset="0"/>
                        </a:rPr>
                        <a:t>(PASAL 2)</a:t>
                      </a:r>
                    </a:p>
                    <a:p>
                      <a:pPr marL="174625" algn="just" defTabSz="912813">
                        <a:defRPr/>
                      </a:pPr>
                      <a:r>
                        <a:rPr lang="en-US" sz="1100" b="0" dirty="0" smtClean="0">
                          <a:latin typeface="Agency FB" pitchFamily="34" charset="0"/>
                        </a:rPr>
                        <a:t>PEMBINAAN, PENGATURAN DAN PENGAWASAN PENYELENGGARAAN KEGIATAN PASAR LELANG FORWARD KOMODITI AGRO DILAKUKAN OLEH BADAN PENGAWAS PERDAGANGAN BERJANGKA KOMODITI, YANG </a:t>
                      </a:r>
                      <a:r>
                        <a:rPr lang="en-US" sz="1100" dirty="0" smtClean="0">
                          <a:latin typeface="Agency FB" pitchFamily="34" charset="0"/>
                        </a:rPr>
                        <a:t>SELANJUTNYA DISEBUT BAPPEBTI.</a:t>
                      </a:r>
                    </a:p>
                    <a:p>
                      <a:pPr marL="174625" algn="just" defTabSz="912813">
                        <a:defRPr/>
                      </a:pPr>
                      <a:endParaRPr lang="en-US" sz="200" dirty="0" smtClean="0">
                        <a:latin typeface="Agency FB" pitchFamily="34" charset="0"/>
                      </a:endParaRPr>
                    </a:p>
                    <a:p>
                      <a:pPr marL="174625" algn="just" defTabSz="912813">
                        <a:defRPr/>
                      </a:pPr>
                      <a:r>
                        <a:rPr lang="en-US" sz="1100" b="1" dirty="0" smtClean="0">
                          <a:latin typeface="Agency FB" pitchFamily="34" charset="0"/>
                        </a:rPr>
                        <a:t>(PASAL 6)</a:t>
                      </a:r>
                    </a:p>
                    <a:p>
                      <a:pPr marL="174625" algn="just" defTabSz="912813">
                        <a:defRPr/>
                      </a:pPr>
                      <a:r>
                        <a:rPr lang="en-US" sz="1100" b="1" dirty="0" smtClean="0">
                          <a:latin typeface="Agency FB" pitchFamily="34" charset="0"/>
                        </a:rPr>
                        <a:t>PENYELENGGARAAN PASAR LELANG FORWARD HANYA DAPAT DILAKUKAN OLEH BADAN USAHA ATAU DINAS PROPINSI/KABUPATEN/KOTA YANG MEMBIDANGI PERDAGANGAN, SETELAH MEMPEROLEH PERSETUJUAN BAPPEBTI</a:t>
                      </a:r>
                    </a:p>
                  </a:txBody>
                  <a:tcPr marT="34290" marB="34290" anchor="ctr"/>
                </a:tc>
              </a:tr>
              <a:tr h="1028700">
                <a:tc>
                  <a:txBody>
                    <a:bodyPr/>
                    <a:lstStyle/>
                    <a:p>
                      <a:pPr marL="0" algn="l" defTabSz="914400" rtl="0" eaLnBrk="1" latinLnBrk="0" hangingPunct="1"/>
                      <a:r>
                        <a:rPr lang="en-US" sz="1000" b="1" kern="1200" dirty="0" smtClean="0">
                          <a:latin typeface="Agency FB" pitchFamily="34" charset="0"/>
                        </a:rPr>
                        <a:t>PENJAMINAN</a:t>
                      </a:r>
                      <a:endParaRPr lang="en-US" sz="1000" b="1" kern="1200" dirty="0">
                        <a:solidFill>
                          <a:schemeClr val="tx1"/>
                        </a:solidFill>
                        <a:latin typeface="Agency FB" pitchFamily="34" charset="0"/>
                        <a:ea typeface="+mn-ea"/>
                        <a:cs typeface="Arial" charset="0"/>
                      </a:endParaRPr>
                    </a:p>
                  </a:txBody>
                  <a:tcPr marT="34290" marB="34290" anchor="ctr"/>
                </a:tc>
                <a:tc>
                  <a:txBody>
                    <a:bodyPr/>
                    <a:lstStyle/>
                    <a:p>
                      <a:pPr marL="174625" indent="-114300" algn="just" defTabSz="912813">
                        <a:defRPr/>
                      </a:pPr>
                      <a:r>
                        <a:rPr lang="en-US" sz="1100" b="1" dirty="0" smtClean="0">
                          <a:latin typeface="Agency FB" pitchFamily="34" charset="0"/>
                        </a:rPr>
                        <a:t>(PASAL 8)</a:t>
                      </a:r>
                    </a:p>
                    <a:p>
                      <a:pPr marL="228600" indent="-168275" algn="just" defTabSz="912813">
                        <a:buAutoNum type="arabicParenBoth"/>
                        <a:defRPr/>
                      </a:pPr>
                      <a:r>
                        <a:rPr lang="en-US" sz="1100" b="1" dirty="0" smtClean="0">
                          <a:latin typeface="Agency FB" pitchFamily="34" charset="0"/>
                        </a:rPr>
                        <a:t>PENYELENGGARA PASAR LELANG FORWARD WAJIB BEKERJA SAMA DENGAN LEMBAGA KLIRING DAN PENJAMINAN </a:t>
                      </a:r>
                      <a:r>
                        <a:rPr lang="en-US" sz="1100" dirty="0" smtClean="0">
                          <a:latin typeface="Agency FB" pitchFamily="34" charset="0"/>
                        </a:rPr>
                        <a:t>UNTUK MENJAMIN PENYELESAIAN TRANSAKSI. </a:t>
                      </a:r>
                    </a:p>
                    <a:p>
                      <a:pPr marL="228600" indent="-168275" algn="just" defTabSz="912813">
                        <a:buAutoNum type="arabicParenBoth"/>
                        <a:defRPr/>
                      </a:pPr>
                      <a:r>
                        <a:rPr lang="en-US" sz="1100" dirty="0" smtClean="0">
                          <a:latin typeface="Agency FB" pitchFamily="34" charset="0"/>
                        </a:rPr>
                        <a:t>LEMBAGA KLIRING DAN PENJAMINAN SEBAGAIMANA DIMAKSUD DALAM AYAT (1) HARUS : </a:t>
                      </a:r>
                    </a:p>
                    <a:p>
                      <a:pPr marL="403225" indent="-168275" algn="just" defTabSz="912813">
                        <a:buAutoNum type="alphaUcPeriod"/>
                        <a:defRPr/>
                      </a:pPr>
                      <a:r>
                        <a:rPr lang="en-US" sz="1100" dirty="0" smtClean="0">
                          <a:latin typeface="Agency FB" pitchFamily="34" charset="0"/>
                        </a:rPr>
                        <a:t>BADAN USAHA YANG BERBENTUK PERSEROAN TERBATAS DAN TELAH MEMPEROLEH PERSETUJUAN DARI BAPPEBTI. </a:t>
                      </a:r>
                    </a:p>
                    <a:p>
                      <a:pPr marL="403225" indent="-168275" algn="just" defTabSz="912813">
                        <a:buAutoNum type="alphaUcPeriod"/>
                        <a:defRPr/>
                      </a:pPr>
                      <a:r>
                        <a:rPr lang="en-US" sz="1100" dirty="0" smtClean="0">
                          <a:latin typeface="Agency FB" pitchFamily="34" charset="0"/>
                        </a:rPr>
                        <a:t>MEMPUNYAI STRUKTUR ORGANISASI SEKURANG-KURANGNYA TERDIRI DARI BIDANG : 1. KLIRING DAN PENYELESAIAN; 2. PENGENDALIAN RISIKO; 3. TEKNOLOGI INFORMASI, AKUNTANSI DAN KEUANGAN; DAN 4. AUDIT DAN KEPATUHAN. </a:t>
                      </a:r>
                      <a:endParaRPr lang="en-US" sz="1100" b="1" dirty="0" smtClean="0">
                        <a:latin typeface="Agency FB" pitchFamily="34" charset="0"/>
                      </a:endParaRPr>
                    </a:p>
                  </a:txBody>
                  <a:tcPr marT="34290" marB="34290" anchor="ctr"/>
                </a:tc>
              </a:tr>
              <a:tr h="819180">
                <a:tc>
                  <a:txBody>
                    <a:bodyPr/>
                    <a:lstStyle/>
                    <a:p>
                      <a:pPr marL="0" algn="l" defTabSz="914400" rtl="0" eaLnBrk="1" latinLnBrk="0" hangingPunct="1"/>
                      <a:r>
                        <a:rPr lang="en-US" sz="1000" b="1" kern="1200" dirty="0" smtClean="0">
                          <a:latin typeface="Agency FB" pitchFamily="34" charset="0"/>
                        </a:rPr>
                        <a:t>WAKTU PELAKSANAAN</a:t>
                      </a:r>
                      <a:endParaRPr lang="en-US" sz="1000" b="1" kern="1200" dirty="0">
                        <a:solidFill>
                          <a:schemeClr val="tx1"/>
                        </a:solidFill>
                        <a:latin typeface="Agency FB" pitchFamily="34" charset="0"/>
                        <a:ea typeface="+mn-ea"/>
                        <a:cs typeface="Arial" charset="0"/>
                      </a:endParaRPr>
                    </a:p>
                  </a:txBody>
                  <a:tcPr marT="34290" marB="34290" anchor="ctr"/>
                </a:tc>
                <a:tc>
                  <a:txBody>
                    <a:bodyPr/>
                    <a:lstStyle/>
                    <a:p>
                      <a:pPr marL="174625" algn="just" defTabSz="912813">
                        <a:defRPr/>
                      </a:pPr>
                      <a:r>
                        <a:rPr lang="en-US" sz="1100" b="1" dirty="0" smtClean="0">
                          <a:latin typeface="Agency FB" pitchFamily="34" charset="0"/>
                        </a:rPr>
                        <a:t>(PASAL 32)</a:t>
                      </a:r>
                    </a:p>
                    <a:p>
                      <a:pPr marL="396875" indent="-222250" algn="just" defTabSz="912813">
                        <a:buAutoNum type="arabicParenBoth"/>
                        <a:defRPr/>
                      </a:pPr>
                      <a:r>
                        <a:rPr lang="en-US" sz="1100" dirty="0" smtClean="0">
                          <a:latin typeface="Agency FB" pitchFamily="34" charset="0"/>
                        </a:rPr>
                        <a:t>HARI DAN JAM LELANG </a:t>
                      </a:r>
                      <a:r>
                        <a:rPr lang="en-US" sz="1100" b="1" dirty="0" smtClean="0">
                          <a:latin typeface="Agency FB" pitchFamily="34" charset="0"/>
                        </a:rPr>
                        <a:t>DILAKUKAN SETIAP HARI KERJA ATAU PADA WAKTU YANG TELAH DITETAPKAN OLEH PENYELENGGARA PASAR LELANG FORWARD</a:t>
                      </a:r>
                      <a:r>
                        <a:rPr lang="en-US" sz="1100" dirty="0" smtClean="0">
                          <a:latin typeface="Agency FB" pitchFamily="34" charset="0"/>
                        </a:rPr>
                        <a:t>. </a:t>
                      </a:r>
                    </a:p>
                    <a:p>
                      <a:pPr marL="396875" indent="-222250" algn="just" defTabSz="912813">
                        <a:buAutoNum type="arabicParenBoth"/>
                        <a:defRPr/>
                      </a:pPr>
                      <a:r>
                        <a:rPr lang="en-US" sz="1100" dirty="0" smtClean="0">
                          <a:latin typeface="Agency FB" pitchFamily="34" charset="0"/>
                        </a:rPr>
                        <a:t>SETIAP LELANG DIADAKAN DALAM 2 (DUA) SESI YANG MASING-MASINGNYA SEBAGAI BERIKUT : A. SESI PAGI - PUKUL 09.00 -12.00; B. SESI SORE - PUKU113.00 - 16.00; ATAU C. WAKTU LAIN SESUAI KEBUTUHAN YANG DITETAPKAN OLEH PENYELENGGARA PASAR LELANG FORWARD</a:t>
                      </a:r>
                      <a:endParaRPr lang="en-US" sz="1100" b="1" dirty="0" smtClean="0">
                        <a:latin typeface="Agency FB" pitchFamily="34" charset="0"/>
                      </a:endParaRPr>
                    </a:p>
                  </a:txBody>
                  <a:tcPr marT="34290" marB="34290" anchor="ctr"/>
                </a:tc>
              </a:tr>
              <a:tr h="609600">
                <a:tc>
                  <a:txBody>
                    <a:bodyPr/>
                    <a:lstStyle/>
                    <a:p>
                      <a:pPr marL="0" algn="l" defTabSz="914400" rtl="0" eaLnBrk="1" latinLnBrk="0" hangingPunct="1"/>
                      <a:r>
                        <a:rPr lang="en-US" sz="1050" b="1" kern="1200" dirty="0" smtClean="0">
                          <a:latin typeface="Agency FB" pitchFamily="34" charset="0"/>
                        </a:rPr>
                        <a:t>JENIS KOMODITAS</a:t>
                      </a:r>
                      <a:endParaRPr lang="en-US" sz="1050" b="1" kern="1200" dirty="0">
                        <a:solidFill>
                          <a:schemeClr val="tx1"/>
                        </a:solidFill>
                        <a:latin typeface="Agency FB" pitchFamily="34" charset="0"/>
                        <a:ea typeface="+mn-ea"/>
                        <a:cs typeface="+mn-cs"/>
                      </a:endParaRPr>
                    </a:p>
                  </a:txBody>
                  <a:tcPr marT="34290" marB="34290" anchor="ctr"/>
                </a:tc>
                <a:tc>
                  <a:txBody>
                    <a:bodyPr/>
                    <a:lstStyle/>
                    <a:p>
                      <a:pPr marL="396875" indent="-228600" algn="just" defTabSz="912813" rtl="0" eaLnBrk="1" latinLnBrk="0" hangingPunct="1">
                        <a:defRPr/>
                      </a:pPr>
                      <a:r>
                        <a:rPr lang="en-US" sz="1100" b="1" kern="1200" dirty="0" smtClean="0">
                          <a:latin typeface="Agency FB" pitchFamily="34" charset="0"/>
                        </a:rPr>
                        <a:t>(PASAL 35 )</a:t>
                      </a:r>
                    </a:p>
                    <a:p>
                      <a:pPr marL="396875" indent="-228600" algn="just" defTabSz="912813" rtl="0" eaLnBrk="1" latinLnBrk="0" hangingPunct="1">
                        <a:buAutoNum type="arabicParenBoth"/>
                        <a:defRPr/>
                      </a:pPr>
                      <a:r>
                        <a:rPr lang="en-US" sz="1100" b="1" kern="1200" dirty="0" smtClean="0">
                          <a:latin typeface="Agency FB" pitchFamily="34" charset="0"/>
                        </a:rPr>
                        <a:t>KOMODITI YANG DAPAT DITRANSAKSIKAN DI PASAR LELANG FORWARD TIDAK DIBATASI</a:t>
                      </a:r>
                      <a:r>
                        <a:rPr lang="en-US" sz="1100" kern="1200" dirty="0" smtClean="0">
                          <a:latin typeface="Agency FB" pitchFamily="34" charset="0"/>
                        </a:rPr>
                        <a:t>. </a:t>
                      </a:r>
                    </a:p>
                    <a:p>
                      <a:pPr marL="396875" indent="-228600" algn="just" defTabSz="912813" rtl="0" eaLnBrk="1" latinLnBrk="0" hangingPunct="1">
                        <a:buAutoNum type="arabicParenBoth"/>
                        <a:defRPr/>
                      </a:pPr>
                      <a:r>
                        <a:rPr lang="en-US" sz="1100" kern="1200" dirty="0" smtClean="0">
                          <a:latin typeface="Agency FB" pitchFamily="34" charset="0"/>
                        </a:rPr>
                        <a:t>SPESIFIKASI MUTU KOMODITI YANG DITRANSAKSIKAN DINYATAKAN SECARA TERTULIS DAN MERUPAKAN BAGIAN YANG TIDAK TERPISAHKAN DARI KONTRAK JUAL BELI </a:t>
                      </a:r>
                      <a:endParaRPr lang="en-US" sz="1100" b="1" kern="1200" dirty="0">
                        <a:solidFill>
                          <a:schemeClr val="tx1"/>
                        </a:solidFill>
                        <a:latin typeface="Agency FB" pitchFamily="34" charset="0"/>
                        <a:ea typeface="+mn-ea"/>
                        <a:cs typeface="+mn-cs"/>
                      </a:endParaRPr>
                    </a:p>
                  </a:txBody>
                  <a:tcPr marT="34290" marB="34290" anchor="ctr"/>
                </a:tc>
              </a:tr>
            </a:tbl>
          </a:graphicData>
        </a:graphic>
      </p:graphicFrame>
      <p:sp>
        <p:nvSpPr>
          <p:cNvPr id="9" name="Rectangle 8"/>
          <p:cNvSpPr/>
          <p:nvPr/>
        </p:nvSpPr>
        <p:spPr>
          <a:xfrm>
            <a:off x="152400" y="4943445"/>
            <a:ext cx="8734425" cy="200055"/>
          </a:xfrm>
          <a:prstGeom prst="rect">
            <a:avLst/>
          </a:prstGeom>
        </p:spPr>
        <p:txBody>
          <a:bodyPr wrap="square">
            <a:spAutoFit/>
          </a:bodyPr>
          <a:lstStyle/>
          <a:p>
            <a:r>
              <a:rPr lang="id-ID" altLang="id-ID" sz="700" i="1" dirty="0" smtClean="0">
                <a:latin typeface="Calibri" pitchFamily="34" charset="0"/>
              </a:rPr>
              <a:t>* Keputusan Menperindag ini akan digantikan oleh Peraturan Presiden tentang Penataan, Pembinaan, dan Pengembangan Pasar Lelang Komoditas yang saat ini sedang dibahas</a:t>
            </a:r>
            <a:endParaRPr lang="en-US" altLang="id-ID" sz="700" i="1" dirty="0">
              <a:latin typeface="Calibri" pitchFamily="34" charset="0"/>
            </a:endParaRPr>
          </a:p>
        </p:txBody>
      </p:sp>
    </p:spTree>
    <p:extLst>
      <p:ext uri="{BB962C8B-B14F-4D97-AF65-F5344CB8AC3E}">
        <p14:creationId xmlns:p14="http://schemas.microsoft.com/office/powerpoint/2010/main" xmlns="" val="690268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xmlns="" val="3701490455"/>
              </p:ext>
            </p:extLst>
          </p:nvPr>
        </p:nvGraphicFramePr>
        <p:xfrm>
          <a:off x="181062" y="819150"/>
          <a:ext cx="8658226" cy="3962400"/>
        </p:xfrm>
        <a:graphic>
          <a:graphicData uri="http://schemas.openxmlformats.org/drawingml/2006/table">
            <a:tbl>
              <a:tblPr firstRow="1" bandRow="1">
                <a:tableStyleId>{9D7B26C5-4107-4FEC-AEDC-1716B250A1EF}</a:tableStyleId>
              </a:tblPr>
              <a:tblGrid>
                <a:gridCol w="876212"/>
                <a:gridCol w="7782014"/>
              </a:tblGrid>
              <a:tr h="560070">
                <a:tc>
                  <a:txBody>
                    <a:bodyPr/>
                    <a:lstStyle/>
                    <a:p>
                      <a:r>
                        <a:rPr lang="en-US" sz="1200" b="1" kern="1200" dirty="0" smtClean="0">
                          <a:latin typeface="Agency FB" pitchFamily="34" charset="0"/>
                        </a:rPr>
                        <a:t>TEMPAT</a:t>
                      </a:r>
                      <a:endParaRPr lang="en-US" sz="1200" b="1" kern="1200" dirty="0">
                        <a:solidFill>
                          <a:schemeClr val="tx1"/>
                        </a:solidFill>
                        <a:latin typeface="Agency FB" pitchFamily="34" charset="0"/>
                        <a:ea typeface="+mn-ea"/>
                        <a:cs typeface="Arial" charset="0"/>
                      </a:endParaRPr>
                    </a:p>
                  </a:txBody>
                  <a:tcPr marT="34290" marB="34290" anchor="ctr"/>
                </a:tc>
                <a:tc>
                  <a:txBody>
                    <a:bodyPr/>
                    <a:lstStyle/>
                    <a:p>
                      <a:pPr marL="174625" algn="just" defTabSz="912813">
                        <a:defRPr/>
                      </a:pPr>
                      <a:r>
                        <a:rPr lang="en-US" sz="1100" b="1" kern="1200" dirty="0" smtClean="0">
                          <a:latin typeface="Agency FB" pitchFamily="34" charset="0"/>
                        </a:rPr>
                        <a:t>(PASAL 36 )</a:t>
                      </a:r>
                    </a:p>
                    <a:p>
                      <a:pPr marL="174625" algn="just" defTabSz="912813">
                        <a:defRPr/>
                      </a:pPr>
                      <a:r>
                        <a:rPr lang="en-US" sz="1100" b="0" kern="1200" dirty="0" smtClean="0">
                          <a:latin typeface="Agency FB" pitchFamily="34" charset="0"/>
                        </a:rPr>
                        <a:t>PENYERAHAN DAPAT DILAKUKAN DI GUDANG TEMPAT PENJUAL ATAU DI GUDANG TEMPAT PEMBELI ATAU DI TEMPAT YANG DISEPAKATI ANTARA PENJUAL DENGAN PEMBELI</a:t>
                      </a:r>
                      <a:endParaRPr lang="en-US" sz="1100" b="0" kern="1200" dirty="0" smtClean="0">
                        <a:solidFill>
                          <a:schemeClr val="tx1"/>
                        </a:solidFill>
                        <a:latin typeface="Agency FB" pitchFamily="34" charset="0"/>
                        <a:ea typeface="+mn-ea"/>
                        <a:cs typeface="Arial" charset="0"/>
                      </a:endParaRPr>
                    </a:p>
                  </a:txBody>
                  <a:tcPr marT="34290" marB="34290" anchor="ctr"/>
                </a:tc>
              </a:tr>
              <a:tr h="3402330">
                <a:tc>
                  <a:txBody>
                    <a:bodyPr/>
                    <a:lstStyle/>
                    <a:p>
                      <a:r>
                        <a:rPr lang="en-US" sz="1200" b="1" kern="1200" dirty="0" smtClean="0">
                          <a:latin typeface="Agency FB" pitchFamily="34" charset="0"/>
                        </a:rPr>
                        <a:t>MEKANISME</a:t>
                      </a:r>
                      <a:endParaRPr lang="en-US" sz="1200" b="1" kern="1200" dirty="0">
                        <a:solidFill>
                          <a:schemeClr val="tx1"/>
                        </a:solidFill>
                        <a:latin typeface="Agency FB" pitchFamily="34" charset="0"/>
                        <a:ea typeface="+mn-ea"/>
                        <a:cs typeface="Arial" charset="0"/>
                      </a:endParaRPr>
                    </a:p>
                  </a:txBody>
                  <a:tcPr marT="34290" marB="34290" anchor="ctr"/>
                </a:tc>
                <a:tc>
                  <a:txBody>
                    <a:bodyPr/>
                    <a:lstStyle/>
                    <a:p>
                      <a:pPr marL="174625" algn="just" defTabSz="912813">
                        <a:defRPr/>
                      </a:pPr>
                      <a:r>
                        <a:rPr lang="en-US" sz="1200" b="1" kern="1200" dirty="0" smtClean="0">
                          <a:latin typeface="Agency FB" pitchFamily="34" charset="0"/>
                        </a:rPr>
                        <a:t>(PASAL 37)</a:t>
                      </a:r>
                    </a:p>
                    <a:p>
                      <a:pPr marL="174625" algn="just" defTabSz="912813">
                        <a:defRPr/>
                      </a:pPr>
                      <a:r>
                        <a:rPr lang="en-US" sz="1200" b="1" kern="1200" dirty="0" smtClean="0">
                          <a:latin typeface="Agency FB" pitchFamily="34" charset="0"/>
                        </a:rPr>
                        <a:t>PELAKSANAAN LELANG DILAKUKAN SEBAGAI BERIKUT : </a:t>
                      </a:r>
                    </a:p>
                    <a:p>
                      <a:pPr marL="403225" indent="-228600" algn="just" defTabSz="912813">
                        <a:buAutoNum type="alphaUcPeriod"/>
                        <a:defRPr/>
                      </a:pPr>
                      <a:r>
                        <a:rPr lang="en-US" sz="1200" kern="1200" dirty="0" smtClean="0">
                          <a:latin typeface="Agency FB" pitchFamily="34" charset="0"/>
                        </a:rPr>
                        <a:t>LELANG DIPIMPIN OLEH KETUA LELANG ATAU OLEH KETUA LELANG PENGGANTI DENGAN DIBANTU OLEH BEBERAPA PETUGAS LELANG; </a:t>
                      </a:r>
                    </a:p>
                    <a:p>
                      <a:pPr marL="403225" indent="-228600" algn="just" defTabSz="912813">
                        <a:buAutoNum type="alphaUcPeriod"/>
                        <a:defRPr/>
                      </a:pPr>
                      <a:r>
                        <a:rPr lang="en-US" sz="1200" kern="1200" dirty="0" smtClean="0">
                          <a:latin typeface="Agency FB" pitchFamily="34" charset="0"/>
                        </a:rPr>
                        <a:t>KETUA LELANG MEMBUKA LELANG SECARA RESMI; </a:t>
                      </a:r>
                    </a:p>
                    <a:p>
                      <a:pPr marL="403225" indent="-228600" algn="just" defTabSz="912813">
                        <a:buAutoNum type="alphaUcPeriod"/>
                        <a:defRPr/>
                      </a:pPr>
                      <a:r>
                        <a:rPr lang="en-US" sz="1200" kern="1200" dirty="0" smtClean="0">
                          <a:latin typeface="Agency FB" pitchFamily="34" charset="0"/>
                        </a:rPr>
                        <a:t>BERDASARKAN DATA PENDAFTARAN YANG TERTERA DILAYAR, KETUA LELANG MEMASTIKAN KEPADA PENJUAL ATAU PEMBELI TENTANG KOMODITI, JENIS/MUTU, ASAL BARANG, WAKTU DAN TEMPAT PENYERAHAN, JUMLAH DAN HARGA YANG AKAN DITRANSAKSIKAN; </a:t>
                      </a:r>
                    </a:p>
                    <a:p>
                      <a:pPr marL="403225" indent="-228600" algn="just" defTabSz="912813">
                        <a:buAutoNum type="alphaUcPeriod"/>
                        <a:defRPr/>
                      </a:pPr>
                      <a:r>
                        <a:rPr lang="en-US" sz="1200" kern="1200" dirty="0" smtClean="0">
                          <a:latin typeface="Agency FB" pitchFamily="34" charset="0"/>
                        </a:rPr>
                        <a:t>SETELAH KETUA LELANG SELESAI MENGUCAPKAN DATA SEBAGAIMANA DIMAKSUD DALAM HURUF C, PESERTA LELANG DAPAT MENGAJUKAN TAWARAN JUAL ATAU BELI YANG DIINGINKAN DENGAN MENYEBUTKAN HARGA DAN JUMLAH, KUALITAS, WAKTU DAN TEMPAT PENYERAHAN DAN SEBAGAINYA; </a:t>
                      </a:r>
                    </a:p>
                    <a:p>
                      <a:pPr marL="403225" indent="-228600" algn="just" defTabSz="912813">
                        <a:buAutoNum type="alphaUcPeriod"/>
                        <a:defRPr/>
                      </a:pPr>
                      <a:r>
                        <a:rPr lang="en-US" sz="1200" kern="1200" dirty="0" smtClean="0">
                          <a:latin typeface="Agency FB" pitchFamily="34" charset="0"/>
                        </a:rPr>
                        <a:t>PERSERTA LELANG TIDAK DIBENARKAN MENGUCAPKAN HARGA DAN JUMLAH JUAL ATAU BELI SEBELUM KETUA LELANG SELESAI MENGUCAPKAN DATA SEBAGAIMANA DIMAKSUD DALAM HURUF C; </a:t>
                      </a:r>
                    </a:p>
                    <a:p>
                      <a:pPr marL="403225" indent="-228600" algn="just" defTabSz="912813">
                        <a:buAutoNum type="alphaUcPeriod"/>
                        <a:defRPr/>
                      </a:pPr>
                      <a:r>
                        <a:rPr lang="en-US" sz="1200" kern="1200" dirty="0" smtClean="0">
                          <a:latin typeface="Agency FB" pitchFamily="34" charset="0"/>
                        </a:rPr>
                        <a:t>KETUA LELANG MEMBERI KESEMPATAN DENGAN HITUNGAN 3 KALI, APABILA TIDAK ADA KECOCOKAN PENAWARAN JUAL/BELI, KETUA LELANG MENYEBUTKAN "TRANSAKSI NIHIL" DAN KEMUDIAN DAPAT MEMBUKA KESEMPATAN BERIKUTNYA; </a:t>
                      </a:r>
                    </a:p>
                    <a:p>
                      <a:pPr marL="403225" indent="-228600" algn="just" defTabSz="912813">
                        <a:buAutoNum type="alphaUcPeriod"/>
                        <a:defRPr/>
                      </a:pPr>
                      <a:r>
                        <a:rPr lang="en-US" sz="1200" kern="1200" dirty="0" smtClean="0">
                          <a:latin typeface="Agency FB" pitchFamily="34" charset="0"/>
                        </a:rPr>
                        <a:t>KETUA LELANG MENYEBUTKAN "TERJADI TRANSAKSI" BILA TELAH TERJADI KECOCOKAN ANTARA PENJUAL DAN PEMBELI TERHADAP SEMUA HAL YANG DITRANSAKSIKAN; </a:t>
                      </a:r>
                    </a:p>
                    <a:p>
                      <a:pPr marL="403225" indent="-228600" algn="just" defTabSz="912813">
                        <a:buAutoNum type="alphaUcPeriod"/>
                        <a:defRPr/>
                      </a:pPr>
                      <a:r>
                        <a:rPr lang="en-US" sz="1200" kern="1200" dirty="0" smtClean="0">
                          <a:latin typeface="Agency FB" pitchFamily="34" charset="0"/>
                        </a:rPr>
                        <a:t>KETUA LELANG HARUS MEMBERIKAN KESEMPATAN KEPADA PENJUAL DAN PEMBELI UNTUK MELAKUKAN TAWAR MENAWAR SEHINGGA MENGHASILKAN TRANSAKSI YANG TERBAIK; DAN </a:t>
                      </a:r>
                    </a:p>
                    <a:p>
                      <a:pPr marL="403225" indent="-228600" algn="just" defTabSz="912813">
                        <a:buAutoNum type="alphaUcPeriod"/>
                        <a:defRPr/>
                      </a:pPr>
                      <a:r>
                        <a:rPr lang="en-US" sz="1200" kern="1200" dirty="0" smtClean="0">
                          <a:latin typeface="Agency FB" pitchFamily="34" charset="0"/>
                        </a:rPr>
                        <a:t>SETIAP TRANSAKSI YANG TERJADI, PENJUAL DAN PEMBELI WAJIB MENANDATANGANI KONTRAK JUAL BELI</a:t>
                      </a:r>
                      <a:endParaRPr lang="en-US" sz="1200" b="1" kern="1200" dirty="0" smtClean="0">
                        <a:solidFill>
                          <a:schemeClr val="tx1"/>
                        </a:solidFill>
                        <a:latin typeface="Agency FB" pitchFamily="34" charset="0"/>
                        <a:ea typeface="+mn-ea"/>
                        <a:cs typeface="Arial" charset="0"/>
                      </a:endParaRPr>
                    </a:p>
                  </a:txBody>
                  <a:tcPr marT="34290" marB="34290" anchor="ctr"/>
                </a:tc>
              </a:tr>
            </a:tbl>
          </a:graphicData>
        </a:graphic>
      </p:graphicFrame>
      <p:sp>
        <p:nvSpPr>
          <p:cNvPr id="13" name="Rectangle 12"/>
          <p:cNvSpPr/>
          <p:nvPr/>
        </p:nvSpPr>
        <p:spPr>
          <a:xfrm>
            <a:off x="142963" y="4905375"/>
            <a:ext cx="8734425" cy="200055"/>
          </a:xfrm>
          <a:prstGeom prst="rect">
            <a:avLst/>
          </a:prstGeom>
        </p:spPr>
        <p:txBody>
          <a:bodyPr wrap="square">
            <a:spAutoFit/>
          </a:bodyPr>
          <a:lstStyle/>
          <a:p>
            <a:r>
              <a:rPr lang="id-ID" altLang="id-ID" sz="700" i="1" dirty="0" smtClean="0">
                <a:latin typeface="Calibri" pitchFamily="34" charset="0"/>
              </a:rPr>
              <a:t>* Keputusan Menperindag ini akan digantikan oleh Peraturan Presiden tentang Penataan, Pembinaan, dan Pengembangan Pasar Lelang Komoditas yang saat ini sedang dibahas</a:t>
            </a:r>
            <a:endParaRPr lang="en-US" altLang="id-ID" sz="700" i="1" dirty="0">
              <a:latin typeface="Calibri" pitchFamily="34" charset="0"/>
            </a:endParaRPr>
          </a:p>
        </p:txBody>
      </p:sp>
      <p:sp>
        <p:nvSpPr>
          <p:cNvPr id="7" name="Title 2"/>
          <p:cNvSpPr txBox="1">
            <a:spLocks/>
          </p:cNvSpPr>
          <p:nvPr/>
        </p:nvSpPr>
        <p:spPr>
          <a:xfrm>
            <a:off x="60125" y="25573"/>
            <a:ext cx="8912225" cy="584775"/>
          </a:xfrm>
          <a:prstGeom prst="rect">
            <a:avLst/>
          </a:prstGeom>
        </p:spPr>
        <p:txBody>
          <a:bodyPr wrap="square" anchor="ctr">
            <a:spAutoFit/>
          </a:bodyPr>
          <a:lstStyle>
            <a:lvl1pPr algn="l" rtl="0" eaLnBrk="0" fontAlgn="base" hangingPunct="0">
              <a:spcBef>
                <a:spcPct val="0"/>
              </a:spcBef>
              <a:spcAft>
                <a:spcPct val="0"/>
              </a:spcAft>
              <a:defRPr sz="4000" kern="1200" spc="-1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a:lstStyle>
          <a:p>
            <a:pPr eaLnBrk="1" fontAlgn="auto" hangingPunct="1">
              <a:spcAft>
                <a:spcPts val="0"/>
              </a:spcAft>
              <a:defRPr/>
            </a:pPr>
            <a:r>
              <a:rPr lang="en-US" sz="3200" b="1" dirty="0" smtClean="0">
                <a:solidFill>
                  <a:srgbClr val="FF0000"/>
                </a:solidFill>
                <a:effectLst>
                  <a:outerShdw blurRad="38100" dist="38100" dir="2700000" algn="tl">
                    <a:srgbClr val="000000">
                      <a:alpha val="43137"/>
                    </a:srgbClr>
                  </a:outerShdw>
                </a:effectLst>
                <a:latin typeface="Agency FB" pitchFamily="34" charset="0"/>
                <a:ea typeface="Segoe UI" panose="020B0502040204020203" pitchFamily="34" charset="0"/>
                <a:cs typeface="Segoe UI" panose="020B0502040204020203" pitchFamily="34" charset="0"/>
              </a:rPr>
              <a:t>D</a:t>
            </a:r>
            <a:r>
              <a:rPr lang="en-US" sz="2800" b="1" dirty="0" smtClean="0">
                <a:solidFill>
                  <a:srgbClr val="002060"/>
                </a:solidFill>
                <a:effectLst>
                  <a:outerShdw blurRad="38100" dist="38100" dir="2700000" algn="tl">
                    <a:srgbClr val="000000">
                      <a:alpha val="43137"/>
                    </a:srgbClr>
                  </a:outerShdw>
                </a:effectLst>
                <a:latin typeface="Agency FB" pitchFamily="34" charset="0"/>
                <a:ea typeface="Segoe UI" panose="020B0502040204020203" pitchFamily="34" charset="0"/>
                <a:cs typeface="Segoe UI" panose="020B0502040204020203" pitchFamily="34" charset="0"/>
              </a:rPr>
              <a:t>ASAR </a:t>
            </a:r>
            <a:r>
              <a:rPr lang="en-US" sz="2800" b="1" dirty="0">
                <a:solidFill>
                  <a:srgbClr val="002060"/>
                </a:solidFill>
                <a:effectLst>
                  <a:outerShdw blurRad="38100" dist="38100" dir="2700000" algn="tl">
                    <a:srgbClr val="000000">
                      <a:alpha val="43137"/>
                    </a:srgbClr>
                  </a:outerShdw>
                </a:effectLst>
                <a:latin typeface="Agency FB" pitchFamily="34" charset="0"/>
                <a:ea typeface="Segoe UI" panose="020B0502040204020203" pitchFamily="34" charset="0"/>
                <a:cs typeface="Segoe UI" panose="020B0502040204020203" pitchFamily="34" charset="0"/>
              </a:rPr>
              <a:t>HUKUM </a:t>
            </a:r>
            <a:r>
              <a:rPr lang="en-US" sz="2800" b="1" dirty="0" smtClean="0">
                <a:solidFill>
                  <a:srgbClr val="002060"/>
                </a:solidFill>
                <a:effectLst>
                  <a:outerShdw blurRad="38100" dist="38100" dir="2700000" algn="tl">
                    <a:srgbClr val="000000">
                      <a:alpha val="43137"/>
                    </a:srgbClr>
                  </a:outerShdw>
                </a:effectLst>
                <a:latin typeface="Agency FB" pitchFamily="34" charset="0"/>
                <a:ea typeface="Segoe UI" panose="020B0502040204020203" pitchFamily="34" charset="0"/>
                <a:cs typeface="Segoe UI" panose="020B0502040204020203" pitchFamily="34" charset="0"/>
              </a:rPr>
              <a:t>(4)</a:t>
            </a:r>
            <a:endParaRPr lang="en-US" sz="2800" b="1" dirty="0">
              <a:solidFill>
                <a:srgbClr val="002060"/>
              </a:solidFill>
              <a:effectLst>
                <a:outerShdw blurRad="38100" dist="38100" dir="2700000" algn="tl">
                  <a:srgbClr val="000000">
                    <a:alpha val="43137"/>
                  </a:srgbClr>
                </a:outerShdw>
              </a:effectLst>
              <a:latin typeface="Agency FB" pitchFamily="34" charset="0"/>
              <a:ea typeface="Segoe UI" panose="020B0502040204020203" pitchFamily="34" charset="0"/>
              <a:cs typeface="Segoe UI" panose="020B0502040204020203" pitchFamily="34" charset="0"/>
            </a:endParaRPr>
          </a:p>
        </p:txBody>
      </p:sp>
      <p:sp>
        <p:nvSpPr>
          <p:cNvPr id="9" name="Title 2"/>
          <p:cNvSpPr txBox="1">
            <a:spLocks/>
          </p:cNvSpPr>
          <p:nvPr/>
        </p:nvSpPr>
        <p:spPr>
          <a:xfrm>
            <a:off x="82739" y="467687"/>
            <a:ext cx="8912225" cy="261610"/>
          </a:xfrm>
          <a:prstGeom prst="rect">
            <a:avLst/>
          </a:prstGeom>
        </p:spPr>
        <p:txBody>
          <a:bodyPr wrap="square" anchor="ctr">
            <a:spAutoFit/>
          </a:bodyPr>
          <a:lstStyle>
            <a:lvl1pPr algn="l" rtl="0" eaLnBrk="0" fontAlgn="base" hangingPunct="0">
              <a:spcBef>
                <a:spcPct val="0"/>
              </a:spcBef>
              <a:spcAft>
                <a:spcPct val="0"/>
              </a:spcAft>
              <a:defRPr sz="4000" kern="1200" spc="-1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a:lstStyle>
          <a:p>
            <a:pPr algn="just" eaLnBrk="1" fontAlgn="auto" hangingPunct="1">
              <a:spcAft>
                <a:spcPts val="0"/>
              </a:spcAft>
              <a:defRPr/>
            </a:pPr>
            <a:r>
              <a:rPr lang="en-US" sz="1100" b="1" spc="0" dirty="0" smtClean="0">
                <a:solidFill>
                  <a:srgbClr val="0070C0"/>
                </a:solidFill>
                <a:latin typeface="Agency FB" pitchFamily="34" charset="0"/>
                <a:ea typeface="Segoe UI" panose="020B0502040204020203" pitchFamily="34" charset="0"/>
                <a:cs typeface="Segoe UI" panose="020B0502040204020203" pitchFamily="34" charset="0"/>
              </a:rPr>
              <a:t>KEPMENDAG NO.650/MPP/KEP/10/2004 TENTANG KETENTUAN PENYELENGGARAAN PASAR LELANG DENGAN PENYERAHAN KEMUDAHAN (FORWARD) KOMODITI ARGO (2/5)</a:t>
            </a:r>
          </a:p>
        </p:txBody>
      </p:sp>
    </p:spTree>
    <p:extLst>
      <p:ext uri="{BB962C8B-B14F-4D97-AF65-F5344CB8AC3E}">
        <p14:creationId xmlns:p14="http://schemas.microsoft.com/office/powerpoint/2010/main" xmlns="" val="18633803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xmlns="" val="2161967429"/>
              </p:ext>
            </p:extLst>
          </p:nvPr>
        </p:nvGraphicFramePr>
        <p:xfrm>
          <a:off x="181062" y="762367"/>
          <a:ext cx="8658226" cy="4128453"/>
        </p:xfrm>
        <a:graphic>
          <a:graphicData uri="http://schemas.openxmlformats.org/drawingml/2006/table">
            <a:tbl>
              <a:tblPr firstRow="1" bandRow="1">
                <a:tableStyleId>{9D7B26C5-4107-4FEC-AEDC-1716B250A1EF}</a:tableStyleId>
              </a:tblPr>
              <a:tblGrid>
                <a:gridCol w="876212"/>
                <a:gridCol w="7782014"/>
              </a:tblGrid>
              <a:tr h="4128453">
                <a:tc>
                  <a:txBody>
                    <a:bodyPr/>
                    <a:lstStyle/>
                    <a:p>
                      <a:r>
                        <a:rPr lang="en-US" sz="900" b="1" kern="1200" dirty="0" smtClean="0">
                          <a:latin typeface="Agency FB" pitchFamily="34" charset="0"/>
                        </a:rPr>
                        <a:t>MEKANISME TRANSAKSI (1/2)</a:t>
                      </a:r>
                      <a:endParaRPr lang="en-US" sz="900" b="1" kern="1200" dirty="0">
                        <a:solidFill>
                          <a:schemeClr val="tx1"/>
                        </a:solidFill>
                        <a:latin typeface="Agency FB" pitchFamily="34" charset="0"/>
                        <a:ea typeface="+mn-ea"/>
                        <a:cs typeface="Arial" charset="0"/>
                      </a:endParaRPr>
                    </a:p>
                  </a:txBody>
                  <a:tcPr marT="34290" marB="34290" anchor="ctr"/>
                </a:tc>
                <a:tc>
                  <a:txBody>
                    <a:bodyPr/>
                    <a:lstStyle/>
                    <a:p>
                      <a:pPr marL="174625" algn="just" defTabSz="912813">
                        <a:defRPr/>
                      </a:pPr>
                      <a:r>
                        <a:rPr lang="en-US" sz="900" b="1" kern="1200" dirty="0" smtClean="0">
                          <a:latin typeface="Agency FB" pitchFamily="34" charset="0"/>
                        </a:rPr>
                        <a:t>(PASAL 23 )</a:t>
                      </a:r>
                    </a:p>
                    <a:p>
                      <a:pPr marL="174625" algn="just" defTabSz="912813">
                        <a:defRPr/>
                      </a:pPr>
                      <a:r>
                        <a:rPr lang="en-US" sz="900" b="0" kern="1200" dirty="0" smtClean="0">
                          <a:solidFill>
                            <a:schemeClr val="tx1"/>
                          </a:solidFill>
                          <a:latin typeface="Agency FB" pitchFamily="34" charset="0"/>
                          <a:ea typeface="+mn-ea"/>
                          <a:cs typeface="+mn-cs"/>
                        </a:rPr>
                        <a:t>PENAWARAN JUAL DAN BELI DI PASAR LELANG FORWARD DILAKUKAN DENGAN CARA TERBUKA ATAS DASAR CONTOH DAN ATAU SPESIFIKASI MUTU</a:t>
                      </a:r>
                    </a:p>
                    <a:p>
                      <a:pPr marL="174625" marR="0" indent="0" algn="just" defTabSz="912813" rtl="0" eaLnBrk="1" fontAlgn="auto" latinLnBrk="0" hangingPunct="1">
                        <a:lnSpc>
                          <a:spcPct val="100000"/>
                        </a:lnSpc>
                        <a:spcBef>
                          <a:spcPts val="0"/>
                        </a:spcBef>
                        <a:spcAft>
                          <a:spcPts val="0"/>
                        </a:spcAft>
                        <a:buClrTx/>
                        <a:buSzTx/>
                        <a:buFontTx/>
                        <a:buNone/>
                        <a:tabLst/>
                        <a:defRPr/>
                      </a:pPr>
                      <a:endParaRPr lang="en-US" sz="400" b="1" kern="1200" dirty="0" smtClean="0">
                        <a:latin typeface="Agency FB" pitchFamily="34" charset="0"/>
                      </a:endParaRPr>
                    </a:p>
                    <a:p>
                      <a:pPr marL="174625" marR="0" indent="0" algn="just" defTabSz="912813" rtl="0" eaLnBrk="1" fontAlgn="auto" latinLnBrk="0" hangingPunct="1">
                        <a:lnSpc>
                          <a:spcPct val="100000"/>
                        </a:lnSpc>
                        <a:spcBef>
                          <a:spcPts val="0"/>
                        </a:spcBef>
                        <a:spcAft>
                          <a:spcPts val="0"/>
                        </a:spcAft>
                        <a:buClrTx/>
                        <a:buSzTx/>
                        <a:buFontTx/>
                        <a:buNone/>
                        <a:tabLst/>
                        <a:defRPr/>
                      </a:pPr>
                      <a:r>
                        <a:rPr lang="en-US" sz="900" b="1" kern="1200" dirty="0" smtClean="0">
                          <a:latin typeface="Agency FB" pitchFamily="34" charset="0"/>
                        </a:rPr>
                        <a:t>(PASAL 24 )</a:t>
                      </a:r>
                    </a:p>
                    <a:p>
                      <a:pPr marL="403225" marR="0" indent="-228600" algn="just" defTabSz="912813" rtl="0" eaLnBrk="1" fontAlgn="auto" latinLnBrk="0" hangingPunct="1">
                        <a:lnSpc>
                          <a:spcPct val="100000"/>
                        </a:lnSpc>
                        <a:spcBef>
                          <a:spcPts val="0"/>
                        </a:spcBef>
                        <a:spcAft>
                          <a:spcPts val="0"/>
                        </a:spcAft>
                        <a:buClrTx/>
                        <a:buSzTx/>
                        <a:buFontTx/>
                        <a:buAutoNum type="arabicParenBoth"/>
                        <a:tabLst/>
                        <a:defRPr/>
                      </a:pPr>
                      <a:r>
                        <a:rPr lang="en-US" sz="900" b="0" kern="1200" dirty="0" smtClean="0">
                          <a:solidFill>
                            <a:schemeClr val="tx1"/>
                          </a:solidFill>
                          <a:latin typeface="Agency FB" pitchFamily="34" charset="0"/>
                          <a:ea typeface="+mn-ea"/>
                          <a:cs typeface="+mn-cs"/>
                        </a:rPr>
                        <a:t>SETIAP ANGGOTA PASAR LELANG FORWARD DAPAT : A. TURUT SERTA SECARA LANGSUNG DALAM LELANG SEBAGAI PENJUAL, PEMBELI DAN ATAU PERANTARA PERDAGANGAN DENGAN KETENTUAN YANG BERSANGKUTAN TETAP TERIKAT PADA KETENTUAN YANG BERLAKU; DAN B. MEMBERI KUASA KEPADA PIHAK LAIN UNTUK MELAKUKAN TRANSAKSI DI PASAR LELANG FORWARD DENGAN PERSETUJUAN PENYELENGGARA PASAR LELANG FORWARD. </a:t>
                      </a:r>
                    </a:p>
                    <a:p>
                      <a:pPr marL="403225" marR="0" indent="-228600" algn="just" defTabSz="912813" rtl="0" eaLnBrk="1" fontAlgn="auto" latinLnBrk="0" hangingPunct="1">
                        <a:lnSpc>
                          <a:spcPct val="100000"/>
                        </a:lnSpc>
                        <a:spcBef>
                          <a:spcPts val="0"/>
                        </a:spcBef>
                        <a:spcAft>
                          <a:spcPts val="0"/>
                        </a:spcAft>
                        <a:buClrTx/>
                        <a:buSzTx/>
                        <a:buFontTx/>
                        <a:buAutoNum type="arabicParenBoth"/>
                        <a:tabLst/>
                        <a:defRPr/>
                      </a:pPr>
                      <a:r>
                        <a:rPr lang="en-US" sz="900" b="0" kern="1200" dirty="0" smtClean="0">
                          <a:solidFill>
                            <a:schemeClr val="tx1"/>
                          </a:solidFill>
                          <a:latin typeface="Agency FB" pitchFamily="34" charset="0"/>
                          <a:ea typeface="+mn-ea"/>
                          <a:cs typeface="+mn-cs"/>
                        </a:rPr>
                        <a:t>PEMBERI KUASA SEBAGAIMANA DIMAKSUD DALAM AYAT (1) HURUF B BERTANGGUNG JAWAB SEPENUHNYA ATAS SETIAP TINDAKAN PIHAK YANG DIBERI KUASA DALAM MELAKUKAN TRANSAKSI DI PASAR LELANG FORWARD</a:t>
                      </a:r>
                    </a:p>
                    <a:p>
                      <a:pPr marL="174625" marR="0" indent="0" algn="just" defTabSz="912813" rtl="0" eaLnBrk="1" fontAlgn="auto" latinLnBrk="0" hangingPunct="1">
                        <a:lnSpc>
                          <a:spcPct val="100000"/>
                        </a:lnSpc>
                        <a:spcBef>
                          <a:spcPts val="0"/>
                        </a:spcBef>
                        <a:spcAft>
                          <a:spcPts val="0"/>
                        </a:spcAft>
                        <a:buClrTx/>
                        <a:buSzTx/>
                        <a:buFontTx/>
                        <a:buNone/>
                        <a:tabLst/>
                        <a:defRPr/>
                      </a:pPr>
                      <a:endParaRPr lang="en-US" sz="400" b="1" kern="1200" dirty="0" smtClean="0">
                        <a:latin typeface="Agency FB" pitchFamily="34" charset="0"/>
                      </a:endParaRPr>
                    </a:p>
                    <a:p>
                      <a:pPr marL="174625" marR="0" indent="0" algn="just" defTabSz="912813" rtl="0" eaLnBrk="1" fontAlgn="auto" latinLnBrk="0" hangingPunct="1">
                        <a:lnSpc>
                          <a:spcPct val="100000"/>
                        </a:lnSpc>
                        <a:spcBef>
                          <a:spcPts val="0"/>
                        </a:spcBef>
                        <a:spcAft>
                          <a:spcPts val="0"/>
                        </a:spcAft>
                        <a:buClrTx/>
                        <a:buSzTx/>
                        <a:buFontTx/>
                        <a:buNone/>
                        <a:tabLst/>
                        <a:defRPr/>
                      </a:pPr>
                      <a:r>
                        <a:rPr lang="en-US" sz="900" b="1" kern="1200" dirty="0" smtClean="0">
                          <a:latin typeface="Agency FB" pitchFamily="34" charset="0"/>
                        </a:rPr>
                        <a:t>(PASAL 25 )</a:t>
                      </a:r>
                    </a:p>
                    <a:p>
                      <a:pPr marL="403225" indent="-228600" algn="just" defTabSz="912813">
                        <a:buAutoNum type="arabicParenBoth"/>
                        <a:defRPr/>
                      </a:pPr>
                      <a:r>
                        <a:rPr lang="en-US" sz="900" b="0" kern="1200" dirty="0" smtClean="0">
                          <a:solidFill>
                            <a:schemeClr val="tx1"/>
                          </a:solidFill>
                          <a:latin typeface="Agency FB" pitchFamily="34" charset="0"/>
                          <a:ea typeface="+mn-ea"/>
                          <a:cs typeface="+mn-cs"/>
                        </a:rPr>
                        <a:t>ANGGOTA PASAR LELANG FORWARD MENDAFTARKAN KOMODITI YANG AKAN DILELANG KEPADA PETUGAS SESUAI FORMULIR PENDAFTARAN YANG DISEDIAKAN UNTUK ITU, SEBELUM LELANG BERLANGSUNG, PALING LAMBAT 3 (TIGA) HARI SEBELUM HARI LELANG. </a:t>
                      </a:r>
                    </a:p>
                    <a:p>
                      <a:pPr marL="403225" indent="-228600" algn="just" defTabSz="912813">
                        <a:buAutoNum type="arabicParenBoth"/>
                        <a:defRPr/>
                      </a:pPr>
                      <a:r>
                        <a:rPr lang="en-US" sz="900" b="0" kern="1200" dirty="0" smtClean="0">
                          <a:solidFill>
                            <a:schemeClr val="tx1"/>
                          </a:solidFill>
                          <a:latin typeface="Agency FB" pitchFamily="34" charset="0"/>
                          <a:ea typeface="+mn-ea"/>
                          <a:cs typeface="+mn-cs"/>
                        </a:rPr>
                        <a:t>SPESIFIKASI KOMODITI YANG AKAN DIPERDAGANGKAN HARUS DINYATAKAN SECARA LENGKAP DAN JELAS DALAM FORMULIR YANG DISEDIAKAN. </a:t>
                      </a:r>
                    </a:p>
                    <a:p>
                      <a:pPr marL="403225" indent="-228600" algn="just" defTabSz="912813">
                        <a:buAutoNum type="arabicParenBoth"/>
                        <a:defRPr/>
                      </a:pPr>
                      <a:r>
                        <a:rPr lang="en-US" sz="900" b="0" kern="1200" dirty="0" smtClean="0">
                          <a:solidFill>
                            <a:schemeClr val="tx1"/>
                          </a:solidFill>
                          <a:latin typeface="Agency FB" pitchFamily="34" charset="0"/>
                          <a:ea typeface="+mn-ea"/>
                          <a:cs typeface="+mn-cs"/>
                        </a:rPr>
                        <a:t>APABILA PENJUAL/PEMBELI MENYERTAKAN CONTOH KOMODITI, CONTOH HARUS DISAMPAIKAN BERSAMAAN PADA WAKTU PENDAFTARAN SEBANYAK 2 (DUA) UNIT SATUAN. </a:t>
                      </a:r>
                    </a:p>
                    <a:p>
                      <a:pPr marL="403225" indent="-228600" algn="just" defTabSz="912813">
                        <a:buAutoNum type="arabicParenBoth"/>
                        <a:defRPr/>
                      </a:pPr>
                      <a:r>
                        <a:rPr lang="en-US" sz="900" b="0" kern="1200" dirty="0" smtClean="0">
                          <a:solidFill>
                            <a:schemeClr val="tx1"/>
                          </a:solidFill>
                          <a:latin typeface="Agency FB" pitchFamily="34" charset="0"/>
                          <a:ea typeface="+mn-ea"/>
                          <a:cs typeface="+mn-cs"/>
                        </a:rPr>
                        <a:t>FORMULIR PENDAFTARAN YANG TELAH DIISI DAN DITANDATANGANI DISERAHKAN KEPADA PETUGAS ADMINISTRASI LELANG UNTUK DIPERIKSA KELENGKAPANNYA DAN DIPARAF. </a:t>
                      </a:r>
                    </a:p>
                    <a:p>
                      <a:pPr marL="403225" indent="-228600" algn="just" defTabSz="912813">
                        <a:buAutoNum type="arabicParenBoth"/>
                        <a:defRPr/>
                      </a:pPr>
                      <a:r>
                        <a:rPr lang="en-US" sz="900" b="0" kern="1200" dirty="0" smtClean="0">
                          <a:solidFill>
                            <a:schemeClr val="tx1"/>
                          </a:solidFill>
                          <a:latin typeface="Agency FB" pitchFamily="34" charset="0"/>
                          <a:ea typeface="+mn-ea"/>
                          <a:cs typeface="+mn-cs"/>
                        </a:rPr>
                        <a:t>SESUAI PENDAFTARAN SEBAGAIMANA DIMAKSUD DALAM AYAT (4) PETUGAS (OPERATOR) LELANG MEMASUKKAN DATA PENAWARAN BELI/JUAL KEDALAM SISTEM ELEKTRONIK PASAR LELANG FORWARD. </a:t>
                      </a:r>
                    </a:p>
                    <a:p>
                      <a:pPr marL="403225" indent="-228600" algn="just" defTabSz="912813">
                        <a:buAutoNum type="arabicParenBoth"/>
                        <a:defRPr/>
                      </a:pPr>
                      <a:r>
                        <a:rPr lang="en-US" sz="900" b="0" kern="1200" dirty="0" smtClean="0">
                          <a:solidFill>
                            <a:schemeClr val="tx1"/>
                          </a:solidFill>
                          <a:latin typeface="Agency FB" pitchFamily="34" charset="0"/>
                          <a:ea typeface="+mn-ea"/>
                          <a:cs typeface="+mn-cs"/>
                        </a:rPr>
                        <a:t>PETUGAS ADMINISTRASI LELANG MEMERIKSA PENDAFTARAN YANG TELAH DI INPUT KE DALAM SISTEM SESUAI DENGAN NOMOR URUT PENDAFTARAN. </a:t>
                      </a:r>
                    </a:p>
                    <a:p>
                      <a:pPr marL="403225" indent="-228600" algn="just" defTabSz="912813">
                        <a:buAutoNum type="arabicParenBoth"/>
                        <a:defRPr/>
                      </a:pPr>
                      <a:r>
                        <a:rPr lang="en-US" sz="900" b="0" kern="1200" dirty="0" smtClean="0">
                          <a:solidFill>
                            <a:schemeClr val="tx1"/>
                          </a:solidFill>
                          <a:latin typeface="Agency FB" pitchFamily="34" charset="0"/>
                          <a:ea typeface="+mn-ea"/>
                          <a:cs typeface="+mn-cs"/>
                        </a:rPr>
                        <a:t>LELANG DILAKUKAN BERDASARKAN NOMOR URUT YANG DISESUAIKAN DENGAN KEHADIRAN PESERTA LELANG. </a:t>
                      </a:r>
                    </a:p>
                    <a:p>
                      <a:pPr marL="403225" indent="-228600" algn="just" defTabSz="912813">
                        <a:buAutoNum type="arabicParenBoth"/>
                        <a:defRPr/>
                      </a:pPr>
                      <a:r>
                        <a:rPr lang="en-US" sz="900" b="0" kern="1200" dirty="0" smtClean="0">
                          <a:solidFill>
                            <a:schemeClr val="tx1"/>
                          </a:solidFill>
                          <a:latin typeface="Agency FB" pitchFamily="34" charset="0"/>
                          <a:ea typeface="+mn-ea"/>
                          <a:cs typeface="+mn-cs"/>
                        </a:rPr>
                        <a:t>APABILA TERDAPAT BEBERAPA PENDAFTARAN DENGAN KOMODITAS, JENIS/MUTU DAN BULAN PENYERAHAN YANG SAMA, KETUA LELANG MENGADAKAN LELANG SEKALIGUS UNTUK SEMUA PENDAFTARAN</a:t>
                      </a:r>
                    </a:p>
                    <a:p>
                      <a:pPr marL="174625" indent="0" algn="just" defTabSz="912813">
                        <a:buNone/>
                        <a:defRPr/>
                      </a:pPr>
                      <a:endParaRPr lang="en-US" sz="600" b="1" kern="1200" dirty="0" smtClean="0">
                        <a:solidFill>
                          <a:schemeClr val="tx1"/>
                        </a:solidFill>
                        <a:latin typeface="Agency FB" pitchFamily="34" charset="0"/>
                        <a:ea typeface="+mn-ea"/>
                        <a:cs typeface="+mn-cs"/>
                      </a:endParaRPr>
                    </a:p>
                    <a:p>
                      <a:pPr marL="174625" indent="0" algn="just" defTabSz="912813">
                        <a:buNone/>
                        <a:defRPr/>
                      </a:pPr>
                      <a:r>
                        <a:rPr lang="en-US" sz="900" b="1" kern="1200" dirty="0" smtClean="0">
                          <a:solidFill>
                            <a:schemeClr val="tx1"/>
                          </a:solidFill>
                          <a:latin typeface="Agency FB" pitchFamily="34" charset="0"/>
                          <a:ea typeface="+mn-ea"/>
                          <a:cs typeface="+mn-cs"/>
                        </a:rPr>
                        <a:t>(PASAL 26)</a:t>
                      </a:r>
                    </a:p>
                    <a:p>
                      <a:pPr marL="403225" indent="-228600" algn="just" defTabSz="912813">
                        <a:buAutoNum type="arabicParenBoth"/>
                        <a:defRPr/>
                      </a:pPr>
                      <a:r>
                        <a:rPr lang="en-US" sz="900" b="0" kern="1200" dirty="0" smtClean="0">
                          <a:solidFill>
                            <a:schemeClr val="tx1"/>
                          </a:solidFill>
                          <a:latin typeface="Agency FB" pitchFamily="34" charset="0"/>
                          <a:ea typeface="+mn-ea"/>
                          <a:cs typeface="+mn-cs"/>
                        </a:rPr>
                        <a:t>KETUA LELANG MELAKUKAN PENYEBUTAN KEMBALI HARGA, SATUAN, JUMLAH, JENIS, MUTU, ASAL BARANG, WAKTU DAN TEMPAT PENYERAHAN, PENGEMASAN DARI PENAWARAN BELI ATAU PENAWARAN JUAL YANG DICATAT. </a:t>
                      </a:r>
                    </a:p>
                    <a:p>
                      <a:pPr marL="403225" indent="-228600" algn="just" defTabSz="912813">
                        <a:buAutoNum type="arabicParenBoth"/>
                        <a:defRPr/>
                      </a:pPr>
                      <a:r>
                        <a:rPr lang="en-US" sz="900" b="0" kern="1200" dirty="0" smtClean="0">
                          <a:solidFill>
                            <a:schemeClr val="tx1"/>
                          </a:solidFill>
                          <a:latin typeface="Agency FB" pitchFamily="34" charset="0"/>
                          <a:ea typeface="+mn-ea"/>
                          <a:cs typeface="+mn-cs"/>
                        </a:rPr>
                        <a:t>APABILA DALAM PENYEBUTAN KEMBALI SEBAGAIMANA DIMAKSUD DALAM AYAT (1) TERJADI KESALAHAN, PIHAK YANG DIRUGIKAN DAPAT MEMINTA PENGECEKAN KEMBALI</a:t>
                      </a:r>
                    </a:p>
                    <a:p>
                      <a:pPr marL="174625" indent="0" algn="just" defTabSz="912813">
                        <a:buNone/>
                        <a:defRPr/>
                      </a:pPr>
                      <a:endParaRPr lang="en-US" sz="600" b="1" kern="1200" dirty="0" smtClean="0">
                        <a:solidFill>
                          <a:schemeClr val="tx1"/>
                        </a:solidFill>
                        <a:latin typeface="Agency FB" pitchFamily="34" charset="0"/>
                        <a:ea typeface="+mn-ea"/>
                        <a:cs typeface="+mn-cs"/>
                      </a:endParaRPr>
                    </a:p>
                    <a:p>
                      <a:pPr marL="174625" indent="0" algn="just" defTabSz="912813">
                        <a:buNone/>
                        <a:defRPr/>
                      </a:pPr>
                      <a:r>
                        <a:rPr lang="en-US" sz="900" b="1" kern="1200" dirty="0" smtClean="0">
                          <a:solidFill>
                            <a:schemeClr val="tx1"/>
                          </a:solidFill>
                          <a:latin typeface="Agency FB" pitchFamily="34" charset="0"/>
                          <a:ea typeface="+mn-ea"/>
                          <a:cs typeface="+mn-cs"/>
                        </a:rPr>
                        <a:t>(PASAL</a:t>
                      </a:r>
                      <a:r>
                        <a:rPr lang="en-US" sz="900" b="1" kern="1200" baseline="0" dirty="0" smtClean="0">
                          <a:solidFill>
                            <a:schemeClr val="tx1"/>
                          </a:solidFill>
                          <a:latin typeface="Agency FB" pitchFamily="34" charset="0"/>
                          <a:ea typeface="+mn-ea"/>
                          <a:cs typeface="+mn-cs"/>
                        </a:rPr>
                        <a:t> 27)</a:t>
                      </a:r>
                    </a:p>
                    <a:p>
                      <a:pPr marL="403225" indent="-228600" algn="just" defTabSz="912813">
                        <a:buAutoNum type="arabicParenBoth"/>
                        <a:defRPr/>
                      </a:pPr>
                      <a:r>
                        <a:rPr lang="en-US" sz="900" b="0" kern="1200" dirty="0" smtClean="0">
                          <a:solidFill>
                            <a:schemeClr val="tx1"/>
                          </a:solidFill>
                          <a:latin typeface="Agency FB" pitchFamily="34" charset="0"/>
                          <a:ea typeface="+mn-ea"/>
                          <a:cs typeface="+mn-cs"/>
                        </a:rPr>
                        <a:t>HARGA, SATUAN, JUMLAH, JENIS, MUTU, ASAL BARANG, WAKTU DAN TEMPAT PENYERAHAN, PENGEMASAN DARI PENAWARAN BELI ATAU PENAWARAN JUAL YANG DIUCAPKAN PENAWAR, DIULANGI KEMBALI OLEH KETUA LELANG. </a:t>
                      </a:r>
                    </a:p>
                    <a:p>
                      <a:pPr marL="403225" indent="-228600" algn="just" defTabSz="912813">
                        <a:buAutoNum type="arabicParenBoth"/>
                        <a:defRPr/>
                      </a:pPr>
                      <a:r>
                        <a:rPr lang="en-US" sz="900" b="0" kern="1200" dirty="0" smtClean="0">
                          <a:solidFill>
                            <a:schemeClr val="tx1"/>
                          </a:solidFill>
                          <a:latin typeface="Agency FB" pitchFamily="34" charset="0"/>
                          <a:ea typeface="+mn-ea"/>
                          <a:cs typeface="+mn-cs"/>
                        </a:rPr>
                        <a:t>APABILA DALAM PENGULANGAN KEMBALI OLEH KETUA LELANG SEBAGAIMANA DIMAKSUD DALAM AYAT (1) TERJADI KEKELIRUAN, PIHAK PENAWAR DAPAT MENGAJUKAN KEBERATANNYA LANGSUNG KEPADA KETUA LELANG UNTUK . DIPERBAIKI</a:t>
                      </a:r>
                    </a:p>
                  </a:txBody>
                  <a:tcPr marT="34290" marB="34290" anchor="ctr"/>
                </a:tc>
              </a:tr>
            </a:tbl>
          </a:graphicData>
        </a:graphic>
      </p:graphicFrame>
      <p:sp>
        <p:nvSpPr>
          <p:cNvPr id="13" name="Rectangle 12"/>
          <p:cNvSpPr/>
          <p:nvPr/>
        </p:nvSpPr>
        <p:spPr>
          <a:xfrm>
            <a:off x="142963" y="4905375"/>
            <a:ext cx="8734425" cy="200055"/>
          </a:xfrm>
          <a:prstGeom prst="rect">
            <a:avLst/>
          </a:prstGeom>
        </p:spPr>
        <p:txBody>
          <a:bodyPr wrap="square">
            <a:spAutoFit/>
          </a:bodyPr>
          <a:lstStyle/>
          <a:p>
            <a:r>
              <a:rPr lang="id-ID" altLang="id-ID" sz="700" i="1" dirty="0" smtClean="0">
                <a:latin typeface="Calibri" pitchFamily="34" charset="0"/>
              </a:rPr>
              <a:t>* Keputusan Menperindag ini akan digantikan oleh Peraturan Presiden tentang Penataan, Pembinaan, dan Pengembangan Pasar Lelang Komoditas yang saat ini sedang dibahas</a:t>
            </a:r>
            <a:endParaRPr lang="en-US" altLang="id-ID" sz="700" i="1" dirty="0">
              <a:latin typeface="Calibri" pitchFamily="34" charset="0"/>
            </a:endParaRPr>
          </a:p>
        </p:txBody>
      </p:sp>
      <p:sp>
        <p:nvSpPr>
          <p:cNvPr id="7" name="Title 2"/>
          <p:cNvSpPr txBox="1">
            <a:spLocks/>
          </p:cNvSpPr>
          <p:nvPr/>
        </p:nvSpPr>
        <p:spPr>
          <a:xfrm>
            <a:off x="60125" y="25573"/>
            <a:ext cx="8912225" cy="584775"/>
          </a:xfrm>
          <a:prstGeom prst="rect">
            <a:avLst/>
          </a:prstGeom>
        </p:spPr>
        <p:txBody>
          <a:bodyPr wrap="square" anchor="ctr">
            <a:spAutoFit/>
          </a:bodyPr>
          <a:lstStyle>
            <a:lvl1pPr algn="l" rtl="0" eaLnBrk="0" fontAlgn="base" hangingPunct="0">
              <a:spcBef>
                <a:spcPct val="0"/>
              </a:spcBef>
              <a:spcAft>
                <a:spcPct val="0"/>
              </a:spcAft>
              <a:defRPr sz="4000" kern="1200" spc="-1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a:lstStyle>
          <a:p>
            <a:pPr eaLnBrk="1" fontAlgn="auto" hangingPunct="1">
              <a:spcAft>
                <a:spcPts val="0"/>
              </a:spcAft>
              <a:defRPr/>
            </a:pPr>
            <a:r>
              <a:rPr lang="en-US" sz="3200" b="1" dirty="0" smtClean="0">
                <a:solidFill>
                  <a:srgbClr val="FF0000"/>
                </a:solidFill>
                <a:effectLst>
                  <a:outerShdw blurRad="38100" dist="38100" dir="2700000" algn="tl">
                    <a:srgbClr val="000000">
                      <a:alpha val="43137"/>
                    </a:srgbClr>
                  </a:outerShdw>
                </a:effectLst>
                <a:latin typeface="Agency FB" pitchFamily="34" charset="0"/>
                <a:ea typeface="Segoe UI" panose="020B0502040204020203" pitchFamily="34" charset="0"/>
                <a:cs typeface="Segoe UI" panose="020B0502040204020203" pitchFamily="34" charset="0"/>
              </a:rPr>
              <a:t>D</a:t>
            </a:r>
            <a:r>
              <a:rPr lang="en-US" sz="2800" b="1" dirty="0" smtClean="0">
                <a:solidFill>
                  <a:srgbClr val="002060"/>
                </a:solidFill>
                <a:effectLst>
                  <a:outerShdw blurRad="38100" dist="38100" dir="2700000" algn="tl">
                    <a:srgbClr val="000000">
                      <a:alpha val="43137"/>
                    </a:srgbClr>
                  </a:outerShdw>
                </a:effectLst>
                <a:latin typeface="Agency FB" pitchFamily="34" charset="0"/>
                <a:ea typeface="Segoe UI" panose="020B0502040204020203" pitchFamily="34" charset="0"/>
                <a:cs typeface="Segoe UI" panose="020B0502040204020203" pitchFamily="34" charset="0"/>
              </a:rPr>
              <a:t>ASAR </a:t>
            </a:r>
            <a:r>
              <a:rPr lang="en-US" sz="2800" b="1" dirty="0">
                <a:solidFill>
                  <a:srgbClr val="002060"/>
                </a:solidFill>
                <a:effectLst>
                  <a:outerShdw blurRad="38100" dist="38100" dir="2700000" algn="tl">
                    <a:srgbClr val="000000">
                      <a:alpha val="43137"/>
                    </a:srgbClr>
                  </a:outerShdw>
                </a:effectLst>
                <a:latin typeface="Agency FB" pitchFamily="34" charset="0"/>
                <a:ea typeface="Segoe UI" panose="020B0502040204020203" pitchFamily="34" charset="0"/>
                <a:cs typeface="Segoe UI" panose="020B0502040204020203" pitchFamily="34" charset="0"/>
              </a:rPr>
              <a:t>HUKUM </a:t>
            </a:r>
            <a:r>
              <a:rPr lang="en-US" sz="2800" b="1" dirty="0" smtClean="0">
                <a:solidFill>
                  <a:srgbClr val="002060"/>
                </a:solidFill>
                <a:effectLst>
                  <a:outerShdw blurRad="38100" dist="38100" dir="2700000" algn="tl">
                    <a:srgbClr val="000000">
                      <a:alpha val="43137"/>
                    </a:srgbClr>
                  </a:outerShdw>
                </a:effectLst>
                <a:latin typeface="Agency FB" pitchFamily="34" charset="0"/>
                <a:ea typeface="Segoe UI" panose="020B0502040204020203" pitchFamily="34" charset="0"/>
                <a:cs typeface="Segoe UI" panose="020B0502040204020203" pitchFamily="34" charset="0"/>
              </a:rPr>
              <a:t>(5)</a:t>
            </a:r>
            <a:endParaRPr lang="en-US" sz="2800" b="1" dirty="0">
              <a:solidFill>
                <a:srgbClr val="002060"/>
              </a:solidFill>
              <a:effectLst>
                <a:outerShdw blurRad="38100" dist="38100" dir="2700000" algn="tl">
                  <a:srgbClr val="000000">
                    <a:alpha val="43137"/>
                  </a:srgbClr>
                </a:outerShdw>
              </a:effectLst>
              <a:latin typeface="Agency FB" pitchFamily="34" charset="0"/>
              <a:ea typeface="Segoe UI" panose="020B0502040204020203" pitchFamily="34" charset="0"/>
              <a:cs typeface="Segoe UI" panose="020B0502040204020203" pitchFamily="34" charset="0"/>
            </a:endParaRPr>
          </a:p>
        </p:txBody>
      </p:sp>
      <p:sp>
        <p:nvSpPr>
          <p:cNvPr id="9" name="Title 2"/>
          <p:cNvSpPr txBox="1">
            <a:spLocks/>
          </p:cNvSpPr>
          <p:nvPr/>
        </p:nvSpPr>
        <p:spPr>
          <a:xfrm>
            <a:off x="82739" y="467687"/>
            <a:ext cx="8912225" cy="261610"/>
          </a:xfrm>
          <a:prstGeom prst="rect">
            <a:avLst/>
          </a:prstGeom>
        </p:spPr>
        <p:txBody>
          <a:bodyPr wrap="square" anchor="ctr">
            <a:spAutoFit/>
          </a:bodyPr>
          <a:lstStyle>
            <a:lvl1pPr algn="l" rtl="0" eaLnBrk="0" fontAlgn="base" hangingPunct="0">
              <a:spcBef>
                <a:spcPct val="0"/>
              </a:spcBef>
              <a:spcAft>
                <a:spcPct val="0"/>
              </a:spcAft>
              <a:defRPr sz="4000" kern="1200" spc="-1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a:lstStyle>
          <a:p>
            <a:pPr algn="just" eaLnBrk="1" fontAlgn="auto" hangingPunct="1">
              <a:spcAft>
                <a:spcPts val="0"/>
              </a:spcAft>
              <a:defRPr/>
            </a:pPr>
            <a:r>
              <a:rPr lang="en-US" sz="1100" b="1" spc="0" dirty="0" smtClean="0">
                <a:solidFill>
                  <a:srgbClr val="0070C0"/>
                </a:solidFill>
                <a:latin typeface="Agency FB" pitchFamily="34" charset="0"/>
                <a:ea typeface="Segoe UI" panose="020B0502040204020203" pitchFamily="34" charset="0"/>
                <a:cs typeface="Segoe UI" panose="020B0502040204020203" pitchFamily="34" charset="0"/>
              </a:rPr>
              <a:t>KEPMENDAG NO.650/MPP/KEP/10/2004 TENTANG KETENTUAN PENYELENGGARAAN PASAR LELANG DENGAN PENYERAHAN KEMUDAHAN (FORWARD) KOMODITI ARGO (3/5)</a:t>
            </a:r>
          </a:p>
        </p:txBody>
      </p:sp>
    </p:spTree>
    <p:extLst>
      <p:ext uri="{BB962C8B-B14F-4D97-AF65-F5344CB8AC3E}">
        <p14:creationId xmlns:p14="http://schemas.microsoft.com/office/powerpoint/2010/main" xmlns="" val="13817848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xmlns="" val="4040827563"/>
              </p:ext>
            </p:extLst>
          </p:nvPr>
        </p:nvGraphicFramePr>
        <p:xfrm>
          <a:off x="181062" y="742950"/>
          <a:ext cx="8658226" cy="4206240"/>
        </p:xfrm>
        <a:graphic>
          <a:graphicData uri="http://schemas.openxmlformats.org/drawingml/2006/table">
            <a:tbl>
              <a:tblPr firstRow="1" bandRow="1">
                <a:tableStyleId>{9D7B26C5-4107-4FEC-AEDC-1716B250A1EF}</a:tableStyleId>
              </a:tblPr>
              <a:tblGrid>
                <a:gridCol w="876212"/>
                <a:gridCol w="7782014"/>
              </a:tblGrid>
              <a:tr h="1905000">
                <a:tc>
                  <a:txBody>
                    <a:bodyPr/>
                    <a:lstStyle/>
                    <a:p>
                      <a:r>
                        <a:rPr lang="en-US" sz="850" b="1" kern="1200" dirty="0" smtClean="0">
                          <a:solidFill>
                            <a:schemeClr val="tx1"/>
                          </a:solidFill>
                          <a:latin typeface="Agency FB" pitchFamily="34" charset="0"/>
                          <a:ea typeface="+mn-ea"/>
                          <a:cs typeface="Arial" charset="0"/>
                        </a:rPr>
                        <a:t>MEKANISME TRANSAKSI (2/2)</a:t>
                      </a:r>
                      <a:endParaRPr lang="en-US" sz="850" b="1" kern="1200" dirty="0">
                        <a:solidFill>
                          <a:schemeClr val="tx1"/>
                        </a:solidFill>
                        <a:latin typeface="Agency FB" pitchFamily="34" charset="0"/>
                        <a:ea typeface="+mn-ea"/>
                        <a:cs typeface="Arial" charset="0"/>
                      </a:endParaRPr>
                    </a:p>
                  </a:txBody>
                  <a:tcPr marT="34290" marB="34290" anchor="ctr"/>
                </a:tc>
                <a:tc>
                  <a:txBody>
                    <a:bodyPr/>
                    <a:lstStyle/>
                    <a:p>
                      <a:pPr marL="174625" indent="0" algn="just" defTabSz="912813">
                        <a:buNone/>
                        <a:defRPr/>
                      </a:pPr>
                      <a:r>
                        <a:rPr lang="en-US" sz="850" b="1" kern="1200" dirty="0" smtClean="0">
                          <a:solidFill>
                            <a:schemeClr val="tx1"/>
                          </a:solidFill>
                          <a:latin typeface="Agency FB" pitchFamily="34" charset="0"/>
                          <a:ea typeface="+mn-ea"/>
                          <a:cs typeface="+mn-cs"/>
                        </a:rPr>
                        <a:t>(PASAL 28)</a:t>
                      </a:r>
                    </a:p>
                    <a:p>
                      <a:pPr marL="174625" indent="0" algn="just" defTabSz="912813">
                        <a:buNone/>
                        <a:defRPr/>
                      </a:pPr>
                      <a:r>
                        <a:rPr lang="en-US" sz="850" b="0" kern="1200" dirty="0" smtClean="0">
                          <a:solidFill>
                            <a:schemeClr val="tx1"/>
                          </a:solidFill>
                          <a:latin typeface="Agency FB" pitchFamily="34" charset="0"/>
                          <a:ea typeface="+mn-ea"/>
                          <a:cs typeface="+mn-cs"/>
                        </a:rPr>
                        <a:t>ATAS SETIAP TRANSAKSI YANG TERJADI, KETUA LELANG MENEGASKAN KEMBALI TRANSAKSI YANG TERJADI DENGAN MENYEBUTKAN NOMOR PESERTA PENJUAL DAN PEMBELI, HARGA, KOMODITI DAN JUMLAH TRANSAKSI YANG TERJADI</a:t>
                      </a:r>
                      <a:endParaRPr lang="en-US" sz="800" b="0" kern="1200" dirty="0" smtClean="0">
                        <a:solidFill>
                          <a:schemeClr val="tx1"/>
                        </a:solidFill>
                        <a:latin typeface="Agency FB" pitchFamily="34" charset="0"/>
                        <a:ea typeface="+mn-ea"/>
                        <a:cs typeface="+mn-cs"/>
                      </a:endParaRPr>
                    </a:p>
                    <a:p>
                      <a:pPr marL="174625" indent="0" algn="just" defTabSz="912813">
                        <a:buNone/>
                        <a:defRPr/>
                      </a:pPr>
                      <a:endParaRPr lang="en-US" sz="200" b="1" kern="1200" dirty="0" smtClean="0">
                        <a:solidFill>
                          <a:schemeClr val="tx1"/>
                        </a:solidFill>
                        <a:latin typeface="Agency FB" pitchFamily="34" charset="0"/>
                        <a:ea typeface="+mn-ea"/>
                        <a:cs typeface="+mn-cs"/>
                      </a:endParaRPr>
                    </a:p>
                    <a:p>
                      <a:pPr marL="174625" indent="0" algn="just" defTabSz="912813">
                        <a:buNone/>
                        <a:defRPr/>
                      </a:pPr>
                      <a:r>
                        <a:rPr lang="en-US" sz="850" b="1" kern="1200" dirty="0" smtClean="0">
                          <a:solidFill>
                            <a:schemeClr val="tx1"/>
                          </a:solidFill>
                          <a:latin typeface="Agency FB" pitchFamily="34" charset="0"/>
                          <a:ea typeface="+mn-ea"/>
                          <a:cs typeface="+mn-cs"/>
                        </a:rPr>
                        <a:t>(PASAL 29)</a:t>
                      </a:r>
                    </a:p>
                    <a:p>
                      <a:pPr marL="174625" indent="0" algn="just" defTabSz="912813">
                        <a:buNone/>
                        <a:defRPr/>
                      </a:pPr>
                      <a:r>
                        <a:rPr lang="en-US" sz="850" b="0" kern="1200" dirty="0" smtClean="0">
                          <a:solidFill>
                            <a:schemeClr val="tx1"/>
                          </a:solidFill>
                          <a:latin typeface="Agency FB" pitchFamily="34" charset="0"/>
                          <a:ea typeface="+mn-ea"/>
                          <a:cs typeface="+mn-cs"/>
                        </a:rPr>
                        <a:t>APABILA SISTEM ELEKTRONIK TIDAK BERFUNGSI ATAU TERJADI GANGGUAN TEKNIS LAINNYA, PENYELENGGARA PASAR LELANG FORWARD DAPAT MENGHENTIKAN SEMENTARA PELAKSANAAN PASAR LELANG FORWARD ATAU MELANJUTKAN PELAKSANAAN PASAR LELANG FORWARD DENGAN SECARA MANUAL</a:t>
                      </a:r>
                    </a:p>
                    <a:p>
                      <a:pPr marL="174625" indent="0" algn="just" defTabSz="912813">
                        <a:buNone/>
                        <a:defRPr/>
                      </a:pPr>
                      <a:endParaRPr lang="en-US" sz="100" b="1" kern="1200" dirty="0" smtClean="0">
                        <a:solidFill>
                          <a:schemeClr val="tx1"/>
                        </a:solidFill>
                        <a:latin typeface="Agency FB" pitchFamily="34" charset="0"/>
                        <a:ea typeface="+mn-ea"/>
                        <a:cs typeface="+mn-cs"/>
                      </a:endParaRPr>
                    </a:p>
                    <a:p>
                      <a:pPr marL="174625" indent="0" algn="just" defTabSz="912813">
                        <a:buNone/>
                        <a:defRPr/>
                      </a:pPr>
                      <a:r>
                        <a:rPr lang="en-US" sz="850" b="1" kern="1200" dirty="0" smtClean="0">
                          <a:solidFill>
                            <a:schemeClr val="tx1"/>
                          </a:solidFill>
                          <a:latin typeface="Agency FB" pitchFamily="34" charset="0"/>
                          <a:ea typeface="+mn-ea"/>
                          <a:cs typeface="+mn-cs"/>
                        </a:rPr>
                        <a:t>(PASAL 30)</a:t>
                      </a:r>
                    </a:p>
                    <a:p>
                      <a:pPr marL="174625" indent="0" algn="just" defTabSz="912813">
                        <a:buNone/>
                        <a:defRPr/>
                      </a:pPr>
                      <a:r>
                        <a:rPr lang="en-US" sz="850" b="0" kern="1200" dirty="0" smtClean="0">
                          <a:solidFill>
                            <a:schemeClr val="tx1"/>
                          </a:solidFill>
                          <a:latin typeface="Agency FB" pitchFamily="34" charset="0"/>
                          <a:ea typeface="+mn-ea"/>
                          <a:cs typeface="+mn-cs"/>
                        </a:rPr>
                        <a:t>SELAMBAT-IAMBATNYA 1 (SATU) JAM SETELAH TRANSAKSI DINYATAKAN TERJADI, PENJUAL DAN PEMBELI WAJIB MENANDATANGANI KONTRAK JUAL BELI DENGAN MENGACU PADA CONTOH SEBAGAIMANA DIMAKSUD PADA LAMPIRAN IV KEPUTUSAN INI DAN MENYERAHKANNYA KEPADA PENYELENGGARA LELANG</a:t>
                      </a:r>
                    </a:p>
                    <a:p>
                      <a:pPr marL="174625" indent="0" algn="just" defTabSz="912813">
                        <a:buNone/>
                        <a:defRPr/>
                      </a:pPr>
                      <a:endParaRPr lang="en-US" sz="200" b="1" kern="1200" dirty="0" smtClean="0">
                        <a:solidFill>
                          <a:schemeClr val="tx1"/>
                        </a:solidFill>
                        <a:latin typeface="Agency FB" pitchFamily="34" charset="0"/>
                        <a:ea typeface="+mn-ea"/>
                        <a:cs typeface="+mn-cs"/>
                      </a:endParaRPr>
                    </a:p>
                    <a:p>
                      <a:pPr marL="174625" indent="0" algn="just" defTabSz="912813">
                        <a:buNone/>
                        <a:defRPr/>
                      </a:pPr>
                      <a:r>
                        <a:rPr lang="en-US" sz="850" b="1" kern="1200" dirty="0" smtClean="0">
                          <a:solidFill>
                            <a:schemeClr val="tx1"/>
                          </a:solidFill>
                          <a:latin typeface="Agency FB" pitchFamily="34" charset="0"/>
                          <a:ea typeface="+mn-ea"/>
                          <a:cs typeface="+mn-cs"/>
                        </a:rPr>
                        <a:t>(PASAL 31)</a:t>
                      </a:r>
                    </a:p>
                    <a:p>
                      <a:pPr marL="403225" indent="-228600" algn="just" defTabSz="912813">
                        <a:buAutoNum type="arabicParenBoth"/>
                        <a:defRPr/>
                      </a:pPr>
                      <a:r>
                        <a:rPr lang="en-US" sz="850" b="0" kern="1200" dirty="0" smtClean="0">
                          <a:solidFill>
                            <a:schemeClr val="tx1"/>
                          </a:solidFill>
                          <a:latin typeface="Agency FB" pitchFamily="34" charset="0"/>
                          <a:ea typeface="+mn-ea"/>
                          <a:cs typeface="+mn-cs"/>
                        </a:rPr>
                        <a:t>PENYELENGGARA LELANG WAJIB MENDAFTARKAN KONTRAK JUAL BELI KOMODITI SEBAGAIMANA DIMAKSUD DALAM PASAL 30 PADA LEMBAGA KLIRING DAN PENJAMINAN DENGAN MENYERAHKAN TINDASANNYA, SELAMBAT-LAMBATNYA 1 (SATU) HARI KERJA SETELAH TERJADINYA TRANSAKSI. </a:t>
                      </a:r>
                    </a:p>
                    <a:p>
                      <a:pPr marL="403225" indent="-228600" algn="just" defTabSz="912813">
                        <a:buAutoNum type="arabicParenBoth"/>
                        <a:defRPr/>
                      </a:pPr>
                      <a:r>
                        <a:rPr lang="en-US" sz="850" b="0" kern="1200" dirty="0" smtClean="0">
                          <a:solidFill>
                            <a:schemeClr val="tx1"/>
                          </a:solidFill>
                          <a:latin typeface="Agency FB" pitchFamily="34" charset="0"/>
                          <a:ea typeface="+mn-ea"/>
                          <a:cs typeface="+mn-cs"/>
                        </a:rPr>
                        <a:t>TINDASAN KONTRAK JUAL BELI SEBAGAIMANA DIMAKSUD DALAM AYAT (1) MEMPUNYAI KEKUATAN HUKUM YANG SAMA DENGAN ASLINYA</a:t>
                      </a:r>
                    </a:p>
                  </a:txBody>
                  <a:tcPr marT="34290" marB="34290" anchor="ctr"/>
                </a:tc>
              </a:tr>
              <a:tr h="560070">
                <a:tc>
                  <a:txBody>
                    <a:bodyPr/>
                    <a:lstStyle/>
                    <a:p>
                      <a:r>
                        <a:rPr lang="en-US" sz="850" b="1" kern="1200" dirty="0" smtClean="0">
                          <a:latin typeface="Agency FB" pitchFamily="34" charset="0"/>
                        </a:rPr>
                        <a:t>ANGGOTA</a:t>
                      </a:r>
                      <a:endParaRPr lang="en-US" sz="850" b="1" kern="1200" dirty="0">
                        <a:solidFill>
                          <a:schemeClr val="tx1"/>
                        </a:solidFill>
                        <a:latin typeface="Agency FB" pitchFamily="34" charset="0"/>
                        <a:ea typeface="+mn-ea"/>
                        <a:cs typeface="Arial" charset="0"/>
                      </a:endParaRPr>
                    </a:p>
                  </a:txBody>
                  <a:tcPr marT="34290" marB="34290" anchor="ctr"/>
                </a:tc>
                <a:tc>
                  <a:txBody>
                    <a:bodyPr/>
                    <a:lstStyle/>
                    <a:p>
                      <a:pPr marL="174625" algn="just" defTabSz="912813">
                        <a:defRPr/>
                      </a:pPr>
                      <a:r>
                        <a:rPr lang="en-US" sz="850" b="1" kern="1200" dirty="0" smtClean="0">
                          <a:latin typeface="Agency FB" pitchFamily="34" charset="0"/>
                        </a:rPr>
                        <a:t>(PASAL 14 )</a:t>
                      </a:r>
                    </a:p>
                    <a:p>
                      <a:pPr marL="403225" indent="-228600" algn="just" defTabSz="912813">
                        <a:buAutoNum type="arabicParenBoth"/>
                        <a:defRPr/>
                      </a:pPr>
                      <a:r>
                        <a:rPr lang="en-US" sz="850" b="0" kern="1200" dirty="0" smtClean="0">
                          <a:solidFill>
                            <a:schemeClr val="tx1"/>
                          </a:solidFill>
                          <a:latin typeface="Agency FB" pitchFamily="34" charset="0"/>
                          <a:ea typeface="+mn-ea"/>
                          <a:cs typeface="+mn-cs"/>
                        </a:rPr>
                        <a:t>ANGGOTA PASAR LELANG FORWARD TERDIRI DARI : A. PETANI/PRODUSEN; B. KELOMPOK TANI/USAHA; C. KOPERASI; D. PEDAGANG; E. PABRIKAN; F. INDUSTRI; G. SWALAYAN; H. EKSPORTIR; ATAU I. PERANTARA PERDAGANGAN. </a:t>
                      </a:r>
                    </a:p>
                    <a:p>
                      <a:pPr marL="403225" indent="-228600" algn="just" defTabSz="912813">
                        <a:buAutoNum type="arabicParenBoth"/>
                        <a:defRPr/>
                      </a:pPr>
                      <a:r>
                        <a:rPr lang="en-US" sz="850" b="0" kern="1200" dirty="0" smtClean="0">
                          <a:solidFill>
                            <a:schemeClr val="tx1"/>
                          </a:solidFill>
                          <a:latin typeface="Agency FB" pitchFamily="34" charset="0"/>
                          <a:ea typeface="+mn-ea"/>
                          <a:cs typeface="+mn-cs"/>
                        </a:rPr>
                        <a:t>UNTUK MENJADI ANGGOTA PASAR LELANG FORWARD HARUS MEMENUHI PERSYARATAN SEBAGAI BERIKUT : A. PERORANGAN WARGA NEGARA INDONESIA, PERUSAHAAN BERBENTUK PERSEROAN, KOMANDITER (FIRMA) ATAU BADAN USAHA NASIONAL BERBADAN HUKUM; B. BERTEMPAT TINGGAL ATAU BERKEDUDUKAN DI INDONESIA; C. MEMPUNYAI REPUTASI DAN INTEGRITAS YANG BAIK DALAM USAHA; DAN D. MENYETORKAN JAMINAN KEANGGOTAAN YANG BESAR DAN TATA CARA PENYETORANNYA DITETAPKAN PENYELENGGARA PASAR LELANG FORWARD DALAM PERATURAN TERSENDIRI. </a:t>
                      </a:r>
                    </a:p>
                    <a:p>
                      <a:pPr marL="403225" indent="-228600" algn="just" defTabSz="912813">
                        <a:buAutoNum type="arabicParenBoth"/>
                        <a:defRPr/>
                      </a:pPr>
                      <a:r>
                        <a:rPr lang="en-US" sz="850" b="0" kern="1200" dirty="0" smtClean="0">
                          <a:solidFill>
                            <a:schemeClr val="tx1"/>
                          </a:solidFill>
                          <a:latin typeface="Agency FB" pitchFamily="34" charset="0"/>
                          <a:ea typeface="+mn-ea"/>
                          <a:cs typeface="+mn-cs"/>
                        </a:rPr>
                        <a:t>SELAIN MEMENUHI PERSYARATAN SEBAGAIMANA DIMAKSUD DALAM AYAT (2) BAGI PERANTARA PERDAGANGAN PERORANGAN ATAU BADAN USAHA HARUS MEMILIKI TENAGA AHLI DI BIDANG PERDAGANGAN KOMODITI AGRO.</a:t>
                      </a:r>
                    </a:p>
                    <a:p>
                      <a:pPr marL="174625" indent="0" algn="just" defTabSz="912813">
                        <a:buNone/>
                        <a:defRPr/>
                      </a:pPr>
                      <a:endParaRPr lang="en-US" sz="200" b="0" kern="1200" dirty="0" smtClean="0">
                        <a:solidFill>
                          <a:schemeClr val="tx1"/>
                        </a:solidFill>
                        <a:latin typeface="Agency FB" pitchFamily="34" charset="0"/>
                        <a:ea typeface="+mn-ea"/>
                        <a:cs typeface="+mn-cs"/>
                      </a:endParaRPr>
                    </a:p>
                    <a:p>
                      <a:pPr marL="174625" marR="0" indent="0" algn="just" defTabSz="912813" rtl="0" eaLnBrk="1" fontAlgn="auto" latinLnBrk="0" hangingPunct="1">
                        <a:lnSpc>
                          <a:spcPct val="100000"/>
                        </a:lnSpc>
                        <a:spcBef>
                          <a:spcPts val="0"/>
                        </a:spcBef>
                        <a:spcAft>
                          <a:spcPts val="0"/>
                        </a:spcAft>
                        <a:buClrTx/>
                        <a:buSzTx/>
                        <a:buFontTx/>
                        <a:buNone/>
                        <a:tabLst/>
                        <a:defRPr/>
                      </a:pPr>
                      <a:r>
                        <a:rPr lang="en-US" sz="850" b="1" kern="1200" dirty="0" smtClean="0">
                          <a:latin typeface="Agency FB" pitchFamily="34" charset="0"/>
                        </a:rPr>
                        <a:t>(PASAL 15 )</a:t>
                      </a:r>
                    </a:p>
                    <a:p>
                      <a:pPr marL="403225" marR="0" indent="-228600" algn="just" defTabSz="912813" rtl="0" eaLnBrk="1" fontAlgn="auto" latinLnBrk="0" hangingPunct="1">
                        <a:lnSpc>
                          <a:spcPct val="100000"/>
                        </a:lnSpc>
                        <a:spcBef>
                          <a:spcPts val="0"/>
                        </a:spcBef>
                        <a:spcAft>
                          <a:spcPts val="0"/>
                        </a:spcAft>
                        <a:buClrTx/>
                        <a:buSzTx/>
                        <a:buFontTx/>
                        <a:buAutoNum type="arabicParenBoth"/>
                        <a:tabLst/>
                        <a:defRPr/>
                      </a:pPr>
                      <a:r>
                        <a:rPr lang="en-US" sz="850" b="0" kern="1200" dirty="0" smtClean="0">
                          <a:solidFill>
                            <a:schemeClr val="tx1"/>
                          </a:solidFill>
                          <a:latin typeface="Agency FB" pitchFamily="34" charset="0"/>
                          <a:ea typeface="+mn-ea"/>
                          <a:cs typeface="+mn-cs"/>
                        </a:rPr>
                        <a:t>UNTUK MENJADI ANGGOTA PASAR LELANG FORWARD, PEMOHON HARUS MENGAJUKAN SURAT PERMOHONAN KEPADA PENYELENGGARA PASAR LELANG FORWARD DENGAN MENGGUNAKAN : A. CONTOH FORMULIR NOMOR 1 DAN CONTOH FORMULIR NOMOR 1A SEBAGAIMANA DIMAKSUD PADA LAMPIRAN I KEPUTUSAN INI UNTUK PEMOHON YANG BERASAL DARI PERUSAHAAN; B. FORMULIR NOMOR 2 DAN FORMULIR NOMOR 2A SEBAGAIMANA DIMAKSUD PADA LAMPIRAN II KEPUTUSAN INI UNTUK PEMOHON BERASAL DARI PERORANGAN. </a:t>
                      </a:r>
                    </a:p>
                    <a:p>
                      <a:pPr marL="403225" marR="0" indent="-228600" algn="just" defTabSz="912813" rtl="0" eaLnBrk="1" fontAlgn="auto" latinLnBrk="0" hangingPunct="1">
                        <a:lnSpc>
                          <a:spcPct val="100000"/>
                        </a:lnSpc>
                        <a:spcBef>
                          <a:spcPts val="0"/>
                        </a:spcBef>
                        <a:spcAft>
                          <a:spcPts val="0"/>
                        </a:spcAft>
                        <a:buClrTx/>
                        <a:buSzTx/>
                        <a:buFontTx/>
                        <a:buAutoNum type="arabicParenBoth"/>
                        <a:tabLst/>
                        <a:defRPr/>
                      </a:pPr>
                      <a:r>
                        <a:rPr lang="en-US" sz="850" b="0" kern="1200" dirty="0" smtClean="0">
                          <a:solidFill>
                            <a:schemeClr val="tx1"/>
                          </a:solidFill>
                          <a:latin typeface="Agency FB" pitchFamily="34" charset="0"/>
                          <a:ea typeface="+mn-ea"/>
                          <a:cs typeface="+mn-cs"/>
                        </a:rPr>
                        <a:t>PEMOHON SEBAGAIMANA DIMAKSUD DALAM AYAT (1) YANG BERASAL DARI : A. PETANI PRODUSEN (PENJUAL) WAJIB MELAMPIRKAN SURAT REKOMENDASI DARI DINAS PERTANIAN KABUPATEN/KOTA/KOTAMADYA SETEMPAT; B. PEDAGANG, PABRIKAN, EKSPORTIR (PEMBELI) WAJIB MELAMPIRKAN REKOMENDASI DARI DINAS INDUSTRI DAN PERDAGANGAN KABUPATEN/KOTA/KOTAMADYA SETEMPAT. </a:t>
                      </a:r>
                    </a:p>
                    <a:p>
                      <a:pPr marL="403225" marR="0" indent="-228600" algn="just" defTabSz="912813" rtl="0" eaLnBrk="1" fontAlgn="auto" latinLnBrk="0" hangingPunct="1">
                        <a:lnSpc>
                          <a:spcPct val="100000"/>
                        </a:lnSpc>
                        <a:spcBef>
                          <a:spcPts val="0"/>
                        </a:spcBef>
                        <a:spcAft>
                          <a:spcPts val="0"/>
                        </a:spcAft>
                        <a:buClrTx/>
                        <a:buSzTx/>
                        <a:buFontTx/>
                        <a:buAutoNum type="arabicParenBoth"/>
                        <a:tabLst/>
                        <a:defRPr/>
                      </a:pPr>
                      <a:r>
                        <a:rPr lang="en-US" sz="850" b="0" kern="1200" dirty="0" smtClean="0">
                          <a:solidFill>
                            <a:schemeClr val="tx1"/>
                          </a:solidFill>
                          <a:latin typeface="Agency FB" pitchFamily="34" charset="0"/>
                          <a:ea typeface="+mn-ea"/>
                          <a:cs typeface="+mn-cs"/>
                        </a:rPr>
                        <a:t>KOMITE LELANG DAN KEANGGOTAAN MEMBAHAS SETIAP PERMOHONAN DAN MENETAPKAN HARI SERTA TANGGAL WAWANCARA DENGAN CALON ANGGOTA. </a:t>
                      </a:r>
                    </a:p>
                    <a:p>
                      <a:pPr marL="403225" marR="0" indent="-228600" algn="just" defTabSz="912813" rtl="0" eaLnBrk="1" fontAlgn="auto" latinLnBrk="0" hangingPunct="1">
                        <a:lnSpc>
                          <a:spcPct val="100000"/>
                        </a:lnSpc>
                        <a:spcBef>
                          <a:spcPts val="0"/>
                        </a:spcBef>
                        <a:spcAft>
                          <a:spcPts val="0"/>
                        </a:spcAft>
                        <a:buClrTx/>
                        <a:buSzTx/>
                        <a:buFontTx/>
                        <a:buAutoNum type="arabicParenBoth"/>
                        <a:tabLst/>
                        <a:defRPr/>
                      </a:pPr>
                      <a:r>
                        <a:rPr lang="en-US" sz="850" b="0" kern="1200" dirty="0" smtClean="0">
                          <a:solidFill>
                            <a:schemeClr val="tx1"/>
                          </a:solidFill>
                          <a:latin typeface="Agency FB" pitchFamily="34" charset="0"/>
                          <a:ea typeface="+mn-ea"/>
                          <a:cs typeface="+mn-cs"/>
                        </a:rPr>
                        <a:t>PERSETUJUAN ATAU PENOLAKAN UNTUK MENJADI ANGGOTA PASAR LELANG FORWARD DISAMPAIKAN KEPADA PEMOHON OLEH PENYELENGGARA PASAR LELANG FORWARD MELALUI KEPUTUSAN KEANGGOTAAN</a:t>
                      </a:r>
                    </a:p>
                    <a:p>
                      <a:pPr marL="403225" marR="0" indent="-228600" algn="just" defTabSz="912813" rtl="0" eaLnBrk="1" fontAlgn="auto" latinLnBrk="0" hangingPunct="1">
                        <a:lnSpc>
                          <a:spcPct val="100000"/>
                        </a:lnSpc>
                        <a:spcBef>
                          <a:spcPts val="0"/>
                        </a:spcBef>
                        <a:spcAft>
                          <a:spcPts val="0"/>
                        </a:spcAft>
                        <a:buClrTx/>
                        <a:buSzTx/>
                        <a:buFontTx/>
                        <a:buAutoNum type="arabicParenBoth"/>
                        <a:tabLst/>
                        <a:defRPr/>
                      </a:pPr>
                      <a:endParaRPr lang="en-US" sz="850" b="0" kern="1200" dirty="0" smtClean="0">
                        <a:solidFill>
                          <a:schemeClr val="tx1"/>
                        </a:solidFill>
                        <a:latin typeface="Agency FB" pitchFamily="34" charset="0"/>
                        <a:ea typeface="+mn-ea"/>
                        <a:cs typeface="+mn-cs"/>
                      </a:endParaRPr>
                    </a:p>
                  </a:txBody>
                  <a:tcPr marT="34290" marB="34290" anchor="ctr"/>
                </a:tc>
              </a:tr>
            </a:tbl>
          </a:graphicData>
        </a:graphic>
      </p:graphicFrame>
      <p:sp>
        <p:nvSpPr>
          <p:cNvPr id="13" name="Rectangle 12"/>
          <p:cNvSpPr/>
          <p:nvPr/>
        </p:nvSpPr>
        <p:spPr>
          <a:xfrm>
            <a:off x="91207" y="4951202"/>
            <a:ext cx="8734425" cy="200055"/>
          </a:xfrm>
          <a:prstGeom prst="rect">
            <a:avLst/>
          </a:prstGeom>
        </p:spPr>
        <p:txBody>
          <a:bodyPr wrap="square">
            <a:spAutoFit/>
          </a:bodyPr>
          <a:lstStyle/>
          <a:p>
            <a:r>
              <a:rPr lang="id-ID" altLang="id-ID" sz="700" i="1" dirty="0" smtClean="0">
                <a:latin typeface="Calibri" pitchFamily="34" charset="0"/>
              </a:rPr>
              <a:t>* Keputusan Menperindag ini akan digantikan oleh Peraturan Presiden tentang Penataan, Pembinaan, dan Pengembangan Pasar Lelang Komoditas yang saat ini sedang dibahas</a:t>
            </a:r>
            <a:endParaRPr lang="en-US" altLang="id-ID" sz="700" i="1" dirty="0">
              <a:latin typeface="Calibri" pitchFamily="34" charset="0"/>
            </a:endParaRPr>
          </a:p>
        </p:txBody>
      </p:sp>
      <p:sp>
        <p:nvSpPr>
          <p:cNvPr id="7" name="Title 2"/>
          <p:cNvSpPr txBox="1">
            <a:spLocks/>
          </p:cNvSpPr>
          <p:nvPr/>
        </p:nvSpPr>
        <p:spPr>
          <a:xfrm>
            <a:off x="60125" y="25573"/>
            <a:ext cx="8912225" cy="584775"/>
          </a:xfrm>
          <a:prstGeom prst="rect">
            <a:avLst/>
          </a:prstGeom>
        </p:spPr>
        <p:txBody>
          <a:bodyPr wrap="square" anchor="ctr">
            <a:spAutoFit/>
          </a:bodyPr>
          <a:lstStyle>
            <a:lvl1pPr algn="l" rtl="0" eaLnBrk="0" fontAlgn="base" hangingPunct="0">
              <a:spcBef>
                <a:spcPct val="0"/>
              </a:spcBef>
              <a:spcAft>
                <a:spcPct val="0"/>
              </a:spcAft>
              <a:defRPr sz="4000" kern="1200" spc="-1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a:lstStyle>
          <a:p>
            <a:pPr eaLnBrk="1" fontAlgn="auto" hangingPunct="1">
              <a:spcAft>
                <a:spcPts val="0"/>
              </a:spcAft>
              <a:defRPr/>
            </a:pPr>
            <a:r>
              <a:rPr lang="en-US" sz="3200" b="1" dirty="0" smtClean="0">
                <a:solidFill>
                  <a:srgbClr val="FF0000"/>
                </a:solidFill>
                <a:effectLst>
                  <a:outerShdw blurRad="38100" dist="38100" dir="2700000" algn="tl">
                    <a:srgbClr val="000000">
                      <a:alpha val="43137"/>
                    </a:srgbClr>
                  </a:outerShdw>
                </a:effectLst>
                <a:latin typeface="Agency FB" pitchFamily="34" charset="0"/>
                <a:ea typeface="Segoe UI" panose="020B0502040204020203" pitchFamily="34" charset="0"/>
                <a:cs typeface="Segoe UI" panose="020B0502040204020203" pitchFamily="34" charset="0"/>
              </a:rPr>
              <a:t>D</a:t>
            </a:r>
            <a:r>
              <a:rPr lang="en-US" sz="2800" b="1" dirty="0" smtClean="0">
                <a:solidFill>
                  <a:srgbClr val="002060"/>
                </a:solidFill>
                <a:effectLst>
                  <a:outerShdw blurRad="38100" dist="38100" dir="2700000" algn="tl">
                    <a:srgbClr val="000000">
                      <a:alpha val="43137"/>
                    </a:srgbClr>
                  </a:outerShdw>
                </a:effectLst>
                <a:latin typeface="Agency FB" pitchFamily="34" charset="0"/>
                <a:ea typeface="Segoe UI" panose="020B0502040204020203" pitchFamily="34" charset="0"/>
                <a:cs typeface="Segoe UI" panose="020B0502040204020203" pitchFamily="34" charset="0"/>
              </a:rPr>
              <a:t>ASAR </a:t>
            </a:r>
            <a:r>
              <a:rPr lang="en-US" sz="2800" b="1" dirty="0">
                <a:solidFill>
                  <a:srgbClr val="002060"/>
                </a:solidFill>
                <a:effectLst>
                  <a:outerShdw blurRad="38100" dist="38100" dir="2700000" algn="tl">
                    <a:srgbClr val="000000">
                      <a:alpha val="43137"/>
                    </a:srgbClr>
                  </a:outerShdw>
                </a:effectLst>
                <a:latin typeface="Agency FB" pitchFamily="34" charset="0"/>
                <a:ea typeface="Segoe UI" panose="020B0502040204020203" pitchFamily="34" charset="0"/>
                <a:cs typeface="Segoe UI" panose="020B0502040204020203" pitchFamily="34" charset="0"/>
              </a:rPr>
              <a:t>HUKUM </a:t>
            </a:r>
            <a:r>
              <a:rPr lang="en-US" sz="2800" b="1" dirty="0" smtClean="0">
                <a:solidFill>
                  <a:srgbClr val="002060"/>
                </a:solidFill>
                <a:effectLst>
                  <a:outerShdw blurRad="38100" dist="38100" dir="2700000" algn="tl">
                    <a:srgbClr val="000000">
                      <a:alpha val="43137"/>
                    </a:srgbClr>
                  </a:outerShdw>
                </a:effectLst>
                <a:latin typeface="Agency FB" pitchFamily="34" charset="0"/>
                <a:ea typeface="Segoe UI" panose="020B0502040204020203" pitchFamily="34" charset="0"/>
                <a:cs typeface="Segoe UI" panose="020B0502040204020203" pitchFamily="34" charset="0"/>
              </a:rPr>
              <a:t>(6)</a:t>
            </a:r>
            <a:endParaRPr lang="en-US" sz="2800" b="1" dirty="0">
              <a:solidFill>
                <a:srgbClr val="002060"/>
              </a:solidFill>
              <a:effectLst>
                <a:outerShdw blurRad="38100" dist="38100" dir="2700000" algn="tl">
                  <a:srgbClr val="000000">
                    <a:alpha val="43137"/>
                  </a:srgbClr>
                </a:outerShdw>
              </a:effectLst>
              <a:latin typeface="Agency FB" pitchFamily="34" charset="0"/>
              <a:ea typeface="Segoe UI" panose="020B0502040204020203" pitchFamily="34" charset="0"/>
              <a:cs typeface="Segoe UI" panose="020B0502040204020203" pitchFamily="34" charset="0"/>
            </a:endParaRPr>
          </a:p>
        </p:txBody>
      </p:sp>
      <p:sp>
        <p:nvSpPr>
          <p:cNvPr id="9" name="Title 2"/>
          <p:cNvSpPr txBox="1">
            <a:spLocks/>
          </p:cNvSpPr>
          <p:nvPr/>
        </p:nvSpPr>
        <p:spPr>
          <a:xfrm>
            <a:off x="82739" y="467687"/>
            <a:ext cx="8912225" cy="261610"/>
          </a:xfrm>
          <a:prstGeom prst="rect">
            <a:avLst/>
          </a:prstGeom>
        </p:spPr>
        <p:txBody>
          <a:bodyPr wrap="square" anchor="ctr">
            <a:spAutoFit/>
          </a:bodyPr>
          <a:lstStyle>
            <a:lvl1pPr algn="l" rtl="0" eaLnBrk="0" fontAlgn="base" hangingPunct="0">
              <a:spcBef>
                <a:spcPct val="0"/>
              </a:spcBef>
              <a:spcAft>
                <a:spcPct val="0"/>
              </a:spcAft>
              <a:defRPr sz="4000" kern="1200" spc="-1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a:lstStyle>
          <a:p>
            <a:pPr algn="just" eaLnBrk="1" fontAlgn="auto" hangingPunct="1">
              <a:spcAft>
                <a:spcPts val="0"/>
              </a:spcAft>
              <a:defRPr/>
            </a:pPr>
            <a:r>
              <a:rPr lang="en-US" sz="1100" b="1" spc="0" dirty="0" smtClean="0">
                <a:solidFill>
                  <a:srgbClr val="0070C0"/>
                </a:solidFill>
                <a:latin typeface="Agency FB" pitchFamily="34" charset="0"/>
                <a:ea typeface="Segoe UI" panose="020B0502040204020203" pitchFamily="34" charset="0"/>
                <a:cs typeface="Segoe UI" panose="020B0502040204020203" pitchFamily="34" charset="0"/>
              </a:rPr>
              <a:t>KEPMENDAG NO.650/MPP/KEP/10/2004 TENTANG KETENTUAN PENYELENGGARAAN PASAR LELANG DENGAN PENYERAHAN KEMUDAHAN (FORWARD) KOMODITI ARGO (4/5)</a:t>
            </a:r>
          </a:p>
        </p:txBody>
      </p:sp>
    </p:spTree>
    <p:extLst>
      <p:ext uri="{BB962C8B-B14F-4D97-AF65-F5344CB8AC3E}">
        <p14:creationId xmlns:p14="http://schemas.microsoft.com/office/powerpoint/2010/main" xmlns="" val="3508566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xmlns="" val="3168854817"/>
              </p:ext>
            </p:extLst>
          </p:nvPr>
        </p:nvGraphicFramePr>
        <p:xfrm>
          <a:off x="181062" y="819150"/>
          <a:ext cx="8658226" cy="3886200"/>
        </p:xfrm>
        <a:graphic>
          <a:graphicData uri="http://schemas.openxmlformats.org/drawingml/2006/table">
            <a:tbl>
              <a:tblPr firstRow="1" bandRow="1">
                <a:tableStyleId>{9D7B26C5-4107-4FEC-AEDC-1716B250A1EF}</a:tableStyleId>
              </a:tblPr>
              <a:tblGrid>
                <a:gridCol w="1038138"/>
                <a:gridCol w="7620088"/>
              </a:tblGrid>
              <a:tr h="3048000">
                <a:tc>
                  <a:txBody>
                    <a:bodyPr/>
                    <a:lstStyle/>
                    <a:p>
                      <a:r>
                        <a:rPr lang="en-US" sz="1200" b="1" kern="1200" dirty="0" smtClean="0">
                          <a:latin typeface="Agency FB" pitchFamily="34" charset="0"/>
                        </a:rPr>
                        <a:t>HAK DAN KEWAJIBAN</a:t>
                      </a:r>
                      <a:r>
                        <a:rPr lang="en-US" sz="1200" b="1" kern="1200" baseline="0" dirty="0" smtClean="0">
                          <a:latin typeface="Agency FB" pitchFamily="34" charset="0"/>
                        </a:rPr>
                        <a:t> </a:t>
                      </a:r>
                      <a:r>
                        <a:rPr lang="en-US" sz="1200" b="1" kern="1200" dirty="0" smtClean="0">
                          <a:latin typeface="Agency FB" pitchFamily="34" charset="0"/>
                        </a:rPr>
                        <a:t>ANGGOTA PASAR LELANG</a:t>
                      </a:r>
                      <a:endParaRPr lang="en-US" sz="1200" b="1" kern="1200" dirty="0">
                        <a:solidFill>
                          <a:schemeClr val="tx1"/>
                        </a:solidFill>
                        <a:latin typeface="Agency FB" pitchFamily="34" charset="0"/>
                        <a:ea typeface="+mn-ea"/>
                        <a:cs typeface="Arial" charset="0"/>
                      </a:endParaRPr>
                    </a:p>
                  </a:txBody>
                  <a:tcPr marT="34290" marB="34290" anchor="ctr"/>
                </a:tc>
                <a:tc>
                  <a:txBody>
                    <a:bodyPr/>
                    <a:lstStyle/>
                    <a:p>
                      <a:pPr marL="174625" algn="just" defTabSz="912813">
                        <a:defRPr/>
                      </a:pPr>
                      <a:r>
                        <a:rPr lang="en-US" sz="1100" b="1" kern="1200" dirty="0" smtClean="0">
                          <a:latin typeface="Agency FB" pitchFamily="34" charset="0"/>
                        </a:rPr>
                        <a:t>(PASAL 17 )</a:t>
                      </a:r>
                    </a:p>
                    <a:p>
                      <a:pPr marL="174625" indent="0" algn="just" defTabSz="912813">
                        <a:buNone/>
                        <a:defRPr/>
                      </a:pPr>
                      <a:r>
                        <a:rPr lang="en-US" sz="1100" b="0" kern="1200" dirty="0" smtClean="0">
                          <a:solidFill>
                            <a:schemeClr val="tx1"/>
                          </a:solidFill>
                          <a:latin typeface="Agency FB" pitchFamily="34" charset="0"/>
                          <a:ea typeface="+mn-ea"/>
                          <a:cs typeface="+mn-cs"/>
                        </a:rPr>
                        <a:t>HAK DAN KEWAJIBAN ANGGOTA PASAR LELANG FORWARD SEBAGAI BERIKUT : </a:t>
                      </a:r>
                    </a:p>
                    <a:p>
                      <a:pPr marL="403225" indent="-228600" algn="just" defTabSz="912813">
                        <a:buAutoNum type="alphaLcPeriod"/>
                        <a:defRPr/>
                      </a:pPr>
                      <a:r>
                        <a:rPr lang="en-US" sz="1100" b="0" kern="1200" dirty="0" smtClean="0">
                          <a:solidFill>
                            <a:schemeClr val="tx1"/>
                          </a:solidFill>
                          <a:latin typeface="Agency FB" pitchFamily="34" charset="0"/>
                          <a:ea typeface="+mn-ea"/>
                          <a:cs typeface="+mn-cs"/>
                        </a:rPr>
                        <a:t>ANGGOTA PASAR LELANG FORWARD BERHAK : 1. MENDAPAT PERLAKUAN DAN PERLINDUNGAN YANG SAMA DARI PENYELENGGARA PASAR LELANG FORWARD; 2. MEMPEROLEH INFORMASI PASAR YANG DIHIMPUN OLEH PENYELENGGARA PASAR LELANG FORWARD; 3. MENERIMA AMANAT DARI PRINSIPALNYA DI DALAM DAN LUAR NEGERI BAGI ANGGOTA PASAR LELANG FORWARD YANG BERTINDAK SELAKU PERANTARA PERDAGANGAN; DAN 4. MENUNJUK PIHAK YANG MEWAKILI PERUSAHAANNYA UNTUK MELAKUKAN TRANSAKSI DI PASAR LELANG FORWARD. </a:t>
                      </a:r>
                    </a:p>
                    <a:p>
                      <a:pPr marL="403225" indent="-228600" algn="just" defTabSz="912813">
                        <a:buAutoNum type="alphaLcPeriod"/>
                        <a:defRPr/>
                      </a:pPr>
                      <a:r>
                        <a:rPr lang="en-US" sz="1100" b="0" kern="1200" dirty="0" smtClean="0">
                          <a:solidFill>
                            <a:schemeClr val="tx1"/>
                          </a:solidFill>
                          <a:latin typeface="Agency FB" pitchFamily="34" charset="0"/>
                          <a:ea typeface="+mn-ea"/>
                          <a:cs typeface="+mn-cs"/>
                        </a:rPr>
                        <a:t>ANGGOTA PASAR LELANG FORWARD BERKEWAJIBAN : 1. MENTAATI DAN MENJUNJUNG TINGGI DISIPLIN, KODE ETIK SERTA KETENTUAN-KETENTUAN YANG BERLAKU DI PASAR LELANG FORWARD; 2. MENYELENGGARAKAN ADMINISTRASI YANG TERTIB DAN TERATUR ATAS TRANSAKSI YANG DILAKUKANNYA; 3. MEMENUHI KEWAJIBAN KEUANGAN SEBAGAI ANGGOTA DAN MENYETORKAN DANA JAMINAN SEBAGAI ANGGOTA PENJAMINAN; 4. MEMBERIKAN KESAKSIAN DALAM PENYELESAIAN PERSELISIHAN YANG TIMBUL BILA DIMINTA OLEH PENYELENGGARA PASAR LELANG FORWARD; 5. BERTANGGUNG JAWAB ATAS SETIAP KELALAIAN, KESALAHAN DAN PELANGGARAN TERHADAP KETENTUAN YANG BERLAKU DI PASAR LELANG FORWARD; DAN 6. MELAKSANAKAN AMANAT SESUAI PERINTAH PRINSIPALNYA BAGI ANGGOTA PASAR LELANG FORWARD YANG BERTINDAK SELAKU PERANTARA PERDAGANGAN.</a:t>
                      </a:r>
                    </a:p>
                    <a:p>
                      <a:pPr marL="174625" indent="0" algn="just" defTabSz="912813">
                        <a:buNone/>
                        <a:defRPr/>
                      </a:pPr>
                      <a:endParaRPr lang="en-US" sz="500" b="0" kern="1200" dirty="0" smtClean="0">
                        <a:solidFill>
                          <a:schemeClr val="tx1"/>
                        </a:solidFill>
                        <a:latin typeface="Agency FB" pitchFamily="34" charset="0"/>
                        <a:ea typeface="+mn-ea"/>
                        <a:cs typeface="+mn-cs"/>
                      </a:endParaRPr>
                    </a:p>
                    <a:p>
                      <a:pPr marL="174625" indent="0" algn="just" defTabSz="912813">
                        <a:buNone/>
                        <a:defRPr/>
                      </a:pPr>
                      <a:r>
                        <a:rPr lang="en-US" sz="1100" b="1" kern="1200" dirty="0" smtClean="0">
                          <a:solidFill>
                            <a:schemeClr val="tx1"/>
                          </a:solidFill>
                          <a:latin typeface="Agency FB" pitchFamily="34" charset="0"/>
                          <a:ea typeface="+mn-ea"/>
                          <a:cs typeface="+mn-cs"/>
                        </a:rPr>
                        <a:t>(PASAL 18)</a:t>
                      </a:r>
                    </a:p>
                    <a:p>
                      <a:pPr marL="174625" indent="0" algn="just" defTabSz="912813">
                        <a:buNone/>
                        <a:defRPr/>
                      </a:pPr>
                      <a:r>
                        <a:rPr lang="en-US" sz="1100" b="0" kern="1200" dirty="0" smtClean="0">
                          <a:solidFill>
                            <a:schemeClr val="tx1"/>
                          </a:solidFill>
                          <a:latin typeface="Agency FB" pitchFamily="34" charset="0"/>
                          <a:ea typeface="+mn-ea"/>
                          <a:cs typeface="+mn-cs"/>
                        </a:rPr>
                        <a:t>KEANGGOTAAN PASAR LELANG FORWARD BERAKHIR APABILA : A. YANG BERSANGKUTAN MENINGGAL DUNIA BAGI PERSEORANGAN; B. DINYATAKAN OLEH PENYELENGGARA PASAR LELANG FORWARD BERADA DALAM KEADAAN TIDAK SANGGUP MEMENUHI KEWAJIBAN KEUANGAN; C. MENGUNDURKAN DIRI DENGAN PEMYATAAN TERTULIS; D. DIJATUHI HUKUMAN OLEH PENGADILAN KARENA SUATU TINDAK PIDANA YANG MENURUT PERTIMBANGAN PENYELENGGARA PASAR LELANG FORWARD DAPAT MERUGIKAN PASAR LELANG FORWARD; ATAU E. TIDAK MENGIKUTI KEGIATAN PASAR LELANG FORWARD SELAMA 1 (SATU) TAHUN.</a:t>
                      </a:r>
                    </a:p>
                  </a:txBody>
                  <a:tcPr marT="34290" marB="34290" anchor="ctr"/>
                </a:tc>
              </a:tr>
              <a:tr h="838200">
                <a:tc>
                  <a:txBody>
                    <a:bodyPr/>
                    <a:lstStyle/>
                    <a:p>
                      <a:r>
                        <a:rPr lang="en-US" sz="1200" b="1" kern="1200" dirty="0" smtClean="0">
                          <a:solidFill>
                            <a:schemeClr val="tx1"/>
                          </a:solidFill>
                          <a:latin typeface="Agency FB" pitchFamily="34" charset="0"/>
                          <a:ea typeface="+mn-ea"/>
                          <a:cs typeface="Arial" charset="0"/>
                        </a:rPr>
                        <a:t>KEWAJIBAN KEUANGAN ANGGOTA PASAR</a:t>
                      </a:r>
                      <a:r>
                        <a:rPr lang="en-US" sz="1200" b="1" kern="1200" baseline="0" dirty="0" smtClean="0">
                          <a:solidFill>
                            <a:schemeClr val="tx1"/>
                          </a:solidFill>
                          <a:latin typeface="Agency FB" pitchFamily="34" charset="0"/>
                          <a:ea typeface="+mn-ea"/>
                          <a:cs typeface="Arial" charset="0"/>
                        </a:rPr>
                        <a:t> LELANG</a:t>
                      </a:r>
                      <a:endParaRPr lang="en-US" sz="1200" b="1" kern="1200" dirty="0">
                        <a:solidFill>
                          <a:schemeClr val="tx1"/>
                        </a:solidFill>
                        <a:latin typeface="Agency FB" pitchFamily="34" charset="0"/>
                        <a:ea typeface="+mn-ea"/>
                        <a:cs typeface="Arial" charset="0"/>
                      </a:endParaRPr>
                    </a:p>
                  </a:txBody>
                  <a:tcPr marT="34290" marB="34290" anchor="ctr"/>
                </a:tc>
                <a:tc>
                  <a:txBody>
                    <a:bodyPr/>
                    <a:lstStyle/>
                    <a:p>
                      <a:pPr marL="174625" indent="0" algn="just" defTabSz="912813">
                        <a:buNone/>
                        <a:defRPr/>
                      </a:pPr>
                      <a:r>
                        <a:rPr lang="en-US" sz="1100" b="1" kern="1200" dirty="0" smtClean="0">
                          <a:solidFill>
                            <a:schemeClr val="tx1"/>
                          </a:solidFill>
                          <a:latin typeface="Agency FB" pitchFamily="34" charset="0"/>
                          <a:ea typeface="+mn-ea"/>
                          <a:cs typeface="+mn-cs"/>
                        </a:rPr>
                        <a:t>(PASAL 20)</a:t>
                      </a:r>
                    </a:p>
                    <a:p>
                      <a:pPr marL="174625" indent="0" algn="just" defTabSz="912813">
                        <a:buNone/>
                        <a:defRPr/>
                      </a:pPr>
                      <a:r>
                        <a:rPr lang="en-US" sz="1100" b="0" kern="1200" dirty="0" smtClean="0">
                          <a:solidFill>
                            <a:schemeClr val="tx1"/>
                          </a:solidFill>
                          <a:latin typeface="Agency FB" pitchFamily="34" charset="0"/>
                          <a:ea typeface="+mn-ea"/>
                          <a:cs typeface="+mn-cs"/>
                        </a:rPr>
                        <a:t>SETIAP ANGGOTA PASAR LELANG FORWARD WAJIB MEMBAYAR: A. UANG SIMPANAN ANGGOTA DAN BIAYA LAYANAN PENYELENGGARAAN PASAR LELANG FORWARD YANG BESAMYA DITETAPKAN OLEH PENYELENGGARA; DAN B. DANA JAMINAN DAN BIAYA LAYANAN KLIRING DAN PENJAMINAN YANG BESAMYA DITETAPKAN OLEH LEMBAGA KLIRING DAN PENJAMINAN</a:t>
                      </a:r>
                    </a:p>
                  </a:txBody>
                  <a:tcPr marT="34290" marB="34290" anchor="ctr"/>
                </a:tc>
              </a:tr>
            </a:tbl>
          </a:graphicData>
        </a:graphic>
      </p:graphicFrame>
      <p:sp>
        <p:nvSpPr>
          <p:cNvPr id="13" name="Rectangle 12"/>
          <p:cNvSpPr/>
          <p:nvPr/>
        </p:nvSpPr>
        <p:spPr>
          <a:xfrm>
            <a:off x="142963" y="4905375"/>
            <a:ext cx="8734425" cy="200055"/>
          </a:xfrm>
          <a:prstGeom prst="rect">
            <a:avLst/>
          </a:prstGeom>
        </p:spPr>
        <p:txBody>
          <a:bodyPr wrap="square">
            <a:spAutoFit/>
          </a:bodyPr>
          <a:lstStyle/>
          <a:p>
            <a:r>
              <a:rPr lang="id-ID" altLang="id-ID" sz="700" i="1" dirty="0" smtClean="0">
                <a:latin typeface="Calibri" pitchFamily="34" charset="0"/>
              </a:rPr>
              <a:t>* Keputusan Menperindag ini akan digantikan oleh Peraturan Presiden tentang Penataan, Pembinaan, dan Pengembangan Pasar Lelang Komoditas yang saat ini sedang dibahas</a:t>
            </a:r>
            <a:endParaRPr lang="en-US" altLang="id-ID" sz="700" i="1" dirty="0">
              <a:latin typeface="Calibri" pitchFamily="34" charset="0"/>
            </a:endParaRPr>
          </a:p>
        </p:txBody>
      </p:sp>
      <p:sp>
        <p:nvSpPr>
          <p:cNvPr id="7" name="Title 2"/>
          <p:cNvSpPr txBox="1">
            <a:spLocks/>
          </p:cNvSpPr>
          <p:nvPr/>
        </p:nvSpPr>
        <p:spPr>
          <a:xfrm>
            <a:off x="60125" y="25573"/>
            <a:ext cx="8912225" cy="584775"/>
          </a:xfrm>
          <a:prstGeom prst="rect">
            <a:avLst/>
          </a:prstGeom>
        </p:spPr>
        <p:txBody>
          <a:bodyPr wrap="square" anchor="ctr">
            <a:spAutoFit/>
          </a:bodyPr>
          <a:lstStyle>
            <a:lvl1pPr algn="l" rtl="0" eaLnBrk="0" fontAlgn="base" hangingPunct="0">
              <a:spcBef>
                <a:spcPct val="0"/>
              </a:spcBef>
              <a:spcAft>
                <a:spcPct val="0"/>
              </a:spcAft>
              <a:defRPr sz="4000" kern="1200" spc="-1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a:lstStyle>
          <a:p>
            <a:pPr eaLnBrk="1" fontAlgn="auto" hangingPunct="1">
              <a:spcAft>
                <a:spcPts val="0"/>
              </a:spcAft>
              <a:defRPr/>
            </a:pPr>
            <a:r>
              <a:rPr lang="en-US" sz="3200" b="1" dirty="0" smtClean="0">
                <a:solidFill>
                  <a:srgbClr val="FF0000"/>
                </a:solidFill>
                <a:effectLst>
                  <a:outerShdw blurRad="38100" dist="38100" dir="2700000" algn="tl">
                    <a:srgbClr val="000000">
                      <a:alpha val="43137"/>
                    </a:srgbClr>
                  </a:outerShdw>
                </a:effectLst>
                <a:latin typeface="Agency FB" pitchFamily="34" charset="0"/>
                <a:ea typeface="Segoe UI" panose="020B0502040204020203" pitchFamily="34" charset="0"/>
                <a:cs typeface="Segoe UI" panose="020B0502040204020203" pitchFamily="34" charset="0"/>
              </a:rPr>
              <a:t>D</a:t>
            </a:r>
            <a:r>
              <a:rPr lang="en-US" sz="2800" b="1" dirty="0" smtClean="0">
                <a:solidFill>
                  <a:srgbClr val="002060"/>
                </a:solidFill>
                <a:effectLst>
                  <a:outerShdw blurRad="38100" dist="38100" dir="2700000" algn="tl">
                    <a:srgbClr val="000000">
                      <a:alpha val="43137"/>
                    </a:srgbClr>
                  </a:outerShdw>
                </a:effectLst>
                <a:latin typeface="Agency FB" pitchFamily="34" charset="0"/>
                <a:ea typeface="Segoe UI" panose="020B0502040204020203" pitchFamily="34" charset="0"/>
                <a:cs typeface="Segoe UI" panose="020B0502040204020203" pitchFamily="34" charset="0"/>
              </a:rPr>
              <a:t>ASAR </a:t>
            </a:r>
            <a:r>
              <a:rPr lang="en-US" sz="2800" b="1" dirty="0">
                <a:solidFill>
                  <a:srgbClr val="002060"/>
                </a:solidFill>
                <a:effectLst>
                  <a:outerShdw blurRad="38100" dist="38100" dir="2700000" algn="tl">
                    <a:srgbClr val="000000">
                      <a:alpha val="43137"/>
                    </a:srgbClr>
                  </a:outerShdw>
                </a:effectLst>
                <a:latin typeface="Agency FB" pitchFamily="34" charset="0"/>
                <a:ea typeface="Segoe UI" panose="020B0502040204020203" pitchFamily="34" charset="0"/>
                <a:cs typeface="Segoe UI" panose="020B0502040204020203" pitchFamily="34" charset="0"/>
              </a:rPr>
              <a:t>HUKUM </a:t>
            </a:r>
            <a:r>
              <a:rPr lang="en-US" sz="2800" b="1" dirty="0" smtClean="0">
                <a:solidFill>
                  <a:srgbClr val="002060"/>
                </a:solidFill>
                <a:effectLst>
                  <a:outerShdw blurRad="38100" dist="38100" dir="2700000" algn="tl">
                    <a:srgbClr val="000000">
                      <a:alpha val="43137"/>
                    </a:srgbClr>
                  </a:outerShdw>
                </a:effectLst>
                <a:latin typeface="Agency FB" pitchFamily="34" charset="0"/>
                <a:ea typeface="Segoe UI" panose="020B0502040204020203" pitchFamily="34" charset="0"/>
                <a:cs typeface="Segoe UI" panose="020B0502040204020203" pitchFamily="34" charset="0"/>
              </a:rPr>
              <a:t>(7)</a:t>
            </a:r>
            <a:endParaRPr lang="en-US" sz="2800" b="1" dirty="0">
              <a:solidFill>
                <a:srgbClr val="002060"/>
              </a:solidFill>
              <a:effectLst>
                <a:outerShdw blurRad="38100" dist="38100" dir="2700000" algn="tl">
                  <a:srgbClr val="000000">
                    <a:alpha val="43137"/>
                  </a:srgbClr>
                </a:outerShdw>
              </a:effectLst>
              <a:latin typeface="Agency FB" pitchFamily="34" charset="0"/>
              <a:ea typeface="Segoe UI" panose="020B0502040204020203" pitchFamily="34" charset="0"/>
              <a:cs typeface="Segoe UI" panose="020B0502040204020203" pitchFamily="34" charset="0"/>
            </a:endParaRPr>
          </a:p>
        </p:txBody>
      </p:sp>
      <p:sp>
        <p:nvSpPr>
          <p:cNvPr id="9" name="Title 2"/>
          <p:cNvSpPr txBox="1">
            <a:spLocks/>
          </p:cNvSpPr>
          <p:nvPr/>
        </p:nvSpPr>
        <p:spPr>
          <a:xfrm>
            <a:off x="82739" y="467687"/>
            <a:ext cx="8912225" cy="261610"/>
          </a:xfrm>
          <a:prstGeom prst="rect">
            <a:avLst/>
          </a:prstGeom>
        </p:spPr>
        <p:txBody>
          <a:bodyPr wrap="square" anchor="ctr">
            <a:spAutoFit/>
          </a:bodyPr>
          <a:lstStyle>
            <a:lvl1pPr algn="l" rtl="0" eaLnBrk="0" fontAlgn="base" hangingPunct="0">
              <a:spcBef>
                <a:spcPct val="0"/>
              </a:spcBef>
              <a:spcAft>
                <a:spcPct val="0"/>
              </a:spcAft>
              <a:defRPr sz="4000" kern="1200" spc="-1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a:lstStyle>
          <a:p>
            <a:pPr algn="just" eaLnBrk="1" fontAlgn="auto" hangingPunct="1">
              <a:spcAft>
                <a:spcPts val="0"/>
              </a:spcAft>
              <a:defRPr/>
            </a:pPr>
            <a:r>
              <a:rPr lang="en-US" sz="1100" b="1" spc="0" dirty="0" smtClean="0">
                <a:solidFill>
                  <a:srgbClr val="0070C0"/>
                </a:solidFill>
                <a:latin typeface="Agency FB" pitchFamily="34" charset="0"/>
                <a:ea typeface="Segoe UI" panose="020B0502040204020203" pitchFamily="34" charset="0"/>
                <a:cs typeface="Segoe UI" panose="020B0502040204020203" pitchFamily="34" charset="0"/>
              </a:rPr>
              <a:t>KEPMENDAG NO.650/MPP/KEP/10/2004 TENTANG KETENTUAN PENYELENGGARAAN PASAR LELANG DENGAN PENYERAHAN KEMUDAHAN (FORWARD) KOMODITI ARGO (5/5)</a:t>
            </a:r>
          </a:p>
        </p:txBody>
      </p:sp>
    </p:spTree>
    <p:extLst>
      <p:ext uri="{BB962C8B-B14F-4D97-AF65-F5344CB8AC3E}">
        <p14:creationId xmlns:p14="http://schemas.microsoft.com/office/powerpoint/2010/main" xmlns="" val="29711187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9321152E-11B2-4A78-97AF-9C768C96842E}" type="slidenum">
              <a:rPr lang="en-US" altLang="id-ID" smtClean="0">
                <a:solidFill>
                  <a:prstClr val="white"/>
                </a:solidFill>
                <a:latin typeface="Calibri" pitchFamily="34" charset="0"/>
              </a:rPr>
              <a:pPr/>
              <a:t>16</a:t>
            </a:fld>
            <a:endParaRPr lang="en-US" altLang="id-ID" smtClean="0">
              <a:solidFill>
                <a:prstClr val="white"/>
              </a:solidFill>
              <a:latin typeface="Calibri" pitchFamily="34" charset="0"/>
            </a:endParaRPr>
          </a:p>
        </p:txBody>
      </p:sp>
      <p:sp>
        <p:nvSpPr>
          <p:cNvPr id="11" name="Title 2"/>
          <p:cNvSpPr txBox="1">
            <a:spLocks/>
          </p:cNvSpPr>
          <p:nvPr/>
        </p:nvSpPr>
        <p:spPr>
          <a:xfrm>
            <a:off x="77772" y="495876"/>
            <a:ext cx="8912225" cy="430887"/>
          </a:xfrm>
          <a:prstGeom prst="rect">
            <a:avLst/>
          </a:prstGeom>
        </p:spPr>
        <p:txBody>
          <a:bodyPr wrap="square" anchor="ctr">
            <a:spAutoFit/>
          </a:bodyPr>
          <a:lstStyle>
            <a:lvl1pPr algn="l" rtl="0" eaLnBrk="0" fontAlgn="base" hangingPunct="0">
              <a:spcBef>
                <a:spcPct val="0"/>
              </a:spcBef>
              <a:spcAft>
                <a:spcPct val="0"/>
              </a:spcAft>
              <a:defRPr sz="4000" kern="1200" spc="-1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a:lstStyle>
          <a:p>
            <a:pPr algn="just" eaLnBrk="1" fontAlgn="auto" hangingPunct="1">
              <a:spcAft>
                <a:spcPts val="0"/>
              </a:spcAft>
              <a:defRPr/>
            </a:pPr>
            <a:r>
              <a:rPr lang="en-US" sz="1100" b="1" spc="0" dirty="0">
                <a:solidFill>
                  <a:srgbClr val="0070C0"/>
                </a:solidFill>
                <a:latin typeface="Agency FB" pitchFamily="34" charset="0"/>
                <a:ea typeface="Segoe UI" panose="020B0502040204020203" pitchFamily="34" charset="0"/>
                <a:cs typeface="Segoe UI" panose="020B0502040204020203" pitchFamily="34" charset="0"/>
              </a:rPr>
              <a:t>PERATURAN KEPALA BADAN PENGAWAS PERDAGANGAN BERJANGKA KOMODITI NOMOR 02/BAPPEBTI/PER-PL/08/2010 TENTANG PERSETUJUAN LEMBAGA KLIRING DAN PENJAMINAN PASAR LELANG DENGAN PENYERAHAN KEMUDIAN (FORWARD)</a:t>
            </a:r>
          </a:p>
        </p:txBody>
      </p:sp>
      <p:sp>
        <p:nvSpPr>
          <p:cNvPr id="12" name="TextBox 4"/>
          <p:cNvSpPr txBox="1">
            <a:spLocks noChangeArrowheads="1"/>
          </p:cNvSpPr>
          <p:nvPr/>
        </p:nvSpPr>
        <p:spPr bwMode="auto">
          <a:xfrm>
            <a:off x="6934200" y="489962"/>
            <a:ext cx="8391752"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174625" algn="ctr" defTabSz="912813">
              <a:defRPr/>
            </a:pPr>
            <a:endParaRPr lang="en-US" sz="1200" b="1" dirty="0">
              <a:latin typeface="Agency FB" pitchFamily="34" charset="0"/>
            </a:endParaRPr>
          </a:p>
          <a:p>
            <a:pPr marL="174625" algn="ctr" defTabSz="912813">
              <a:defRPr/>
            </a:pPr>
            <a:endParaRPr lang="en-US" sz="1200" b="1" dirty="0">
              <a:latin typeface="Agency FB" pitchFamily="34" charset="0"/>
            </a:endParaRPr>
          </a:p>
          <a:p>
            <a:pPr marL="174625" algn="ctr" defTabSz="912813">
              <a:defRPr/>
            </a:pPr>
            <a:r>
              <a:rPr lang="en-US" sz="1200" b="1" dirty="0" smtClean="0">
                <a:latin typeface="Agency FB" pitchFamily="34" charset="0"/>
              </a:rPr>
              <a:t>. </a:t>
            </a:r>
          </a:p>
          <a:p>
            <a:pPr marL="174625" algn="ctr" defTabSz="912813">
              <a:defRPr/>
            </a:pPr>
            <a:endParaRPr lang="en-US" sz="1200" b="1" dirty="0">
              <a:latin typeface="Agency FB" pitchFamily="34" charset="0"/>
            </a:endParaRPr>
          </a:p>
          <a:p>
            <a:pPr marL="174625" algn="ctr" defTabSz="912813">
              <a:defRPr/>
            </a:pPr>
            <a:endParaRPr lang="en-US" sz="1200" b="1" dirty="0" smtClean="0">
              <a:latin typeface="Agency FB"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xmlns="" val="1453771240"/>
              </p:ext>
            </p:extLst>
          </p:nvPr>
        </p:nvGraphicFramePr>
        <p:xfrm>
          <a:off x="187124" y="1023661"/>
          <a:ext cx="8804476" cy="3986489"/>
        </p:xfrm>
        <a:graphic>
          <a:graphicData uri="http://schemas.openxmlformats.org/drawingml/2006/table">
            <a:tbl>
              <a:tblPr firstRow="1" bandRow="1">
                <a:tableStyleId>{9D7B26C5-4107-4FEC-AEDC-1716B250A1EF}</a:tableStyleId>
              </a:tblPr>
              <a:tblGrid>
                <a:gridCol w="1184476"/>
                <a:gridCol w="7620000"/>
              </a:tblGrid>
              <a:tr h="1028700">
                <a:tc>
                  <a:txBody>
                    <a:bodyPr/>
                    <a:lstStyle/>
                    <a:p>
                      <a:pPr marL="0" indent="0" algn="just" defTabSz="912813" rtl="0" eaLnBrk="1" latinLnBrk="0" hangingPunct="1">
                        <a:defRPr/>
                      </a:pPr>
                      <a:r>
                        <a:rPr lang="en-US" sz="1050" b="1" kern="1200" dirty="0" smtClean="0">
                          <a:solidFill>
                            <a:schemeClr val="tx1"/>
                          </a:solidFill>
                          <a:latin typeface="Agency FB" pitchFamily="34" charset="0"/>
                          <a:ea typeface="+mn-ea"/>
                          <a:cs typeface="+mn-cs"/>
                        </a:rPr>
                        <a:t>KETENTUAN</a:t>
                      </a:r>
                      <a:endParaRPr lang="en-US" sz="1050" b="1" kern="1200" dirty="0">
                        <a:solidFill>
                          <a:schemeClr val="tx1"/>
                        </a:solidFill>
                        <a:latin typeface="Agency FB" pitchFamily="34" charset="0"/>
                        <a:ea typeface="+mn-ea"/>
                        <a:cs typeface="+mn-cs"/>
                      </a:endParaRPr>
                    </a:p>
                  </a:txBody>
                  <a:tcPr marT="34290" marB="34290" anchor="ctr"/>
                </a:tc>
                <a:tc>
                  <a:txBody>
                    <a:bodyPr/>
                    <a:lstStyle/>
                    <a:p>
                      <a:pPr marL="174625" algn="just" defTabSz="912813" rtl="0" eaLnBrk="1" latinLnBrk="0" hangingPunct="1">
                        <a:spcBef>
                          <a:spcPts val="100"/>
                        </a:spcBef>
                        <a:spcAft>
                          <a:spcPts val="100"/>
                        </a:spcAft>
                        <a:defRPr/>
                      </a:pPr>
                      <a:r>
                        <a:rPr lang="en-US" sz="1000" b="1" kern="1200" dirty="0" smtClean="0">
                          <a:solidFill>
                            <a:schemeClr val="tx1"/>
                          </a:solidFill>
                          <a:latin typeface="Agency FB" pitchFamily="34" charset="0"/>
                          <a:ea typeface="+mn-ea"/>
                          <a:cs typeface="+mn-cs"/>
                        </a:rPr>
                        <a:t>(PASAL 1) </a:t>
                      </a:r>
                      <a:r>
                        <a:rPr lang="en-US" sz="1000" b="0" kern="1200" dirty="0" smtClean="0">
                          <a:solidFill>
                            <a:schemeClr val="tx1"/>
                          </a:solidFill>
                          <a:latin typeface="Agency FB" pitchFamily="34" charset="0"/>
                          <a:ea typeface="+mn-ea"/>
                          <a:cs typeface="+mn-cs"/>
                        </a:rPr>
                        <a:t>: PERSETUJUAN SEBAGAI LEMBAGA KLIRING DAN PENJAMINAN PASAR LELANG DENGAN PENYERAHAN KEMUDIAN (FORWARD) HANYA DAPAT DIBERIKAN SETELAH MEMENUHI KETENTUAN KEPUTUSAN MENTERI PERINDUSTRIAN DAN PERDAGANGAN REPUBLIK INDONESIA NOMOR 650/MPP/KEP/10/2004 TENTANG KETENTUAN PENYELENGGARAAN PASAR LELANG DENGAN PENYERAHAN KEMUDIAN (FORWARD) KOMODITI AGRO DAN PERATURAN KEPALA BADAN PENGAWAS PERDAGANGAN BERJANGKA KOMODITI INI.</a:t>
                      </a:r>
                    </a:p>
                    <a:p>
                      <a:pPr marL="174625" algn="just" defTabSz="912813" rtl="0" eaLnBrk="1" latinLnBrk="0" hangingPunct="1">
                        <a:spcBef>
                          <a:spcPts val="100"/>
                        </a:spcBef>
                        <a:spcAft>
                          <a:spcPts val="100"/>
                        </a:spcAft>
                        <a:defRPr/>
                      </a:pPr>
                      <a:endParaRPr lang="en-US" sz="400" b="1" kern="1200" dirty="0" smtClean="0">
                        <a:solidFill>
                          <a:schemeClr val="tx1"/>
                        </a:solidFill>
                        <a:latin typeface="Agency FB" pitchFamily="34" charset="0"/>
                        <a:ea typeface="+mn-ea"/>
                        <a:cs typeface="+mn-cs"/>
                      </a:endParaRPr>
                    </a:p>
                    <a:p>
                      <a:pPr marL="174625" algn="just" defTabSz="912813" rtl="0" eaLnBrk="1" latinLnBrk="0" hangingPunct="1">
                        <a:spcBef>
                          <a:spcPts val="100"/>
                        </a:spcBef>
                        <a:spcAft>
                          <a:spcPts val="100"/>
                        </a:spcAft>
                        <a:defRPr/>
                      </a:pPr>
                      <a:r>
                        <a:rPr lang="en-US" sz="1000" b="1" kern="1200" dirty="0" smtClean="0">
                          <a:solidFill>
                            <a:schemeClr val="tx1"/>
                          </a:solidFill>
                          <a:latin typeface="Agency FB" pitchFamily="34" charset="0"/>
                          <a:ea typeface="+mn-ea"/>
                          <a:cs typeface="+mn-cs"/>
                        </a:rPr>
                        <a:t>(PASAL 2) </a:t>
                      </a:r>
                      <a:r>
                        <a:rPr lang="en-US" sz="1000" b="0" kern="1200" dirty="0" smtClean="0">
                          <a:solidFill>
                            <a:schemeClr val="tx1"/>
                          </a:solidFill>
                          <a:latin typeface="Agency FB" pitchFamily="34" charset="0"/>
                          <a:ea typeface="+mn-ea"/>
                          <a:cs typeface="+mn-cs"/>
                        </a:rPr>
                        <a:t>: KEGIATAN SEBAGAI LEMBAGA KLIRING DAN PENJAMINAN PASAR LELANG DENGAN PENYERAHAN KEMUDIAN (FORWARD) HANYA DAPAT DILAKUKAN OLEH BADAN HUKUM BERBENTUK PERSEROAN TERBATAS. </a:t>
                      </a:r>
                    </a:p>
                  </a:txBody>
                  <a:tcPr marT="34290" marB="34290" anchor="ctr"/>
                </a:tc>
              </a:tr>
              <a:tr h="1148715">
                <a:tc>
                  <a:txBody>
                    <a:bodyPr/>
                    <a:lstStyle/>
                    <a:p>
                      <a:r>
                        <a:rPr lang="en-US" sz="1050" b="1" kern="1200" dirty="0" smtClean="0">
                          <a:solidFill>
                            <a:schemeClr val="tx1"/>
                          </a:solidFill>
                          <a:latin typeface="Agency FB" pitchFamily="34" charset="0"/>
                          <a:ea typeface="+mn-ea"/>
                          <a:cs typeface="+mn-cs"/>
                        </a:rPr>
                        <a:t>PERSYARATAN</a:t>
                      </a:r>
                      <a:endParaRPr lang="en-US" sz="1050" b="1" kern="1200" dirty="0">
                        <a:solidFill>
                          <a:schemeClr val="tx1"/>
                        </a:solidFill>
                        <a:latin typeface="Agency FB" pitchFamily="34" charset="0"/>
                        <a:ea typeface="+mn-ea"/>
                        <a:cs typeface="+mn-cs"/>
                      </a:endParaRPr>
                    </a:p>
                  </a:txBody>
                  <a:tcPr marT="34290" marB="34290" anchor="ctr"/>
                </a:tc>
                <a:tc>
                  <a:txBody>
                    <a:bodyPr/>
                    <a:lstStyle/>
                    <a:p>
                      <a:pPr marL="174625" algn="just" defTabSz="912813">
                        <a:spcBef>
                          <a:spcPts val="100"/>
                        </a:spcBef>
                        <a:spcAft>
                          <a:spcPts val="100"/>
                        </a:spcAft>
                        <a:defRPr/>
                      </a:pPr>
                      <a:r>
                        <a:rPr lang="en-US" sz="1000" b="1" kern="1200" dirty="0" smtClean="0">
                          <a:solidFill>
                            <a:schemeClr val="tx1"/>
                          </a:solidFill>
                          <a:latin typeface="Agency FB" pitchFamily="34" charset="0"/>
                          <a:ea typeface="+mn-ea"/>
                          <a:cs typeface="+mn-cs"/>
                        </a:rPr>
                        <a:t>(PASAL 3) </a:t>
                      </a:r>
                      <a:r>
                        <a:rPr lang="en-US" sz="1000" b="0" kern="1200" dirty="0" smtClean="0">
                          <a:solidFill>
                            <a:schemeClr val="tx1"/>
                          </a:solidFill>
                          <a:latin typeface="Agency FB" pitchFamily="34" charset="0"/>
                          <a:ea typeface="+mn-ea"/>
                          <a:cs typeface="+mn-cs"/>
                        </a:rPr>
                        <a:t>PERMOHONAN PERSETUJUAN SEBAGAI LEMBAGA KLIRING DAN PENJAMINAN PASAR LELANG DENGAN PENYERAHAN KEMUDIAN (FORWARD) WAJIB MEMENUHI PERSYARATAN : </a:t>
                      </a:r>
                    </a:p>
                    <a:p>
                      <a:pPr marL="342900" indent="-114300" algn="just" defTabSz="912813">
                        <a:spcBef>
                          <a:spcPts val="100"/>
                        </a:spcBef>
                        <a:spcAft>
                          <a:spcPts val="100"/>
                        </a:spcAft>
                        <a:buAutoNum type="alphaLcPeriod"/>
                        <a:defRPr/>
                      </a:pPr>
                      <a:r>
                        <a:rPr lang="en-US" sz="1000" b="0" kern="1200" dirty="0" smtClean="0">
                          <a:solidFill>
                            <a:schemeClr val="tx1"/>
                          </a:solidFill>
                          <a:latin typeface="Agency FB" pitchFamily="34" charset="0"/>
                          <a:ea typeface="+mn-ea"/>
                          <a:cs typeface="+mn-cs"/>
                        </a:rPr>
                        <a:t>MEMILIKI MODAL DISETOR PALING SEDIKIT SEBESAR RP.10.000.000.000,00 (SEPULUH MILYAR RUPIAH); </a:t>
                      </a:r>
                    </a:p>
                    <a:p>
                      <a:pPr marL="342900" indent="-114300" algn="just" defTabSz="912813">
                        <a:spcBef>
                          <a:spcPts val="100"/>
                        </a:spcBef>
                        <a:spcAft>
                          <a:spcPts val="100"/>
                        </a:spcAft>
                        <a:buAutoNum type="alphaLcPeriod"/>
                        <a:defRPr/>
                      </a:pPr>
                      <a:r>
                        <a:rPr lang="en-US" sz="1000" b="0" kern="1200" dirty="0" smtClean="0">
                          <a:solidFill>
                            <a:schemeClr val="tx1"/>
                          </a:solidFill>
                          <a:latin typeface="Agency FB" pitchFamily="34" charset="0"/>
                          <a:ea typeface="+mn-ea"/>
                          <a:cs typeface="+mn-cs"/>
                        </a:rPr>
                        <a:t>MEMILIKI PERATURAN DAN TATA TERTIB LEMBAGA KLIRING DAN PENJAMINAN PASAR LELANG DENGAN PENYERAHAN KEMUDIAN (FORWARD) YANG TELAH MEMPEROLEH PERSETUJUAN DARI BAPPEBTI; </a:t>
                      </a:r>
                    </a:p>
                    <a:p>
                      <a:pPr marL="342900" indent="-114300" algn="just" defTabSz="912813">
                        <a:spcBef>
                          <a:spcPts val="100"/>
                        </a:spcBef>
                        <a:spcAft>
                          <a:spcPts val="100"/>
                        </a:spcAft>
                        <a:buAutoNum type="alphaLcPeriod"/>
                        <a:defRPr/>
                      </a:pPr>
                      <a:r>
                        <a:rPr lang="en-US" sz="1000" b="0" kern="1200" dirty="0" smtClean="0">
                          <a:solidFill>
                            <a:schemeClr val="tx1"/>
                          </a:solidFill>
                          <a:latin typeface="Agency FB" pitchFamily="34" charset="0"/>
                          <a:ea typeface="+mn-ea"/>
                          <a:cs typeface="+mn-cs"/>
                        </a:rPr>
                        <a:t>MEMILIKI SARANA DAN SISTEM YANG MENDUKUNG KLIRING DAN PENJAMINAN PASAR LELANG SECARA TERATUR, WAJAR, EFISIEN, EFEKTIF, DAN TRANSPARAN; DAN </a:t>
                      </a:r>
                    </a:p>
                    <a:p>
                      <a:pPr marL="342900" indent="-114300" algn="just" defTabSz="912813">
                        <a:spcBef>
                          <a:spcPts val="100"/>
                        </a:spcBef>
                        <a:spcAft>
                          <a:spcPts val="100"/>
                        </a:spcAft>
                        <a:buAutoNum type="alphaLcPeriod"/>
                        <a:defRPr/>
                      </a:pPr>
                      <a:r>
                        <a:rPr lang="en-US" sz="1000" b="0" kern="1200" dirty="0" smtClean="0">
                          <a:solidFill>
                            <a:schemeClr val="tx1"/>
                          </a:solidFill>
                          <a:latin typeface="Agency FB" pitchFamily="34" charset="0"/>
                          <a:ea typeface="+mn-ea"/>
                          <a:cs typeface="+mn-cs"/>
                        </a:rPr>
                        <a:t>MELAKUKAN KERJASAMA DENGAN PENYELENGGARA PASAR LELANG DENGAN PENYERAHAN KEMUDIAN (FORWARD) UNTUK MENJAMIN PENYELESAIAN TRANSAKSI.</a:t>
                      </a:r>
                    </a:p>
                  </a:txBody>
                  <a:tcPr marT="34290" marB="34290" anchor="ctr"/>
                </a:tc>
              </a:tr>
              <a:tr h="1809074">
                <a:tc>
                  <a:txBody>
                    <a:bodyPr/>
                    <a:lstStyle/>
                    <a:p>
                      <a:r>
                        <a:rPr lang="en-US" sz="1050" b="1" kern="1200" dirty="0" smtClean="0">
                          <a:solidFill>
                            <a:schemeClr val="tx1"/>
                          </a:solidFill>
                          <a:latin typeface="Agency FB" pitchFamily="34" charset="0"/>
                          <a:ea typeface="+mn-ea"/>
                          <a:cs typeface="+mn-cs"/>
                        </a:rPr>
                        <a:t>KEWAJIBAN</a:t>
                      </a:r>
                      <a:r>
                        <a:rPr lang="en-US" sz="1050" b="1" kern="1200" baseline="0" dirty="0" smtClean="0">
                          <a:solidFill>
                            <a:schemeClr val="tx1"/>
                          </a:solidFill>
                          <a:latin typeface="Agency FB" pitchFamily="34" charset="0"/>
                          <a:ea typeface="+mn-ea"/>
                          <a:cs typeface="+mn-cs"/>
                        </a:rPr>
                        <a:t> LEMBAGA KLIRING DAN PENJAMINAN</a:t>
                      </a:r>
                      <a:endParaRPr lang="en-US" sz="1050" b="1" kern="1200" dirty="0">
                        <a:solidFill>
                          <a:schemeClr val="tx1"/>
                        </a:solidFill>
                        <a:latin typeface="Agency FB" pitchFamily="34" charset="0"/>
                        <a:ea typeface="+mn-ea"/>
                        <a:cs typeface="+mn-cs"/>
                      </a:endParaRPr>
                    </a:p>
                  </a:txBody>
                  <a:tcPr marT="34290" marB="34290" anchor="ctr"/>
                </a:tc>
                <a:tc>
                  <a:txBody>
                    <a:bodyPr/>
                    <a:lstStyle/>
                    <a:p>
                      <a:pPr marL="174625" indent="0" algn="just" defTabSz="912813">
                        <a:spcBef>
                          <a:spcPts val="100"/>
                        </a:spcBef>
                        <a:spcAft>
                          <a:spcPts val="100"/>
                        </a:spcAft>
                        <a:buNone/>
                        <a:defRPr/>
                      </a:pPr>
                      <a:r>
                        <a:rPr lang="en-US" sz="1000" b="1" kern="1200" baseline="0" dirty="0" smtClean="0">
                          <a:solidFill>
                            <a:schemeClr val="tx1"/>
                          </a:solidFill>
                          <a:latin typeface="Agency FB" pitchFamily="34" charset="0"/>
                          <a:ea typeface="+mn-ea"/>
                          <a:cs typeface="+mn-cs"/>
                        </a:rPr>
                        <a:t>(PASAL 6</a:t>
                      </a:r>
                      <a:r>
                        <a:rPr lang="en-US" sz="1000" b="0" kern="1200" baseline="0" dirty="0" smtClean="0">
                          <a:solidFill>
                            <a:schemeClr val="tx1"/>
                          </a:solidFill>
                          <a:latin typeface="Agency FB" pitchFamily="34" charset="0"/>
                          <a:ea typeface="+mn-ea"/>
                          <a:cs typeface="+mn-cs"/>
                        </a:rPr>
                        <a:t>) DALAM HAL LEMBAGA KLIRING DAN PENJAMINAN PASAR LELANG DENGAN PENYERAHAN KEMUDIAN (FORWARD) TELAH MENDAPATKAN PERSETUJUAN DARI BAPPEBTI, LEMBAGA KLIRING DAN PENJAMINAN PASAR LELANG DENGAN PENYERAHAN KEMUDIAN (FORWARD) WAJIB : </a:t>
                      </a:r>
                    </a:p>
                    <a:p>
                      <a:pPr marL="342900" indent="-114300" algn="just" defTabSz="912813">
                        <a:spcBef>
                          <a:spcPts val="100"/>
                        </a:spcBef>
                        <a:spcAft>
                          <a:spcPts val="100"/>
                        </a:spcAft>
                        <a:buAutoNum type="alphaLcPeriod"/>
                        <a:defRPr/>
                      </a:pPr>
                      <a:r>
                        <a:rPr lang="en-US" sz="1000" b="0" kern="1200" baseline="0" dirty="0" smtClean="0">
                          <a:solidFill>
                            <a:schemeClr val="tx1"/>
                          </a:solidFill>
                          <a:latin typeface="Agency FB" pitchFamily="34" charset="0"/>
                          <a:ea typeface="+mn-ea"/>
                          <a:cs typeface="+mn-cs"/>
                        </a:rPr>
                        <a:t>MENYIMPAN DANA YANG DITERIMA DARI ANGGOTA LEMBAGA KLIRING DAN PENJAMINAN PASAR LELANG DENGAN PENYERAHAN KEMUDIAN (FORWARD) DALAM REKENING YANG TERPISAH DARI REKENING MILIK LEMBAGA KLIRING DAN PENJAMINAN PASAR LELANG DENGAN PENYERAHAN KEMUDIAN (FORWARD) PADA BANK YANG DITUNJUK OLEH BAPPEBTI; </a:t>
                      </a:r>
                    </a:p>
                    <a:p>
                      <a:pPr marL="342900" indent="-114300" algn="just" defTabSz="912813">
                        <a:spcBef>
                          <a:spcPts val="100"/>
                        </a:spcBef>
                        <a:spcAft>
                          <a:spcPts val="100"/>
                        </a:spcAft>
                        <a:buAutoNum type="alphaLcPeriod"/>
                        <a:defRPr/>
                      </a:pPr>
                      <a:r>
                        <a:rPr lang="en-US" sz="1000" b="0" kern="1200" baseline="0" dirty="0" smtClean="0">
                          <a:solidFill>
                            <a:schemeClr val="tx1"/>
                          </a:solidFill>
                          <a:latin typeface="Agency FB" pitchFamily="34" charset="0"/>
                          <a:ea typeface="+mn-ea"/>
                          <a:cs typeface="+mn-cs"/>
                        </a:rPr>
                        <a:t>MENJAMIN KERAHASIAAN INFORMASI POSISI KEUANGAN SERTA KEGIATAN USAHA ANGGOTA LEMBAGA KLIRING DAN PENJAMINAN PASAR LELANG DENGAN PENYERAHAN KEMUDIAN (FORWARD), KECUALI INFORMASI TERSEBUT DIBERIKAN DALAM RANGKA PELAKSANAAN KETENTUAN PERATURAN PELAKSANAANNYA; </a:t>
                      </a:r>
                    </a:p>
                    <a:p>
                      <a:pPr marL="342900" indent="-114300" algn="just" defTabSz="912813">
                        <a:spcBef>
                          <a:spcPts val="100"/>
                        </a:spcBef>
                        <a:spcAft>
                          <a:spcPts val="100"/>
                        </a:spcAft>
                        <a:buAutoNum type="alphaLcPeriod"/>
                        <a:defRPr/>
                      </a:pPr>
                      <a:r>
                        <a:rPr lang="en-US" sz="1000" b="0" kern="1200" baseline="0" dirty="0" smtClean="0">
                          <a:solidFill>
                            <a:schemeClr val="tx1"/>
                          </a:solidFill>
                          <a:latin typeface="Agency FB" pitchFamily="34" charset="0"/>
                          <a:ea typeface="+mn-ea"/>
                          <a:cs typeface="+mn-cs"/>
                        </a:rPr>
                        <a:t>MENDOKUMENTASIKAN DAN MENYIMPAN DENGAN BAIK SEMUA DATA YANG BERKAITAN DENGAN KEGIATAN PASAR LELANG DENGAN PENYERAHAN KEMUDIAN (FORWARD); DAN </a:t>
                      </a:r>
                    </a:p>
                    <a:p>
                      <a:pPr marL="342900" indent="-114300" algn="just" defTabSz="912813">
                        <a:spcBef>
                          <a:spcPts val="100"/>
                        </a:spcBef>
                        <a:spcAft>
                          <a:spcPts val="100"/>
                        </a:spcAft>
                        <a:buAutoNum type="alphaLcPeriod"/>
                        <a:defRPr/>
                      </a:pPr>
                      <a:r>
                        <a:rPr lang="en-US" sz="1000" b="0" kern="1200" baseline="0" dirty="0" smtClean="0">
                          <a:solidFill>
                            <a:schemeClr val="tx1"/>
                          </a:solidFill>
                          <a:latin typeface="Agency FB" pitchFamily="34" charset="0"/>
                          <a:ea typeface="+mn-ea"/>
                          <a:cs typeface="+mn-cs"/>
                        </a:rPr>
                        <a:t>MEMANTAU KEGIATAN DAN KONDISI KEUANGAN ANGGOTA LEMBAGA KLIRING DAN PENJAMINAN PASAR LELANG DENGAN PENYERAHAN KEMUDIAN (FORWARD) SERTA MENGAMBIL TINDAKAN PEMBEKUAN ATAU PEMBERHENTIAN ANGGOTA LEMBAGA KLIRING DAN PENJAMINAN PASAR LELANG DENGAN PENYERAHAN KEMUDIAN (FORWARD) YANG TIDAK MEMENUHI PERSYARATAN KEUANGAN DAN PELAPORAN, SESUAI DENGAN KETENTUAN PERATURAN PELAKSANAANNYA</a:t>
                      </a:r>
                    </a:p>
                  </a:txBody>
                  <a:tcPr marT="34290" marB="34290" anchor="ctr"/>
                </a:tc>
              </a:tr>
            </a:tbl>
          </a:graphicData>
        </a:graphic>
      </p:graphicFrame>
      <p:sp>
        <p:nvSpPr>
          <p:cNvPr id="7" name="Title 2"/>
          <p:cNvSpPr txBox="1">
            <a:spLocks/>
          </p:cNvSpPr>
          <p:nvPr/>
        </p:nvSpPr>
        <p:spPr>
          <a:xfrm>
            <a:off x="60125" y="25573"/>
            <a:ext cx="8912225" cy="584775"/>
          </a:xfrm>
          <a:prstGeom prst="rect">
            <a:avLst/>
          </a:prstGeom>
        </p:spPr>
        <p:txBody>
          <a:bodyPr wrap="square" anchor="ctr">
            <a:spAutoFit/>
          </a:bodyPr>
          <a:lstStyle>
            <a:lvl1pPr algn="l" rtl="0" eaLnBrk="0" fontAlgn="base" hangingPunct="0">
              <a:spcBef>
                <a:spcPct val="0"/>
              </a:spcBef>
              <a:spcAft>
                <a:spcPct val="0"/>
              </a:spcAft>
              <a:defRPr sz="4000" kern="1200" spc="-1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a:lstStyle>
          <a:p>
            <a:pPr eaLnBrk="1" fontAlgn="auto" hangingPunct="1">
              <a:spcAft>
                <a:spcPts val="0"/>
              </a:spcAft>
              <a:defRPr/>
            </a:pPr>
            <a:r>
              <a:rPr lang="en-US" sz="3200" b="1" dirty="0" smtClean="0">
                <a:solidFill>
                  <a:srgbClr val="FF0000"/>
                </a:solidFill>
                <a:effectLst>
                  <a:outerShdw blurRad="38100" dist="38100" dir="2700000" algn="tl">
                    <a:srgbClr val="000000">
                      <a:alpha val="43137"/>
                    </a:srgbClr>
                  </a:outerShdw>
                </a:effectLst>
                <a:latin typeface="Agency FB" pitchFamily="34" charset="0"/>
                <a:ea typeface="Segoe UI" panose="020B0502040204020203" pitchFamily="34" charset="0"/>
                <a:cs typeface="Segoe UI" panose="020B0502040204020203" pitchFamily="34" charset="0"/>
              </a:rPr>
              <a:t>D</a:t>
            </a:r>
            <a:r>
              <a:rPr lang="en-US" sz="2800" b="1" dirty="0" smtClean="0">
                <a:solidFill>
                  <a:srgbClr val="002060"/>
                </a:solidFill>
                <a:effectLst>
                  <a:outerShdw blurRad="38100" dist="38100" dir="2700000" algn="tl">
                    <a:srgbClr val="000000">
                      <a:alpha val="43137"/>
                    </a:srgbClr>
                  </a:outerShdw>
                </a:effectLst>
                <a:latin typeface="Agency FB" pitchFamily="34" charset="0"/>
                <a:ea typeface="Segoe UI" panose="020B0502040204020203" pitchFamily="34" charset="0"/>
                <a:cs typeface="Segoe UI" panose="020B0502040204020203" pitchFamily="34" charset="0"/>
              </a:rPr>
              <a:t>ASAR </a:t>
            </a:r>
            <a:r>
              <a:rPr lang="en-US" sz="2800" b="1" dirty="0">
                <a:solidFill>
                  <a:srgbClr val="002060"/>
                </a:solidFill>
                <a:effectLst>
                  <a:outerShdw blurRad="38100" dist="38100" dir="2700000" algn="tl">
                    <a:srgbClr val="000000">
                      <a:alpha val="43137"/>
                    </a:srgbClr>
                  </a:outerShdw>
                </a:effectLst>
                <a:latin typeface="Agency FB" pitchFamily="34" charset="0"/>
                <a:ea typeface="Segoe UI" panose="020B0502040204020203" pitchFamily="34" charset="0"/>
                <a:cs typeface="Segoe UI" panose="020B0502040204020203" pitchFamily="34" charset="0"/>
              </a:rPr>
              <a:t>HUKUM </a:t>
            </a:r>
            <a:r>
              <a:rPr lang="en-US" sz="2800" b="1" dirty="0" smtClean="0">
                <a:solidFill>
                  <a:srgbClr val="002060"/>
                </a:solidFill>
                <a:effectLst>
                  <a:outerShdw blurRad="38100" dist="38100" dir="2700000" algn="tl">
                    <a:srgbClr val="000000">
                      <a:alpha val="43137"/>
                    </a:srgbClr>
                  </a:outerShdw>
                </a:effectLst>
                <a:latin typeface="Agency FB" pitchFamily="34" charset="0"/>
                <a:ea typeface="Segoe UI" panose="020B0502040204020203" pitchFamily="34" charset="0"/>
                <a:cs typeface="Segoe UI" panose="020B0502040204020203" pitchFamily="34" charset="0"/>
              </a:rPr>
              <a:t>(8)</a:t>
            </a:r>
            <a:endParaRPr lang="en-US" sz="2800" b="1" dirty="0">
              <a:solidFill>
                <a:srgbClr val="002060"/>
              </a:solidFill>
              <a:effectLst>
                <a:outerShdw blurRad="38100" dist="38100" dir="2700000" algn="tl">
                  <a:srgbClr val="000000">
                    <a:alpha val="43137"/>
                  </a:srgbClr>
                </a:outerShdw>
              </a:effectLst>
              <a:latin typeface="Agency FB"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xmlns="" val="26925114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9321152E-11B2-4A78-97AF-9C768C96842E}" type="slidenum">
              <a:rPr lang="en-US" altLang="id-ID" smtClean="0">
                <a:solidFill>
                  <a:prstClr val="white"/>
                </a:solidFill>
                <a:latin typeface="Calibri" pitchFamily="34" charset="0"/>
              </a:rPr>
              <a:pPr/>
              <a:t>17</a:t>
            </a:fld>
            <a:endParaRPr lang="en-US" altLang="id-ID" smtClean="0">
              <a:solidFill>
                <a:prstClr val="white"/>
              </a:solidFill>
              <a:latin typeface="Calibri" pitchFamily="34" charset="0"/>
            </a:endParaRPr>
          </a:p>
        </p:txBody>
      </p:sp>
      <p:sp>
        <p:nvSpPr>
          <p:cNvPr id="11" name="Title 2"/>
          <p:cNvSpPr txBox="1">
            <a:spLocks/>
          </p:cNvSpPr>
          <p:nvPr/>
        </p:nvSpPr>
        <p:spPr>
          <a:xfrm>
            <a:off x="82639" y="514350"/>
            <a:ext cx="8912225" cy="600164"/>
          </a:xfrm>
          <a:prstGeom prst="rect">
            <a:avLst/>
          </a:prstGeom>
        </p:spPr>
        <p:txBody>
          <a:bodyPr wrap="square" anchor="ctr">
            <a:spAutoFit/>
          </a:bodyPr>
          <a:lstStyle>
            <a:lvl1pPr algn="l" rtl="0" eaLnBrk="0" fontAlgn="base" hangingPunct="0">
              <a:spcBef>
                <a:spcPct val="0"/>
              </a:spcBef>
              <a:spcAft>
                <a:spcPct val="0"/>
              </a:spcAft>
              <a:defRPr sz="4000" kern="1200" spc="-1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a:lstStyle>
          <a:p>
            <a:pPr algn="just" eaLnBrk="1" fontAlgn="auto" hangingPunct="1">
              <a:spcAft>
                <a:spcPts val="0"/>
              </a:spcAft>
              <a:defRPr/>
            </a:pPr>
            <a:r>
              <a:rPr lang="en-US" sz="1100" b="1" spc="0" dirty="0">
                <a:solidFill>
                  <a:srgbClr val="0070C0"/>
                </a:solidFill>
                <a:latin typeface="Agency FB" pitchFamily="34" charset="0"/>
                <a:ea typeface="Segoe UI" panose="020B0502040204020203" pitchFamily="34" charset="0"/>
                <a:cs typeface="Segoe UI" panose="020B0502040204020203" pitchFamily="34" charset="0"/>
              </a:rPr>
              <a:t>PERATURAN KEPALA BADAN PENGAWAS PERDAGANGAN BERJANGKA KOMODITI NOMOR 04/BAPPEBTI/PER-PL/01/2015 TENTANG PERUBAHAN ATAS PERATURAN KEPALA BADAN PENGAWAS PERDAGANGAN BERJANGKA KOMODITI NOMOR 03/BAPPEBTI/PER-PL/01/2014 TENTANG PERSETUJUAN PENYELENGGARA PASAR LELANG DENGAN PENYERAHAN KEMUDIAN (FORWARD)</a:t>
            </a:r>
          </a:p>
        </p:txBody>
      </p:sp>
      <p:graphicFrame>
        <p:nvGraphicFramePr>
          <p:cNvPr id="3" name="Table 2"/>
          <p:cNvGraphicFramePr>
            <a:graphicFrameLocks noGrp="1"/>
          </p:cNvGraphicFramePr>
          <p:nvPr>
            <p:extLst>
              <p:ext uri="{D42A27DB-BD31-4B8C-83A1-F6EECF244321}">
                <p14:modId xmlns:p14="http://schemas.microsoft.com/office/powerpoint/2010/main" xmlns="" val="2076218951"/>
              </p:ext>
            </p:extLst>
          </p:nvPr>
        </p:nvGraphicFramePr>
        <p:xfrm>
          <a:off x="187124" y="1352550"/>
          <a:ext cx="8658226" cy="2895600"/>
        </p:xfrm>
        <a:graphic>
          <a:graphicData uri="http://schemas.openxmlformats.org/drawingml/2006/table">
            <a:tbl>
              <a:tblPr firstRow="1" bandRow="1">
                <a:tableStyleId>{9D7B26C5-4107-4FEC-AEDC-1716B250A1EF}</a:tableStyleId>
              </a:tblPr>
              <a:tblGrid>
                <a:gridCol w="1524002"/>
                <a:gridCol w="7134224"/>
              </a:tblGrid>
              <a:tr h="2895600">
                <a:tc>
                  <a:txBody>
                    <a:bodyPr/>
                    <a:lstStyle/>
                    <a:p>
                      <a:pPr marL="0" indent="0" algn="just" defTabSz="912813" rtl="0" eaLnBrk="1" latinLnBrk="0" hangingPunct="1">
                        <a:spcBef>
                          <a:spcPts val="200"/>
                        </a:spcBef>
                        <a:spcAft>
                          <a:spcPts val="200"/>
                        </a:spcAft>
                        <a:defRPr/>
                      </a:pPr>
                      <a:r>
                        <a:rPr lang="en-US" sz="1800" b="1" kern="1200" dirty="0" smtClean="0">
                          <a:solidFill>
                            <a:schemeClr val="tx1"/>
                          </a:solidFill>
                          <a:latin typeface="Agency FB" pitchFamily="34" charset="0"/>
                          <a:ea typeface="+mn-ea"/>
                          <a:cs typeface="+mn-cs"/>
                        </a:rPr>
                        <a:t>PERUBAHAN PERSETUJUAN PENYELENGGARA</a:t>
                      </a:r>
                      <a:endParaRPr lang="en-US" sz="1800" b="1" kern="1200" dirty="0">
                        <a:solidFill>
                          <a:schemeClr val="tx1"/>
                        </a:solidFill>
                        <a:latin typeface="Agency FB" pitchFamily="34" charset="0"/>
                        <a:ea typeface="+mn-ea"/>
                        <a:cs typeface="+mn-cs"/>
                      </a:endParaRPr>
                    </a:p>
                  </a:txBody>
                  <a:tcPr marT="34290" marB="34290" anchor="ctr"/>
                </a:tc>
                <a:tc>
                  <a:txBody>
                    <a:bodyPr/>
                    <a:lstStyle/>
                    <a:p>
                      <a:pPr marL="174625" algn="just" defTabSz="912813" rtl="0" eaLnBrk="1" latinLnBrk="0" hangingPunct="1">
                        <a:spcBef>
                          <a:spcPts val="200"/>
                        </a:spcBef>
                        <a:spcAft>
                          <a:spcPts val="200"/>
                        </a:spcAft>
                        <a:defRPr/>
                      </a:pPr>
                      <a:r>
                        <a:rPr lang="en-US" sz="1600" b="1" kern="1200" dirty="0" smtClean="0">
                          <a:solidFill>
                            <a:schemeClr val="tx1"/>
                          </a:solidFill>
                          <a:latin typeface="Agency FB" pitchFamily="34" charset="0"/>
                          <a:ea typeface="+mn-ea"/>
                          <a:cs typeface="+mn-cs"/>
                        </a:rPr>
                        <a:t>(PASAL 11) </a:t>
                      </a:r>
                    </a:p>
                    <a:p>
                      <a:pPr marL="403225" indent="-228600" algn="just" defTabSz="912813" rtl="0" eaLnBrk="1" latinLnBrk="0" hangingPunct="1">
                        <a:spcBef>
                          <a:spcPts val="200"/>
                        </a:spcBef>
                        <a:spcAft>
                          <a:spcPts val="200"/>
                        </a:spcAft>
                        <a:buAutoNum type="arabicParenBoth"/>
                        <a:defRPr/>
                      </a:pPr>
                      <a:r>
                        <a:rPr lang="en-US" sz="1600" b="0" kern="1200" dirty="0" smtClean="0">
                          <a:solidFill>
                            <a:schemeClr val="tx1"/>
                          </a:solidFill>
                          <a:latin typeface="Agency FB" pitchFamily="34" charset="0"/>
                          <a:ea typeface="+mn-ea"/>
                          <a:cs typeface="+mn-cs"/>
                        </a:rPr>
                        <a:t>DALAM HAL PENYELENGGARA PASAR LELANG DENGAN PENYERAHAN KEMUDIAN (FORWARD) YANG BERBENTUK DINAS PROVINSI/ KABUPATEN/ KOTA YANG MEMBIDANGI PERDAGANGAN MASIH DALAM PROSES MEMENUHI PERSYARATAN SEBAGAIMANA DIMAKSUD DALAM PASAL 3 AYAT (1), KEPALA BAPPEBTI DAPAT MEMBERIKAN PERPANJANGAN PERSETUJUAN SEMENTARA YANG BERLAKU UNTUK 1 (SATU) TAHUN DAN DAPAT DIPERPANJANG KEMBALI APABILA DIPERLUKAN</a:t>
                      </a:r>
                    </a:p>
                    <a:p>
                      <a:pPr marL="403225" indent="-228600" algn="just" defTabSz="912813" rtl="0" eaLnBrk="1" latinLnBrk="0" hangingPunct="1">
                        <a:spcBef>
                          <a:spcPts val="200"/>
                        </a:spcBef>
                        <a:spcAft>
                          <a:spcPts val="200"/>
                        </a:spcAft>
                        <a:buAutoNum type="arabicParenBoth"/>
                        <a:defRPr/>
                      </a:pPr>
                      <a:endParaRPr lang="en-US" sz="900" b="0" kern="1200" dirty="0" smtClean="0">
                        <a:solidFill>
                          <a:schemeClr val="tx1"/>
                        </a:solidFill>
                        <a:latin typeface="Agency FB" pitchFamily="34" charset="0"/>
                        <a:ea typeface="+mn-ea"/>
                        <a:cs typeface="+mn-cs"/>
                      </a:endParaRPr>
                    </a:p>
                    <a:p>
                      <a:pPr marL="403225" indent="-228600" algn="just" defTabSz="912813" rtl="0" eaLnBrk="1" latinLnBrk="0" hangingPunct="1">
                        <a:spcBef>
                          <a:spcPts val="200"/>
                        </a:spcBef>
                        <a:spcAft>
                          <a:spcPts val="200"/>
                        </a:spcAft>
                        <a:buAutoNum type="arabicParenBoth"/>
                        <a:defRPr/>
                      </a:pPr>
                      <a:r>
                        <a:rPr lang="en-US" sz="1600" b="0" kern="1200" dirty="0" smtClean="0">
                          <a:solidFill>
                            <a:schemeClr val="tx1"/>
                          </a:solidFill>
                          <a:latin typeface="Agency FB" pitchFamily="34" charset="0"/>
                          <a:ea typeface="+mn-ea"/>
                          <a:cs typeface="+mn-cs"/>
                        </a:rPr>
                        <a:t>PERSETUJUAN SEMENTARA SEBAGAIMANA DIMAKSUD PADA AYAT (1) DAPAT DIBERIKAN KEPADA PENYELENGGARA PASAR LELANG DENGAN PENYERAHAN KEMUDIAN (FORWARD) SETELAH DILAKUKAN EVALUASI BERDASARKAN PEMENUHAN PERSYARATAN SEBAGAI PENYELENGGARA PASAR LELANG DENGAN PENYERAHAN KEMUDIAN (FORWARD) SETIAP TAHUN OLEH KEPALA BAPPEBTI.</a:t>
                      </a:r>
                    </a:p>
                  </a:txBody>
                  <a:tcPr marT="34290" marB="34290" anchor="ctr"/>
                </a:tc>
              </a:tr>
            </a:tbl>
          </a:graphicData>
        </a:graphic>
      </p:graphicFrame>
      <p:sp>
        <p:nvSpPr>
          <p:cNvPr id="6" name="Title 2"/>
          <p:cNvSpPr txBox="1">
            <a:spLocks/>
          </p:cNvSpPr>
          <p:nvPr/>
        </p:nvSpPr>
        <p:spPr>
          <a:xfrm>
            <a:off x="60125" y="25573"/>
            <a:ext cx="8912225" cy="584775"/>
          </a:xfrm>
          <a:prstGeom prst="rect">
            <a:avLst/>
          </a:prstGeom>
        </p:spPr>
        <p:txBody>
          <a:bodyPr wrap="square" anchor="ctr">
            <a:spAutoFit/>
          </a:bodyPr>
          <a:lstStyle>
            <a:lvl1pPr algn="l" rtl="0" eaLnBrk="0" fontAlgn="base" hangingPunct="0">
              <a:spcBef>
                <a:spcPct val="0"/>
              </a:spcBef>
              <a:spcAft>
                <a:spcPct val="0"/>
              </a:spcAft>
              <a:defRPr sz="4000" kern="1200" spc="-1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a:lstStyle>
          <a:p>
            <a:pPr eaLnBrk="1" fontAlgn="auto" hangingPunct="1">
              <a:spcAft>
                <a:spcPts val="0"/>
              </a:spcAft>
              <a:defRPr/>
            </a:pPr>
            <a:r>
              <a:rPr lang="en-US" sz="3200" b="1" dirty="0" smtClean="0">
                <a:solidFill>
                  <a:srgbClr val="FF0000"/>
                </a:solidFill>
                <a:effectLst>
                  <a:outerShdw blurRad="38100" dist="38100" dir="2700000" algn="tl">
                    <a:srgbClr val="000000">
                      <a:alpha val="43137"/>
                    </a:srgbClr>
                  </a:outerShdw>
                </a:effectLst>
                <a:latin typeface="Agency FB" pitchFamily="34" charset="0"/>
                <a:ea typeface="Segoe UI" panose="020B0502040204020203" pitchFamily="34" charset="0"/>
                <a:cs typeface="Segoe UI" panose="020B0502040204020203" pitchFamily="34" charset="0"/>
              </a:rPr>
              <a:t>D</a:t>
            </a:r>
            <a:r>
              <a:rPr lang="en-US" sz="2800" b="1" dirty="0" smtClean="0">
                <a:solidFill>
                  <a:srgbClr val="002060"/>
                </a:solidFill>
                <a:effectLst>
                  <a:outerShdw blurRad="38100" dist="38100" dir="2700000" algn="tl">
                    <a:srgbClr val="000000">
                      <a:alpha val="43137"/>
                    </a:srgbClr>
                  </a:outerShdw>
                </a:effectLst>
                <a:latin typeface="Agency FB" pitchFamily="34" charset="0"/>
                <a:ea typeface="Segoe UI" panose="020B0502040204020203" pitchFamily="34" charset="0"/>
                <a:cs typeface="Segoe UI" panose="020B0502040204020203" pitchFamily="34" charset="0"/>
              </a:rPr>
              <a:t>ASAR </a:t>
            </a:r>
            <a:r>
              <a:rPr lang="en-US" sz="2800" b="1" dirty="0">
                <a:solidFill>
                  <a:srgbClr val="002060"/>
                </a:solidFill>
                <a:effectLst>
                  <a:outerShdw blurRad="38100" dist="38100" dir="2700000" algn="tl">
                    <a:srgbClr val="000000">
                      <a:alpha val="43137"/>
                    </a:srgbClr>
                  </a:outerShdw>
                </a:effectLst>
                <a:latin typeface="Agency FB" pitchFamily="34" charset="0"/>
                <a:ea typeface="Segoe UI" panose="020B0502040204020203" pitchFamily="34" charset="0"/>
                <a:cs typeface="Segoe UI" panose="020B0502040204020203" pitchFamily="34" charset="0"/>
              </a:rPr>
              <a:t>HUKUM </a:t>
            </a:r>
            <a:r>
              <a:rPr lang="en-US" sz="2800" b="1" dirty="0" smtClean="0">
                <a:solidFill>
                  <a:srgbClr val="002060"/>
                </a:solidFill>
                <a:effectLst>
                  <a:outerShdw blurRad="38100" dist="38100" dir="2700000" algn="tl">
                    <a:srgbClr val="000000">
                      <a:alpha val="43137"/>
                    </a:srgbClr>
                  </a:outerShdw>
                </a:effectLst>
                <a:latin typeface="Agency FB" pitchFamily="34" charset="0"/>
                <a:ea typeface="Segoe UI" panose="020B0502040204020203" pitchFamily="34" charset="0"/>
                <a:cs typeface="Segoe UI" panose="020B0502040204020203" pitchFamily="34" charset="0"/>
              </a:rPr>
              <a:t>(9)</a:t>
            </a:r>
            <a:endParaRPr lang="en-US" sz="2800" b="1" dirty="0">
              <a:solidFill>
                <a:srgbClr val="002060"/>
              </a:solidFill>
              <a:effectLst>
                <a:outerShdw blurRad="38100" dist="38100" dir="2700000" algn="tl">
                  <a:srgbClr val="000000">
                    <a:alpha val="43137"/>
                  </a:srgbClr>
                </a:outerShdw>
              </a:effectLst>
              <a:latin typeface="Agency FB"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xmlns="" val="37094488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 name="Rectangle 46"/>
          <p:cNvSpPr/>
          <p:nvPr/>
        </p:nvSpPr>
        <p:spPr>
          <a:xfrm>
            <a:off x="2280069" y="490795"/>
            <a:ext cx="4389477" cy="4256728"/>
          </a:xfrm>
          <a:prstGeom prst="rect">
            <a:avLst/>
          </a:prstGeom>
        </p:spPr>
        <p:txBody>
          <a:bodyPr spcFirstLastPara="1">
            <a:prstTxWarp prst="textCircle">
              <a:avLst/>
            </a:prstTxWarp>
            <a:spAutoFit/>
          </a:bodyPr>
          <a:lstStyle/>
          <a:p>
            <a:pPr marL="46037" fontAlgn="auto">
              <a:spcBef>
                <a:spcPct val="50000"/>
              </a:spcBef>
              <a:spcAft>
                <a:spcPts val="0"/>
              </a:spcAft>
              <a:defRPr/>
            </a:pPr>
            <a:r>
              <a:rPr lang="en-US" sz="11500" b="1" dirty="0" smtClean="0">
                <a:solidFill>
                  <a:srgbClr val="F5E4E3"/>
                </a:solidFill>
                <a:latin typeface="+mn-lt"/>
                <a:cs typeface="+mn-cs"/>
              </a:rPr>
              <a:t>→</a:t>
            </a:r>
            <a:r>
              <a:rPr lang="en-US" sz="11500" b="1" dirty="0" smtClean="0">
                <a:solidFill>
                  <a:srgbClr val="F5E4E3"/>
                </a:solidFill>
              </a:rPr>
              <a:t> →</a:t>
            </a:r>
            <a:r>
              <a:rPr lang="en-US" sz="11500" b="1" dirty="0">
                <a:solidFill>
                  <a:srgbClr val="F5E4E3"/>
                </a:solidFill>
              </a:rPr>
              <a:t> </a:t>
            </a:r>
            <a:r>
              <a:rPr lang="en-US" sz="11500" b="1" dirty="0" smtClean="0">
                <a:solidFill>
                  <a:srgbClr val="F5E4E3"/>
                </a:solidFill>
              </a:rPr>
              <a:t>→</a:t>
            </a:r>
            <a:r>
              <a:rPr lang="en-US" sz="11500" b="1" dirty="0">
                <a:solidFill>
                  <a:srgbClr val="F5E4E3"/>
                </a:solidFill>
              </a:rPr>
              <a:t> </a:t>
            </a:r>
            <a:r>
              <a:rPr lang="en-US" sz="11500" b="1" dirty="0" smtClean="0">
                <a:solidFill>
                  <a:srgbClr val="F5E4E3"/>
                </a:solidFill>
              </a:rPr>
              <a:t>→</a:t>
            </a:r>
            <a:r>
              <a:rPr lang="en-US" sz="11500" b="1" dirty="0">
                <a:solidFill>
                  <a:srgbClr val="F5E4E3"/>
                </a:solidFill>
              </a:rPr>
              <a:t> </a:t>
            </a:r>
            <a:r>
              <a:rPr lang="en-US" sz="11500" b="1" dirty="0" smtClean="0">
                <a:solidFill>
                  <a:srgbClr val="F5E4E3"/>
                </a:solidFill>
              </a:rPr>
              <a:t>→</a:t>
            </a:r>
            <a:r>
              <a:rPr lang="en-US" sz="11500" b="1" dirty="0">
                <a:solidFill>
                  <a:srgbClr val="F5E4E3"/>
                </a:solidFill>
              </a:rPr>
              <a:t> </a:t>
            </a:r>
            <a:r>
              <a:rPr lang="en-US" sz="11500" b="1" dirty="0" smtClean="0">
                <a:solidFill>
                  <a:srgbClr val="F5E4E3"/>
                </a:solidFill>
              </a:rPr>
              <a:t>→</a:t>
            </a:r>
            <a:r>
              <a:rPr lang="en-US" sz="11500" b="1" dirty="0">
                <a:solidFill>
                  <a:srgbClr val="F5E4E3"/>
                </a:solidFill>
              </a:rPr>
              <a:t> </a:t>
            </a:r>
            <a:r>
              <a:rPr lang="en-US" sz="11500" b="1" dirty="0" smtClean="0">
                <a:solidFill>
                  <a:srgbClr val="F5E4E3"/>
                </a:solidFill>
              </a:rPr>
              <a:t>→</a:t>
            </a:r>
            <a:r>
              <a:rPr lang="en-US" sz="11500" b="1" dirty="0">
                <a:solidFill>
                  <a:srgbClr val="F5E4E3"/>
                </a:solidFill>
              </a:rPr>
              <a:t> </a:t>
            </a:r>
            <a:r>
              <a:rPr lang="en-US" sz="11500" b="1" dirty="0" smtClean="0">
                <a:solidFill>
                  <a:srgbClr val="F5E4E3"/>
                </a:solidFill>
              </a:rPr>
              <a:t>→</a:t>
            </a:r>
            <a:r>
              <a:rPr lang="en-US" sz="11500" b="1" dirty="0">
                <a:solidFill>
                  <a:srgbClr val="F5E4E3"/>
                </a:solidFill>
              </a:rPr>
              <a:t> →</a:t>
            </a:r>
            <a:endParaRPr lang="en-US" sz="11500" b="1" dirty="0">
              <a:solidFill>
                <a:srgbClr val="F5E4E3"/>
              </a:solidFill>
              <a:latin typeface="+mn-lt"/>
              <a:cs typeface="+mn-cs"/>
            </a:endParaRPr>
          </a:p>
        </p:txBody>
      </p:sp>
      <p:sp>
        <p:nvSpPr>
          <p:cNvPr id="35843" name="Slide Number Placeholder 2"/>
          <p:cNvSpPr>
            <a:spLocks noGrp="1"/>
          </p:cNvSpPr>
          <p:nvPr>
            <p:ph type="sldNum" sz="quarter" idx="12"/>
          </p:nvPr>
        </p:nvSpPr>
        <p:spPr bwMode="auto">
          <a:xfrm>
            <a:off x="7848600" y="6786"/>
            <a:ext cx="1066800" cy="24606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880CA20F-47A1-4DDE-B982-56EC182847B4}" type="slidenum">
              <a:rPr lang="en-US" altLang="en-US" smtClean="0">
                <a:solidFill>
                  <a:schemeClr val="bg1"/>
                </a:solidFill>
                <a:latin typeface="Calibri" pitchFamily="34" charset="0"/>
              </a:rPr>
              <a:pPr/>
              <a:t>18</a:t>
            </a:fld>
            <a:endParaRPr lang="en-US" altLang="en-US" smtClean="0">
              <a:solidFill>
                <a:schemeClr val="bg1"/>
              </a:solidFill>
              <a:latin typeface="Calibri" pitchFamily="34" charset="0"/>
            </a:endParaRPr>
          </a:p>
        </p:txBody>
      </p:sp>
      <p:pic>
        <p:nvPicPr>
          <p:cNvPr id="35844" name="Picture 2" descr="C:\Users\merlin_dy\Desktop\cart shop.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492808" y="783332"/>
            <a:ext cx="509587" cy="388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845" name="TextBox 8"/>
          <p:cNvSpPr txBox="1">
            <a:spLocks noChangeArrowheads="1"/>
          </p:cNvSpPr>
          <p:nvPr/>
        </p:nvSpPr>
        <p:spPr bwMode="auto">
          <a:xfrm>
            <a:off x="1233871" y="535037"/>
            <a:ext cx="2707793"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id-ID" sz="1100" b="1" dirty="0" smtClean="0">
                <a:effectLst>
                  <a:glow rad="63500">
                    <a:schemeClr val="accent1">
                      <a:satMod val="175000"/>
                      <a:alpha val="40000"/>
                    </a:schemeClr>
                  </a:glow>
                </a:effectLst>
              </a:rPr>
              <a:t>PENYERAHAN </a:t>
            </a:r>
            <a:r>
              <a:rPr lang="en-US" altLang="id-ID" sz="1100" b="1" dirty="0">
                <a:effectLst>
                  <a:glow rad="63500">
                    <a:schemeClr val="accent1">
                      <a:satMod val="175000"/>
                      <a:alpha val="40000"/>
                    </a:schemeClr>
                  </a:glow>
                </a:effectLst>
              </a:rPr>
              <a:t>SAMPEL </a:t>
            </a:r>
            <a:r>
              <a:rPr lang="en-US" altLang="id-ID" sz="1100" b="1" dirty="0" smtClean="0">
                <a:effectLst>
                  <a:glow rad="63500">
                    <a:schemeClr val="accent1">
                      <a:satMod val="175000"/>
                      <a:alpha val="40000"/>
                    </a:schemeClr>
                  </a:glow>
                </a:effectLst>
              </a:rPr>
              <a:t>KOMODITAS</a:t>
            </a:r>
            <a:endParaRPr lang="en-US" altLang="id-ID" sz="1100" b="1" dirty="0">
              <a:effectLst>
                <a:glow rad="63500">
                  <a:schemeClr val="accent1">
                    <a:satMod val="175000"/>
                    <a:alpha val="40000"/>
                  </a:schemeClr>
                </a:glow>
              </a:effectLst>
            </a:endParaRPr>
          </a:p>
        </p:txBody>
      </p:sp>
      <p:sp>
        <p:nvSpPr>
          <p:cNvPr id="10" name="Right Arrow 9"/>
          <p:cNvSpPr/>
          <p:nvPr/>
        </p:nvSpPr>
        <p:spPr>
          <a:xfrm>
            <a:off x="2359782" y="945523"/>
            <a:ext cx="419119" cy="441657"/>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100"/>
          </a:p>
        </p:txBody>
      </p:sp>
      <p:sp>
        <p:nvSpPr>
          <p:cNvPr id="35847" name="TextBox 10"/>
          <p:cNvSpPr txBox="1">
            <a:spLocks noChangeArrowheads="1"/>
          </p:cNvSpPr>
          <p:nvPr/>
        </p:nvSpPr>
        <p:spPr bwMode="auto">
          <a:xfrm>
            <a:off x="988392" y="1180381"/>
            <a:ext cx="158135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altLang="id-ID" sz="900" b="1" dirty="0" err="1">
                <a:latin typeface="Calibri" pitchFamily="34" charset="0"/>
              </a:rPr>
              <a:t>Sampel</a:t>
            </a:r>
            <a:r>
              <a:rPr lang="en-US" altLang="id-ID" sz="900" b="1" dirty="0">
                <a:latin typeface="Calibri" pitchFamily="34" charset="0"/>
              </a:rPr>
              <a:t> </a:t>
            </a:r>
            <a:r>
              <a:rPr lang="en-US" altLang="id-ID" sz="900" b="1" dirty="0" err="1">
                <a:latin typeface="Calibri" pitchFamily="34" charset="0"/>
              </a:rPr>
              <a:t>komoditas</a:t>
            </a:r>
            <a:r>
              <a:rPr lang="en-US" altLang="id-ID" sz="900" b="1" dirty="0">
                <a:latin typeface="Calibri" pitchFamily="34" charset="0"/>
              </a:rPr>
              <a:t> </a:t>
            </a:r>
            <a:r>
              <a:rPr lang="en-US" altLang="id-ID" sz="900" b="1" dirty="0" err="1">
                <a:latin typeface="Calibri" pitchFamily="34" charset="0"/>
              </a:rPr>
              <a:t>diserahkan</a:t>
            </a:r>
            <a:r>
              <a:rPr lang="en-US" altLang="id-ID" sz="900" b="1" dirty="0">
                <a:latin typeface="Calibri" pitchFamily="34" charset="0"/>
              </a:rPr>
              <a:t> </a:t>
            </a:r>
            <a:r>
              <a:rPr lang="en-US" altLang="id-ID" sz="900" b="1" dirty="0" err="1">
                <a:latin typeface="Calibri" pitchFamily="34" charset="0"/>
              </a:rPr>
              <a:t>ke</a:t>
            </a:r>
            <a:r>
              <a:rPr lang="en-US" altLang="id-ID" sz="900" b="1" dirty="0">
                <a:latin typeface="Calibri" pitchFamily="34" charset="0"/>
              </a:rPr>
              <a:t> </a:t>
            </a:r>
            <a:r>
              <a:rPr lang="en-US" altLang="id-ID" sz="900" b="1" dirty="0" err="1">
                <a:latin typeface="Calibri" pitchFamily="34" charset="0"/>
              </a:rPr>
              <a:t>petugas</a:t>
            </a:r>
            <a:endParaRPr lang="en-US" altLang="id-ID" sz="900" b="1" dirty="0">
              <a:latin typeface="Calibri" pitchFamily="34" charset="0"/>
            </a:endParaRPr>
          </a:p>
        </p:txBody>
      </p:sp>
      <p:sp>
        <p:nvSpPr>
          <p:cNvPr id="35848" name="TextBox 11"/>
          <p:cNvSpPr txBox="1">
            <a:spLocks noChangeArrowheads="1"/>
          </p:cNvSpPr>
          <p:nvPr/>
        </p:nvSpPr>
        <p:spPr bwMode="auto">
          <a:xfrm>
            <a:off x="2604033" y="1191462"/>
            <a:ext cx="1399989"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altLang="id-ID" sz="900" b="1" dirty="0" err="1">
                <a:latin typeface="Calibri" pitchFamily="34" charset="0"/>
              </a:rPr>
              <a:t>Penomoran</a:t>
            </a:r>
            <a:r>
              <a:rPr lang="en-US" altLang="id-ID" sz="900" b="1" dirty="0">
                <a:latin typeface="Calibri" pitchFamily="34" charset="0"/>
              </a:rPr>
              <a:t> </a:t>
            </a:r>
            <a:r>
              <a:rPr lang="en-US" altLang="id-ID" sz="900" b="1" dirty="0" err="1">
                <a:latin typeface="Calibri" pitchFamily="34" charset="0"/>
              </a:rPr>
              <a:t>sampel</a:t>
            </a:r>
            <a:r>
              <a:rPr lang="en-US" altLang="id-ID" sz="900" b="1" dirty="0">
                <a:latin typeface="Calibri" pitchFamily="34" charset="0"/>
              </a:rPr>
              <a:t> </a:t>
            </a:r>
            <a:r>
              <a:rPr lang="en-US" altLang="id-ID" sz="900" b="1" dirty="0" err="1">
                <a:latin typeface="Calibri" pitchFamily="34" charset="0"/>
              </a:rPr>
              <a:t>sesuai</a:t>
            </a:r>
            <a:r>
              <a:rPr lang="en-US" altLang="id-ID" sz="900" b="1" dirty="0">
                <a:latin typeface="Calibri" pitchFamily="34" charset="0"/>
              </a:rPr>
              <a:t> </a:t>
            </a:r>
            <a:r>
              <a:rPr lang="en-US" altLang="id-ID" sz="900" b="1" dirty="0" err="1">
                <a:latin typeface="Calibri" pitchFamily="34" charset="0"/>
              </a:rPr>
              <a:t>nomor</a:t>
            </a:r>
            <a:r>
              <a:rPr lang="en-US" altLang="id-ID" sz="900" b="1" dirty="0">
                <a:latin typeface="Calibri" pitchFamily="34" charset="0"/>
              </a:rPr>
              <a:t> </a:t>
            </a:r>
            <a:r>
              <a:rPr lang="en-US" altLang="id-ID" sz="900" b="1" dirty="0" err="1">
                <a:latin typeface="Calibri" pitchFamily="34" charset="0"/>
              </a:rPr>
              <a:t>lelang</a:t>
            </a:r>
            <a:endParaRPr lang="en-US" altLang="id-ID" sz="900" b="1" dirty="0">
              <a:latin typeface="Calibri" pitchFamily="34" charset="0"/>
            </a:endParaRPr>
          </a:p>
        </p:txBody>
      </p:sp>
      <p:pic>
        <p:nvPicPr>
          <p:cNvPr id="35849" name="Picture 3" descr="C:\Users\merlin_dy\Desktop\check list.pn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002169" y="766012"/>
            <a:ext cx="578551" cy="425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850" name="TextBox 13"/>
          <p:cNvSpPr txBox="1">
            <a:spLocks noChangeArrowheads="1"/>
          </p:cNvSpPr>
          <p:nvPr/>
        </p:nvSpPr>
        <p:spPr bwMode="auto">
          <a:xfrm>
            <a:off x="444824" y="1994619"/>
            <a:ext cx="2840842"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id-ID" sz="1100" b="1" dirty="0" smtClean="0">
                <a:effectLst>
                  <a:glow rad="63500">
                    <a:schemeClr val="accent1">
                      <a:satMod val="175000"/>
                      <a:alpha val="40000"/>
                    </a:schemeClr>
                  </a:glow>
                </a:effectLst>
              </a:rPr>
              <a:t>OPERATOR </a:t>
            </a:r>
            <a:r>
              <a:rPr lang="en-US" altLang="id-ID" sz="1100" b="1" dirty="0">
                <a:effectLst>
                  <a:glow rad="63500">
                    <a:schemeClr val="accent1">
                      <a:satMod val="175000"/>
                      <a:alpha val="40000"/>
                    </a:schemeClr>
                  </a:glow>
                </a:effectLst>
              </a:rPr>
              <a:t>APLIKASI PASAR LELANG</a:t>
            </a:r>
          </a:p>
        </p:txBody>
      </p:sp>
      <p:pic>
        <p:nvPicPr>
          <p:cNvPr id="35851" name="Picture 6" descr="C:\Users\merlin_dy\Desktop\computer-monitor-screen-flat-icon-gino-cartoon.pn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2368564" y="2256714"/>
            <a:ext cx="514243" cy="3262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5852" name="Picture 7" descr="C:\Users\merlin_dy\Desktop\laptop_PNG5939.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93902" y="2324828"/>
            <a:ext cx="404813" cy="327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 name="Down Arrow 16"/>
          <p:cNvSpPr/>
          <p:nvPr/>
        </p:nvSpPr>
        <p:spPr>
          <a:xfrm>
            <a:off x="649894" y="2308470"/>
            <a:ext cx="176213" cy="157162"/>
          </a:xfrm>
          <a:prstGeom prst="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100"/>
          </a:p>
        </p:txBody>
      </p:sp>
      <p:sp>
        <p:nvSpPr>
          <p:cNvPr id="18" name="Right Arrow 17"/>
          <p:cNvSpPr/>
          <p:nvPr/>
        </p:nvSpPr>
        <p:spPr>
          <a:xfrm>
            <a:off x="1606983" y="2393533"/>
            <a:ext cx="479670" cy="480555"/>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100"/>
          </a:p>
        </p:txBody>
      </p:sp>
      <p:sp>
        <p:nvSpPr>
          <p:cNvPr id="35855" name="TextBox 18"/>
          <p:cNvSpPr txBox="1">
            <a:spLocks noChangeArrowheads="1"/>
          </p:cNvSpPr>
          <p:nvPr/>
        </p:nvSpPr>
        <p:spPr bwMode="auto">
          <a:xfrm>
            <a:off x="248461" y="2638608"/>
            <a:ext cx="145504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altLang="id-ID" sz="900" b="1" dirty="0" err="1">
                <a:latin typeface="Calibri" pitchFamily="34" charset="0"/>
              </a:rPr>
              <a:t>Entri</a:t>
            </a:r>
            <a:r>
              <a:rPr lang="en-US" altLang="id-ID" sz="900" b="1" dirty="0">
                <a:latin typeface="Calibri" pitchFamily="34" charset="0"/>
              </a:rPr>
              <a:t> data </a:t>
            </a:r>
            <a:r>
              <a:rPr lang="en-US" altLang="id-ID" sz="900" b="1" dirty="0" err="1">
                <a:latin typeface="Calibri" pitchFamily="34" charset="0"/>
              </a:rPr>
              <a:t>berdasarkan</a:t>
            </a:r>
            <a:r>
              <a:rPr lang="en-US" altLang="id-ID" sz="900" b="1" dirty="0">
                <a:latin typeface="Calibri" pitchFamily="34" charset="0"/>
              </a:rPr>
              <a:t> order </a:t>
            </a:r>
            <a:r>
              <a:rPr lang="en-US" altLang="id-ID" sz="900" b="1" dirty="0" err="1">
                <a:latin typeface="Calibri" pitchFamily="34" charset="0"/>
              </a:rPr>
              <a:t>jual</a:t>
            </a:r>
            <a:r>
              <a:rPr lang="en-US" altLang="id-ID" sz="900" b="1" dirty="0">
                <a:latin typeface="Calibri" pitchFamily="34" charset="0"/>
              </a:rPr>
              <a:t>/</a:t>
            </a:r>
            <a:r>
              <a:rPr lang="en-US" altLang="id-ID" sz="900" b="1" dirty="0" err="1">
                <a:latin typeface="Calibri" pitchFamily="34" charset="0"/>
              </a:rPr>
              <a:t>beli</a:t>
            </a:r>
            <a:endParaRPr lang="en-US" altLang="id-ID" sz="900" b="1" dirty="0">
              <a:latin typeface="Calibri" pitchFamily="34" charset="0"/>
            </a:endParaRPr>
          </a:p>
        </p:txBody>
      </p:sp>
      <p:sp>
        <p:nvSpPr>
          <p:cNvPr id="35856" name="TextBox 19"/>
          <p:cNvSpPr txBox="1">
            <a:spLocks noChangeArrowheads="1"/>
          </p:cNvSpPr>
          <p:nvPr/>
        </p:nvSpPr>
        <p:spPr bwMode="auto">
          <a:xfrm>
            <a:off x="1933568" y="2547907"/>
            <a:ext cx="1417297" cy="5078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altLang="id-ID" sz="900" b="1" dirty="0" err="1">
                <a:latin typeface="Calibri" pitchFamily="34" charset="0"/>
              </a:rPr>
              <a:t>Menampilkan</a:t>
            </a:r>
            <a:r>
              <a:rPr lang="en-US" altLang="id-ID" sz="900" b="1" dirty="0">
                <a:latin typeface="Calibri" pitchFamily="34" charset="0"/>
              </a:rPr>
              <a:t> data </a:t>
            </a:r>
            <a:r>
              <a:rPr lang="en-US" altLang="id-ID" sz="900" b="1" dirty="0" err="1">
                <a:latin typeface="Calibri" pitchFamily="34" charset="0"/>
              </a:rPr>
              <a:t>transaksi</a:t>
            </a:r>
            <a:r>
              <a:rPr lang="en-US" altLang="id-ID" sz="900" b="1" dirty="0">
                <a:latin typeface="Calibri" pitchFamily="34" charset="0"/>
              </a:rPr>
              <a:t> </a:t>
            </a:r>
            <a:r>
              <a:rPr lang="en-US" altLang="id-ID" sz="900" b="1" dirty="0" err="1">
                <a:latin typeface="Calibri" pitchFamily="34" charset="0"/>
              </a:rPr>
              <a:t>dalam</a:t>
            </a:r>
            <a:r>
              <a:rPr lang="en-US" altLang="id-ID" sz="900" b="1" dirty="0">
                <a:latin typeface="Calibri" pitchFamily="34" charset="0"/>
              </a:rPr>
              <a:t> </a:t>
            </a:r>
            <a:r>
              <a:rPr lang="en-US" altLang="id-ID" sz="900" b="1" dirty="0" err="1">
                <a:latin typeface="Calibri" pitchFamily="34" charset="0"/>
              </a:rPr>
              <a:t>layar</a:t>
            </a:r>
            <a:r>
              <a:rPr lang="en-US" altLang="id-ID" sz="900" b="1" dirty="0">
                <a:latin typeface="Calibri" pitchFamily="34" charset="0"/>
              </a:rPr>
              <a:t> </a:t>
            </a:r>
            <a:r>
              <a:rPr lang="en-US" altLang="id-ID" sz="900" b="1" dirty="0" err="1">
                <a:latin typeface="Calibri" pitchFamily="34" charset="0"/>
              </a:rPr>
              <a:t>lebar</a:t>
            </a:r>
            <a:r>
              <a:rPr lang="en-US" altLang="id-ID" sz="900" b="1" dirty="0">
                <a:latin typeface="Calibri" pitchFamily="34" charset="0"/>
              </a:rPr>
              <a:t> </a:t>
            </a:r>
            <a:r>
              <a:rPr lang="en-US" altLang="id-ID" sz="900" b="1" dirty="0" err="1">
                <a:latin typeface="Calibri" pitchFamily="34" charset="0"/>
              </a:rPr>
              <a:t>transaksi</a:t>
            </a:r>
            <a:endParaRPr lang="en-US" altLang="id-ID" sz="900" b="1" dirty="0">
              <a:latin typeface="Calibri" pitchFamily="34" charset="0"/>
            </a:endParaRPr>
          </a:p>
        </p:txBody>
      </p:sp>
      <p:sp>
        <p:nvSpPr>
          <p:cNvPr id="35857" name="TextBox 20"/>
          <p:cNvSpPr txBox="1">
            <a:spLocks noChangeArrowheads="1"/>
          </p:cNvSpPr>
          <p:nvPr/>
        </p:nvSpPr>
        <p:spPr bwMode="auto">
          <a:xfrm>
            <a:off x="1519341" y="3542090"/>
            <a:ext cx="1521570"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id-ID" sz="1100" b="1" dirty="0" smtClean="0">
                <a:effectLst>
                  <a:glow rad="63500">
                    <a:schemeClr val="accent1">
                      <a:satMod val="175000"/>
                      <a:alpha val="40000"/>
                    </a:schemeClr>
                  </a:glow>
                </a:effectLst>
              </a:rPr>
              <a:t>PEMANDU </a:t>
            </a:r>
            <a:r>
              <a:rPr lang="en-US" altLang="id-ID" sz="1100" b="1" dirty="0">
                <a:effectLst>
                  <a:glow rad="63500">
                    <a:schemeClr val="accent1">
                      <a:satMod val="175000"/>
                      <a:alpha val="40000"/>
                    </a:schemeClr>
                  </a:glow>
                </a:effectLst>
              </a:rPr>
              <a:t>LELANG</a:t>
            </a:r>
          </a:p>
        </p:txBody>
      </p:sp>
      <p:pic>
        <p:nvPicPr>
          <p:cNvPr id="35858" name="Picture 8" descr="C:\Users\merlin_dy\Desktop\book_PNG2116.png"/>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248988" y="3777505"/>
            <a:ext cx="568325" cy="331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859" name="TextBox 22"/>
          <p:cNvSpPr txBox="1">
            <a:spLocks noChangeArrowheads="1"/>
          </p:cNvSpPr>
          <p:nvPr/>
        </p:nvSpPr>
        <p:spPr bwMode="auto">
          <a:xfrm>
            <a:off x="507438" y="4128178"/>
            <a:ext cx="1925516" cy="5078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altLang="id-ID" sz="900" b="1" dirty="0" err="1">
                <a:latin typeface="Calibri" pitchFamily="34" charset="0"/>
              </a:rPr>
              <a:t>Membacakan</a:t>
            </a:r>
            <a:r>
              <a:rPr lang="en-US" altLang="id-ID" sz="900" b="1" dirty="0">
                <a:latin typeface="Calibri" pitchFamily="34" charset="0"/>
              </a:rPr>
              <a:t> </a:t>
            </a:r>
            <a:r>
              <a:rPr lang="en-US" altLang="id-ID" sz="900" b="1" dirty="0" err="1" smtClean="0">
                <a:latin typeface="Calibri" pitchFamily="34" charset="0"/>
              </a:rPr>
              <a:t>Tatib</a:t>
            </a:r>
            <a:r>
              <a:rPr lang="en-US" altLang="id-ID" sz="900" b="1" dirty="0" smtClean="0">
                <a:latin typeface="Calibri" pitchFamily="34" charset="0"/>
              </a:rPr>
              <a:t> </a:t>
            </a:r>
            <a:r>
              <a:rPr lang="en-US" altLang="id-ID" sz="900" b="1" dirty="0" err="1">
                <a:latin typeface="Calibri" pitchFamily="34" charset="0"/>
              </a:rPr>
              <a:t>Pasar</a:t>
            </a:r>
            <a:r>
              <a:rPr lang="en-US" altLang="id-ID" sz="900" b="1" dirty="0">
                <a:latin typeface="Calibri" pitchFamily="34" charset="0"/>
              </a:rPr>
              <a:t> </a:t>
            </a:r>
            <a:r>
              <a:rPr lang="en-US" altLang="id-ID" sz="900" b="1" dirty="0" err="1">
                <a:latin typeface="Calibri" pitchFamily="34" charset="0"/>
              </a:rPr>
              <a:t>Lelang</a:t>
            </a:r>
            <a:r>
              <a:rPr lang="en-US" altLang="id-ID" sz="900" b="1" dirty="0">
                <a:latin typeface="Calibri" pitchFamily="34" charset="0"/>
              </a:rPr>
              <a:t> </a:t>
            </a:r>
            <a:r>
              <a:rPr lang="en-US" altLang="id-ID" sz="900" b="1" i="1" dirty="0">
                <a:latin typeface="Calibri" pitchFamily="34" charset="0"/>
              </a:rPr>
              <a:t>Forward</a:t>
            </a:r>
            <a:r>
              <a:rPr lang="en-US" altLang="id-ID" sz="900" b="1" dirty="0" smtClean="0">
                <a:latin typeface="Calibri" pitchFamily="34" charset="0"/>
              </a:rPr>
              <a:t>. </a:t>
            </a:r>
            <a:r>
              <a:rPr lang="en-US" altLang="id-ID" sz="900" b="1" dirty="0" err="1" smtClean="0">
                <a:latin typeface="Calibri" pitchFamily="34" charset="0"/>
              </a:rPr>
              <a:t>Membuka</a:t>
            </a:r>
            <a:r>
              <a:rPr lang="en-US" altLang="id-ID" sz="900" b="1" dirty="0" smtClean="0">
                <a:latin typeface="Calibri" pitchFamily="34" charset="0"/>
              </a:rPr>
              <a:t> </a:t>
            </a:r>
            <a:r>
              <a:rPr lang="en-US" altLang="id-ID" sz="900" b="1" dirty="0" err="1">
                <a:latin typeface="Calibri" pitchFamily="34" charset="0"/>
              </a:rPr>
              <a:t>pasar</a:t>
            </a:r>
            <a:r>
              <a:rPr lang="en-US" altLang="id-ID" sz="900" b="1" dirty="0">
                <a:latin typeface="Calibri" pitchFamily="34" charset="0"/>
              </a:rPr>
              <a:t> </a:t>
            </a:r>
            <a:r>
              <a:rPr lang="en-US" altLang="id-ID" sz="900" b="1" dirty="0" err="1" smtClean="0">
                <a:latin typeface="Calibri" pitchFamily="34" charset="0"/>
              </a:rPr>
              <a:t>lelang</a:t>
            </a:r>
            <a:r>
              <a:rPr lang="en-US" altLang="id-ID" sz="900" b="1" dirty="0" smtClean="0">
                <a:latin typeface="Calibri" pitchFamily="34" charset="0"/>
              </a:rPr>
              <a:t>, </a:t>
            </a:r>
            <a:r>
              <a:rPr lang="en-US" altLang="id-ID" sz="900" b="1" dirty="0" err="1" smtClean="0">
                <a:latin typeface="Calibri" pitchFamily="34" charset="0"/>
              </a:rPr>
              <a:t>menyebutkan</a:t>
            </a:r>
            <a:r>
              <a:rPr lang="en-US" altLang="id-ID" sz="900" b="1" dirty="0" smtClean="0">
                <a:latin typeface="Calibri" pitchFamily="34" charset="0"/>
              </a:rPr>
              <a:t> </a:t>
            </a:r>
            <a:r>
              <a:rPr lang="en-US" altLang="id-ID" sz="900" b="1" dirty="0" err="1">
                <a:latin typeface="Calibri" pitchFamily="34" charset="0"/>
              </a:rPr>
              <a:t>komoditas</a:t>
            </a:r>
            <a:r>
              <a:rPr lang="en-US" altLang="id-ID" sz="900" b="1" dirty="0">
                <a:latin typeface="Calibri" pitchFamily="34" charset="0"/>
              </a:rPr>
              <a:t> </a:t>
            </a:r>
            <a:r>
              <a:rPr lang="en-US" altLang="id-ID" sz="900" b="1" dirty="0" smtClean="0">
                <a:latin typeface="Calibri" pitchFamily="34" charset="0"/>
              </a:rPr>
              <a:t>&amp; </a:t>
            </a:r>
            <a:r>
              <a:rPr lang="en-US" altLang="id-ID" sz="900" b="1" dirty="0" err="1" smtClean="0">
                <a:latin typeface="Calibri" pitchFamily="34" charset="0"/>
              </a:rPr>
              <a:t>peserta</a:t>
            </a:r>
            <a:r>
              <a:rPr lang="en-US" altLang="id-ID" sz="900" b="1" dirty="0" smtClean="0">
                <a:latin typeface="Calibri" pitchFamily="34" charset="0"/>
              </a:rPr>
              <a:t>.</a:t>
            </a:r>
            <a:endParaRPr lang="en-US" altLang="id-ID" sz="900" b="1" dirty="0">
              <a:latin typeface="Calibri" pitchFamily="34" charset="0"/>
            </a:endParaRPr>
          </a:p>
        </p:txBody>
      </p:sp>
      <p:pic>
        <p:nvPicPr>
          <p:cNvPr id="35860" name="Picture 9" descr="C:\Users\merlin_dy\Desktop\images.jpg"/>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2974139" y="3819326"/>
            <a:ext cx="622300" cy="466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861" name="TextBox 24"/>
          <p:cNvSpPr txBox="1">
            <a:spLocks noChangeArrowheads="1"/>
          </p:cNvSpPr>
          <p:nvPr/>
        </p:nvSpPr>
        <p:spPr bwMode="auto">
          <a:xfrm>
            <a:off x="2684903" y="4260583"/>
            <a:ext cx="123825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altLang="id-ID" sz="900" b="1" dirty="0" err="1">
                <a:latin typeface="Calibri" pitchFamily="34" charset="0"/>
              </a:rPr>
              <a:t>Memandu</a:t>
            </a:r>
            <a:r>
              <a:rPr lang="en-US" altLang="id-ID" sz="900" b="1" dirty="0">
                <a:latin typeface="Calibri" pitchFamily="34" charset="0"/>
              </a:rPr>
              <a:t> </a:t>
            </a:r>
            <a:r>
              <a:rPr lang="en-US" altLang="id-ID" sz="900" b="1" dirty="0" err="1">
                <a:latin typeface="Calibri" pitchFamily="34" charset="0"/>
              </a:rPr>
              <a:t>jalannya</a:t>
            </a:r>
            <a:r>
              <a:rPr lang="en-US" altLang="id-ID" sz="900" b="1" dirty="0">
                <a:latin typeface="Calibri" pitchFamily="34" charset="0"/>
              </a:rPr>
              <a:t> </a:t>
            </a:r>
            <a:r>
              <a:rPr lang="en-US" altLang="id-ID" sz="900" b="1" dirty="0" err="1">
                <a:latin typeface="Calibri" pitchFamily="34" charset="0"/>
              </a:rPr>
              <a:t>lelang</a:t>
            </a:r>
            <a:endParaRPr lang="en-US" altLang="id-ID" sz="900" b="1" dirty="0">
              <a:latin typeface="Calibri" pitchFamily="34" charset="0"/>
            </a:endParaRPr>
          </a:p>
        </p:txBody>
      </p:sp>
      <p:sp>
        <p:nvSpPr>
          <p:cNvPr id="35862" name="TextBox 25"/>
          <p:cNvSpPr txBox="1">
            <a:spLocks noChangeArrowheads="1"/>
          </p:cNvSpPr>
          <p:nvPr/>
        </p:nvSpPr>
        <p:spPr bwMode="auto">
          <a:xfrm>
            <a:off x="5519228" y="638896"/>
            <a:ext cx="1632178"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id-ID" sz="1100" b="1" dirty="0" smtClean="0">
                <a:effectLst>
                  <a:glow rad="63500">
                    <a:schemeClr val="accent1">
                      <a:satMod val="175000"/>
                      <a:alpha val="40000"/>
                    </a:schemeClr>
                  </a:glow>
                </a:effectLst>
              </a:rPr>
              <a:t>TRANSAKSI </a:t>
            </a:r>
            <a:r>
              <a:rPr lang="en-US" altLang="id-ID" sz="1100" b="1" dirty="0">
                <a:effectLst>
                  <a:glow rad="63500">
                    <a:schemeClr val="accent1">
                      <a:satMod val="175000"/>
                      <a:alpha val="40000"/>
                    </a:schemeClr>
                  </a:glow>
                </a:effectLst>
              </a:rPr>
              <a:t>LELANG</a:t>
            </a:r>
          </a:p>
        </p:txBody>
      </p:sp>
      <p:sp>
        <p:nvSpPr>
          <p:cNvPr id="27" name="Right Arrow 26"/>
          <p:cNvSpPr/>
          <p:nvPr/>
        </p:nvSpPr>
        <p:spPr>
          <a:xfrm>
            <a:off x="2392523" y="3904505"/>
            <a:ext cx="465778" cy="482413"/>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100"/>
          </a:p>
        </p:txBody>
      </p:sp>
      <p:pic>
        <p:nvPicPr>
          <p:cNvPr id="35864" name="Picture 10" descr="C:\Users\merlin_dy\Desktop\COMM.jpg"/>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4895189" y="858284"/>
            <a:ext cx="792758"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865" name="TextBox 28"/>
          <p:cNvSpPr txBox="1">
            <a:spLocks noChangeArrowheads="1"/>
          </p:cNvSpPr>
          <p:nvPr/>
        </p:nvSpPr>
        <p:spPr bwMode="auto">
          <a:xfrm>
            <a:off x="6056474" y="925515"/>
            <a:ext cx="1948324"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altLang="id-ID" sz="800" b="1" dirty="0" err="1" smtClean="0">
                <a:latin typeface="Calibri" pitchFamily="34" charset="0"/>
              </a:rPr>
              <a:t>pembeli</a:t>
            </a:r>
            <a:r>
              <a:rPr lang="en-US" altLang="id-ID" sz="800" b="1" dirty="0" smtClean="0">
                <a:latin typeface="Calibri" pitchFamily="34" charset="0"/>
              </a:rPr>
              <a:t> </a:t>
            </a:r>
            <a:r>
              <a:rPr lang="en-US" altLang="id-ID" sz="800" b="1" dirty="0" err="1" smtClean="0">
                <a:latin typeface="Calibri" pitchFamily="34" charset="0"/>
              </a:rPr>
              <a:t>meneliti</a:t>
            </a:r>
            <a:r>
              <a:rPr lang="en-US" altLang="id-ID" sz="800" b="1" dirty="0" smtClean="0">
                <a:latin typeface="Calibri" pitchFamily="34" charset="0"/>
              </a:rPr>
              <a:t> </a:t>
            </a:r>
            <a:r>
              <a:rPr lang="en-US" altLang="id-ID" sz="800" b="1" dirty="0" err="1" smtClean="0">
                <a:latin typeface="Calibri" pitchFamily="34" charset="0"/>
              </a:rPr>
              <a:t>komoditas</a:t>
            </a:r>
            <a:r>
              <a:rPr lang="en-US" altLang="id-ID" sz="800" b="1" dirty="0" smtClean="0">
                <a:latin typeface="Calibri" pitchFamily="34" charset="0"/>
              </a:rPr>
              <a:t> yang </a:t>
            </a:r>
            <a:r>
              <a:rPr lang="en-US" altLang="id-ID" sz="800" b="1" dirty="0" err="1" smtClean="0">
                <a:latin typeface="Calibri" pitchFamily="34" charset="0"/>
              </a:rPr>
              <a:t>akan</a:t>
            </a:r>
            <a:r>
              <a:rPr lang="en-US" altLang="id-ID" sz="800" b="1" dirty="0" smtClean="0">
                <a:latin typeface="Calibri" pitchFamily="34" charset="0"/>
              </a:rPr>
              <a:t> </a:t>
            </a:r>
            <a:r>
              <a:rPr lang="en-US" altLang="id-ID" sz="800" b="1" dirty="0" err="1" smtClean="0">
                <a:latin typeface="Calibri" pitchFamily="34" charset="0"/>
              </a:rPr>
              <a:t>dibeli</a:t>
            </a:r>
            <a:r>
              <a:rPr lang="en-US" altLang="id-ID" sz="800" b="1" dirty="0" smtClean="0">
                <a:latin typeface="Calibri" pitchFamily="34" charset="0"/>
              </a:rPr>
              <a:t> </a:t>
            </a:r>
            <a:r>
              <a:rPr lang="en-US" altLang="id-ID" sz="800" b="1" dirty="0" err="1" smtClean="0">
                <a:latin typeface="Calibri" pitchFamily="34" charset="0"/>
              </a:rPr>
              <a:t>dan</a:t>
            </a:r>
            <a:r>
              <a:rPr lang="en-US" altLang="id-ID" sz="800" b="1" dirty="0" smtClean="0">
                <a:latin typeface="Calibri" pitchFamily="34" charset="0"/>
              </a:rPr>
              <a:t> </a:t>
            </a:r>
            <a:r>
              <a:rPr lang="en-US" altLang="id-ID" sz="800" b="1" dirty="0" err="1" smtClean="0">
                <a:latin typeface="Calibri" pitchFamily="34" charset="0"/>
              </a:rPr>
              <a:t>melakukan</a:t>
            </a:r>
            <a:r>
              <a:rPr lang="en-US" altLang="id-ID" sz="800" b="1" dirty="0" smtClean="0">
                <a:latin typeface="Calibri" pitchFamily="34" charset="0"/>
              </a:rPr>
              <a:t> </a:t>
            </a:r>
            <a:r>
              <a:rPr lang="en-US" altLang="id-ID" sz="800" b="1" dirty="0" err="1" smtClean="0">
                <a:latin typeface="Calibri" pitchFamily="34" charset="0"/>
              </a:rPr>
              <a:t>pengamatan</a:t>
            </a:r>
            <a:r>
              <a:rPr lang="en-US" altLang="id-ID" sz="800" b="1" dirty="0" smtClean="0">
                <a:latin typeface="Calibri" pitchFamily="34" charset="0"/>
              </a:rPr>
              <a:t> </a:t>
            </a:r>
            <a:r>
              <a:rPr lang="en-US" altLang="id-ID" sz="800" b="1" dirty="0" err="1" smtClean="0">
                <a:latin typeface="Calibri" pitchFamily="34" charset="0"/>
              </a:rPr>
              <a:t>mengenai</a:t>
            </a:r>
            <a:r>
              <a:rPr lang="en-US" altLang="id-ID" sz="800" b="1" dirty="0" smtClean="0">
                <a:latin typeface="Calibri" pitchFamily="34" charset="0"/>
              </a:rPr>
              <a:t> </a:t>
            </a:r>
            <a:r>
              <a:rPr lang="en-US" altLang="id-ID" sz="800" b="1" dirty="0" err="1" smtClean="0">
                <a:latin typeface="Calibri" pitchFamily="34" charset="0"/>
              </a:rPr>
              <a:t>spesifikasi</a:t>
            </a:r>
            <a:r>
              <a:rPr lang="en-US" altLang="id-ID" sz="800" b="1" dirty="0" smtClean="0">
                <a:latin typeface="Calibri" pitchFamily="34" charset="0"/>
              </a:rPr>
              <a:t> </a:t>
            </a:r>
            <a:r>
              <a:rPr lang="en-US" altLang="id-ID" sz="800" b="1" dirty="0" err="1" smtClean="0">
                <a:latin typeface="Calibri" pitchFamily="34" charset="0"/>
              </a:rPr>
              <a:t>komoditas</a:t>
            </a:r>
            <a:endParaRPr lang="en-US" altLang="id-ID" sz="800" b="1" dirty="0">
              <a:latin typeface="Calibri" pitchFamily="34" charset="0"/>
            </a:endParaRPr>
          </a:p>
        </p:txBody>
      </p:sp>
      <p:sp>
        <p:nvSpPr>
          <p:cNvPr id="35866" name="TextBox 29"/>
          <p:cNvSpPr txBox="1">
            <a:spLocks noChangeArrowheads="1"/>
          </p:cNvSpPr>
          <p:nvPr/>
        </p:nvSpPr>
        <p:spPr bwMode="auto">
          <a:xfrm>
            <a:off x="6316890" y="1888887"/>
            <a:ext cx="1632178"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id-ID" sz="1100" b="1" dirty="0" smtClean="0">
                <a:effectLst>
                  <a:glow rad="63500">
                    <a:schemeClr val="accent1">
                      <a:satMod val="175000"/>
                      <a:alpha val="40000"/>
                    </a:schemeClr>
                  </a:glow>
                </a:effectLst>
              </a:rPr>
              <a:t>TRANSAKSI </a:t>
            </a:r>
            <a:r>
              <a:rPr lang="en-US" altLang="id-ID" sz="1100" b="1" dirty="0">
                <a:effectLst>
                  <a:glow rad="63500">
                    <a:schemeClr val="accent1">
                      <a:satMod val="175000"/>
                      <a:alpha val="40000"/>
                    </a:schemeClr>
                  </a:glow>
                </a:effectLst>
              </a:rPr>
              <a:t>LELANG</a:t>
            </a:r>
          </a:p>
        </p:txBody>
      </p:sp>
      <p:pic>
        <p:nvPicPr>
          <p:cNvPr id="35867" name="Picture 9" descr="C:\Users\merlin_dy\Desktop\images.jpg"/>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6122929" y="2097872"/>
            <a:ext cx="622300" cy="466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5868" name="Picture 11" descr="C:\Users\merlin_dy\Desktop\DEAL.jpg"/>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7748538" y="2174777"/>
            <a:ext cx="582158" cy="3302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869" name="TextBox 32"/>
          <p:cNvSpPr txBox="1">
            <a:spLocks noChangeArrowheads="1"/>
          </p:cNvSpPr>
          <p:nvPr/>
        </p:nvSpPr>
        <p:spPr bwMode="auto">
          <a:xfrm>
            <a:off x="5520186" y="2488340"/>
            <a:ext cx="1859418" cy="5078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altLang="id-ID" sz="900" b="1" dirty="0" err="1">
                <a:latin typeface="Calibri" pitchFamily="34" charset="0"/>
              </a:rPr>
              <a:t>Penjual</a:t>
            </a:r>
            <a:r>
              <a:rPr lang="en-US" altLang="id-ID" sz="900" b="1" dirty="0">
                <a:latin typeface="Calibri" pitchFamily="34" charset="0"/>
              </a:rPr>
              <a:t> </a:t>
            </a:r>
            <a:r>
              <a:rPr lang="en-US" altLang="id-ID" sz="900" b="1" dirty="0" smtClean="0">
                <a:latin typeface="Calibri" pitchFamily="34" charset="0"/>
              </a:rPr>
              <a:t>&amp; </a:t>
            </a:r>
            <a:r>
              <a:rPr lang="en-US" altLang="id-ID" sz="900" b="1" dirty="0" err="1" smtClean="0">
                <a:latin typeface="Calibri" pitchFamily="34" charset="0"/>
              </a:rPr>
              <a:t>pembeli</a:t>
            </a:r>
            <a:r>
              <a:rPr lang="en-US" altLang="id-ID" sz="900" b="1" dirty="0" smtClean="0">
                <a:latin typeface="Calibri" pitchFamily="34" charset="0"/>
              </a:rPr>
              <a:t> </a:t>
            </a:r>
            <a:r>
              <a:rPr lang="en-US" altLang="id-ID" sz="900" b="1" dirty="0" err="1">
                <a:latin typeface="Calibri" pitchFamily="34" charset="0"/>
              </a:rPr>
              <a:t>dipandu</a:t>
            </a:r>
            <a:r>
              <a:rPr lang="en-US" altLang="id-ID" sz="900" b="1" dirty="0">
                <a:latin typeface="Calibri" pitchFamily="34" charset="0"/>
              </a:rPr>
              <a:t> </a:t>
            </a:r>
            <a:endParaRPr lang="en-US" altLang="id-ID" sz="900" b="1" dirty="0" smtClean="0">
              <a:latin typeface="Calibri" pitchFamily="34" charset="0"/>
            </a:endParaRPr>
          </a:p>
          <a:p>
            <a:pPr algn="ctr"/>
            <a:r>
              <a:rPr lang="en-US" altLang="id-ID" sz="900" b="1" dirty="0" err="1" smtClean="0">
                <a:latin typeface="Calibri" pitchFamily="34" charset="0"/>
              </a:rPr>
              <a:t>juru</a:t>
            </a:r>
            <a:r>
              <a:rPr lang="en-US" altLang="id-ID" sz="900" b="1" dirty="0" smtClean="0">
                <a:latin typeface="Calibri" pitchFamily="34" charset="0"/>
              </a:rPr>
              <a:t> </a:t>
            </a:r>
            <a:r>
              <a:rPr lang="en-US" altLang="id-ID" sz="900" b="1" dirty="0" err="1">
                <a:latin typeface="Calibri" pitchFamily="34" charset="0"/>
              </a:rPr>
              <a:t>lelang</a:t>
            </a:r>
            <a:r>
              <a:rPr lang="en-US" altLang="id-ID" sz="900" b="1" dirty="0">
                <a:latin typeface="Calibri" pitchFamily="34" charset="0"/>
              </a:rPr>
              <a:t> </a:t>
            </a:r>
            <a:r>
              <a:rPr lang="en-US" altLang="id-ID" sz="900" b="1" dirty="0" err="1">
                <a:latin typeface="Calibri" pitchFamily="34" charset="0"/>
              </a:rPr>
              <a:t>melakukan</a:t>
            </a:r>
            <a:r>
              <a:rPr lang="en-US" altLang="id-ID" sz="900" b="1" dirty="0">
                <a:latin typeface="Calibri" pitchFamily="34" charset="0"/>
              </a:rPr>
              <a:t> </a:t>
            </a:r>
            <a:endParaRPr lang="en-US" altLang="id-ID" sz="900" b="1" dirty="0" smtClean="0">
              <a:latin typeface="Calibri" pitchFamily="34" charset="0"/>
            </a:endParaRPr>
          </a:p>
          <a:p>
            <a:pPr algn="ctr"/>
            <a:r>
              <a:rPr lang="en-US" altLang="id-ID" sz="900" b="1" dirty="0" err="1" smtClean="0">
                <a:latin typeface="Calibri" pitchFamily="34" charset="0"/>
              </a:rPr>
              <a:t>tawar</a:t>
            </a:r>
            <a:r>
              <a:rPr lang="en-US" altLang="id-ID" sz="900" b="1" dirty="0" smtClean="0">
                <a:latin typeface="Calibri" pitchFamily="34" charset="0"/>
              </a:rPr>
              <a:t> </a:t>
            </a:r>
            <a:r>
              <a:rPr lang="en-US" altLang="id-ID" sz="900" b="1" dirty="0" err="1">
                <a:latin typeface="Calibri" pitchFamily="34" charset="0"/>
              </a:rPr>
              <a:t>menawar</a:t>
            </a:r>
            <a:endParaRPr lang="en-US" altLang="id-ID" sz="900" b="1" dirty="0">
              <a:latin typeface="Calibri" pitchFamily="34" charset="0"/>
            </a:endParaRPr>
          </a:p>
        </p:txBody>
      </p:sp>
      <p:sp>
        <p:nvSpPr>
          <p:cNvPr id="34" name="Right Arrow 33"/>
          <p:cNvSpPr/>
          <p:nvPr/>
        </p:nvSpPr>
        <p:spPr>
          <a:xfrm>
            <a:off x="7031442" y="2142582"/>
            <a:ext cx="428027" cy="377303"/>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100"/>
          </a:p>
        </p:txBody>
      </p:sp>
      <p:sp>
        <p:nvSpPr>
          <p:cNvPr id="35871" name="TextBox 34"/>
          <p:cNvSpPr txBox="1">
            <a:spLocks noChangeArrowheads="1"/>
          </p:cNvSpPr>
          <p:nvPr/>
        </p:nvSpPr>
        <p:spPr bwMode="auto">
          <a:xfrm>
            <a:off x="7287516" y="2507390"/>
            <a:ext cx="1537294" cy="5078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altLang="id-ID" sz="900" b="1" dirty="0" err="1">
                <a:latin typeface="Calibri" pitchFamily="34" charset="0"/>
              </a:rPr>
              <a:t>Terjadi</a:t>
            </a:r>
            <a:r>
              <a:rPr lang="en-US" altLang="id-ID" sz="900" b="1" dirty="0">
                <a:latin typeface="Calibri" pitchFamily="34" charset="0"/>
              </a:rPr>
              <a:t> </a:t>
            </a:r>
            <a:r>
              <a:rPr lang="en-US" altLang="id-ID" sz="900" b="1" i="1" dirty="0">
                <a:latin typeface="Calibri" pitchFamily="34" charset="0"/>
              </a:rPr>
              <a:t>deal </a:t>
            </a:r>
            <a:r>
              <a:rPr lang="en-US" altLang="id-ID" sz="900" b="1" dirty="0">
                <a:latin typeface="Calibri" pitchFamily="34" charset="0"/>
              </a:rPr>
              <a:t>(</a:t>
            </a:r>
            <a:r>
              <a:rPr lang="en-US" altLang="id-ID" sz="900" b="1" dirty="0" err="1">
                <a:latin typeface="Calibri" pitchFamily="34" charset="0"/>
              </a:rPr>
              <a:t>kesepakatan</a:t>
            </a:r>
            <a:r>
              <a:rPr lang="en-US" altLang="id-ID" sz="900" b="1" dirty="0">
                <a:latin typeface="Calibri" pitchFamily="34" charset="0"/>
              </a:rPr>
              <a:t> </a:t>
            </a:r>
            <a:r>
              <a:rPr lang="en-US" altLang="id-ID" sz="900" b="1" dirty="0" err="1">
                <a:latin typeface="Calibri" pitchFamily="34" charset="0"/>
              </a:rPr>
              <a:t>harga</a:t>
            </a:r>
            <a:r>
              <a:rPr lang="en-US" altLang="id-ID" sz="900" b="1" dirty="0">
                <a:latin typeface="Calibri" pitchFamily="34" charset="0"/>
              </a:rPr>
              <a:t>) </a:t>
            </a:r>
            <a:r>
              <a:rPr lang="en-US" altLang="id-ID" sz="900" b="1" dirty="0" err="1">
                <a:latin typeface="Calibri" pitchFamily="34" charset="0"/>
              </a:rPr>
              <a:t>antara</a:t>
            </a:r>
            <a:r>
              <a:rPr lang="en-US" altLang="id-ID" sz="900" b="1" dirty="0">
                <a:latin typeface="Calibri" pitchFamily="34" charset="0"/>
              </a:rPr>
              <a:t> </a:t>
            </a:r>
            <a:r>
              <a:rPr lang="en-US" altLang="id-ID" sz="900" b="1" dirty="0" err="1">
                <a:latin typeface="Calibri" pitchFamily="34" charset="0"/>
              </a:rPr>
              <a:t>penjual</a:t>
            </a:r>
            <a:r>
              <a:rPr lang="en-US" altLang="id-ID" sz="900" b="1" dirty="0">
                <a:latin typeface="Calibri" pitchFamily="34" charset="0"/>
              </a:rPr>
              <a:t> </a:t>
            </a:r>
            <a:r>
              <a:rPr lang="en-US" altLang="id-ID" sz="900" b="1" dirty="0" smtClean="0">
                <a:latin typeface="Calibri" pitchFamily="34" charset="0"/>
              </a:rPr>
              <a:t>&amp; </a:t>
            </a:r>
            <a:r>
              <a:rPr lang="en-US" altLang="id-ID" sz="900" b="1" dirty="0" err="1" smtClean="0">
                <a:latin typeface="Calibri" pitchFamily="34" charset="0"/>
              </a:rPr>
              <a:t>pembeli</a:t>
            </a:r>
            <a:r>
              <a:rPr lang="en-US" altLang="id-ID" sz="900" b="1" dirty="0" smtClean="0">
                <a:latin typeface="Calibri" pitchFamily="34" charset="0"/>
              </a:rPr>
              <a:t> </a:t>
            </a:r>
            <a:endParaRPr lang="en-US" altLang="id-ID" sz="900" b="1" dirty="0">
              <a:latin typeface="Calibri" pitchFamily="34" charset="0"/>
            </a:endParaRPr>
          </a:p>
        </p:txBody>
      </p:sp>
      <p:sp>
        <p:nvSpPr>
          <p:cNvPr id="35872" name="TextBox 35"/>
          <p:cNvSpPr txBox="1">
            <a:spLocks noChangeArrowheads="1"/>
          </p:cNvSpPr>
          <p:nvPr/>
        </p:nvSpPr>
        <p:spPr bwMode="auto">
          <a:xfrm>
            <a:off x="5767283" y="3469492"/>
            <a:ext cx="1851789"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id-ID" sz="1100" b="1" dirty="0" smtClean="0">
                <a:effectLst>
                  <a:glow rad="63500">
                    <a:schemeClr val="accent1">
                      <a:satMod val="175000"/>
                      <a:alpha val="40000"/>
                    </a:schemeClr>
                  </a:glow>
                </a:effectLst>
              </a:rPr>
              <a:t>PERJANJIAN </a:t>
            </a:r>
            <a:r>
              <a:rPr lang="en-US" altLang="id-ID" sz="1100" b="1" dirty="0">
                <a:effectLst>
                  <a:glow rad="63500">
                    <a:schemeClr val="accent1">
                      <a:satMod val="175000"/>
                      <a:alpha val="40000"/>
                    </a:schemeClr>
                  </a:glow>
                </a:effectLst>
              </a:rPr>
              <a:t>JUAL BELI</a:t>
            </a:r>
          </a:p>
        </p:txBody>
      </p:sp>
      <p:pic>
        <p:nvPicPr>
          <p:cNvPr id="35873" name="Picture 12" descr="C:\Users\merlin_dy\Desktop\WRITE.png"/>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5415638" y="3759760"/>
            <a:ext cx="725488" cy="439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874" name="TextBox 37"/>
          <p:cNvSpPr txBox="1">
            <a:spLocks noChangeArrowheads="1"/>
          </p:cNvSpPr>
          <p:nvPr/>
        </p:nvSpPr>
        <p:spPr bwMode="auto">
          <a:xfrm>
            <a:off x="5106870" y="4186508"/>
            <a:ext cx="1343025" cy="5078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altLang="id-ID" sz="900" b="1" dirty="0" err="1">
                <a:latin typeface="Calibri" pitchFamily="34" charset="0"/>
              </a:rPr>
              <a:t>Petugas</a:t>
            </a:r>
            <a:r>
              <a:rPr lang="en-US" altLang="id-ID" sz="900" b="1" dirty="0">
                <a:latin typeface="Calibri" pitchFamily="34" charset="0"/>
              </a:rPr>
              <a:t> </a:t>
            </a:r>
            <a:r>
              <a:rPr lang="en-US" altLang="id-ID" sz="900" b="1" dirty="0" err="1">
                <a:latin typeface="Calibri" pitchFamily="34" charset="0"/>
              </a:rPr>
              <a:t>membuat</a:t>
            </a:r>
            <a:r>
              <a:rPr lang="en-US" altLang="id-ID" sz="900" b="1" dirty="0">
                <a:latin typeface="Calibri" pitchFamily="34" charset="0"/>
              </a:rPr>
              <a:t> </a:t>
            </a:r>
            <a:r>
              <a:rPr lang="en-US" altLang="id-ID" sz="900" b="1" dirty="0" err="1">
                <a:latin typeface="Calibri" pitchFamily="34" charset="0"/>
              </a:rPr>
              <a:t>konsep</a:t>
            </a:r>
            <a:r>
              <a:rPr lang="en-US" altLang="id-ID" sz="900" b="1" dirty="0">
                <a:latin typeface="Calibri" pitchFamily="34" charset="0"/>
              </a:rPr>
              <a:t> </a:t>
            </a:r>
            <a:r>
              <a:rPr lang="en-US" altLang="id-ID" sz="900" b="1" dirty="0" err="1">
                <a:latin typeface="Calibri" pitchFamily="34" charset="0"/>
              </a:rPr>
              <a:t>Kontrak</a:t>
            </a:r>
            <a:r>
              <a:rPr lang="en-US" altLang="id-ID" sz="900" b="1" dirty="0">
                <a:latin typeface="Calibri" pitchFamily="34" charset="0"/>
              </a:rPr>
              <a:t> </a:t>
            </a:r>
            <a:r>
              <a:rPr lang="en-US" altLang="id-ID" sz="900" b="1" dirty="0" err="1">
                <a:latin typeface="Calibri" pitchFamily="34" charset="0"/>
              </a:rPr>
              <a:t>Jual</a:t>
            </a:r>
            <a:r>
              <a:rPr lang="en-US" altLang="id-ID" sz="900" b="1" dirty="0">
                <a:latin typeface="Calibri" pitchFamily="34" charset="0"/>
              </a:rPr>
              <a:t> </a:t>
            </a:r>
            <a:r>
              <a:rPr lang="en-US" altLang="id-ID" sz="900" b="1" dirty="0" err="1">
                <a:latin typeface="Calibri" pitchFamily="34" charset="0"/>
              </a:rPr>
              <a:t>Beli</a:t>
            </a:r>
            <a:endParaRPr lang="en-US" altLang="id-ID" sz="900" b="1" dirty="0">
              <a:latin typeface="Calibri" pitchFamily="34" charset="0"/>
            </a:endParaRPr>
          </a:p>
        </p:txBody>
      </p:sp>
      <p:sp>
        <p:nvSpPr>
          <p:cNvPr id="39" name="Right Arrow 38"/>
          <p:cNvSpPr/>
          <p:nvPr/>
        </p:nvSpPr>
        <p:spPr>
          <a:xfrm>
            <a:off x="6340044" y="3929757"/>
            <a:ext cx="400392" cy="496106"/>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100"/>
          </a:p>
        </p:txBody>
      </p:sp>
      <p:pic>
        <p:nvPicPr>
          <p:cNvPr id="35876" name="Picture 13" descr="C:\Users\merlin_dy\Desktop\signing.jpg"/>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6957635" y="3736867"/>
            <a:ext cx="905917" cy="4714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877" name="TextBox 40"/>
          <p:cNvSpPr txBox="1">
            <a:spLocks noChangeArrowheads="1"/>
          </p:cNvSpPr>
          <p:nvPr/>
        </p:nvSpPr>
        <p:spPr bwMode="auto">
          <a:xfrm>
            <a:off x="6597336" y="4165054"/>
            <a:ext cx="1822904" cy="5078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altLang="id-ID" sz="900" b="1" dirty="0" err="1">
                <a:latin typeface="Calibri" pitchFamily="34" charset="0"/>
              </a:rPr>
              <a:t>Penjual</a:t>
            </a:r>
            <a:r>
              <a:rPr lang="en-US" altLang="id-ID" sz="900" b="1" dirty="0">
                <a:latin typeface="Calibri" pitchFamily="34" charset="0"/>
              </a:rPr>
              <a:t> </a:t>
            </a:r>
            <a:r>
              <a:rPr lang="en-US" altLang="id-ID" sz="900" b="1" dirty="0" err="1">
                <a:latin typeface="Calibri" pitchFamily="34" charset="0"/>
              </a:rPr>
              <a:t>dan</a:t>
            </a:r>
            <a:r>
              <a:rPr lang="en-US" altLang="id-ID" sz="900" b="1" dirty="0">
                <a:latin typeface="Calibri" pitchFamily="34" charset="0"/>
              </a:rPr>
              <a:t> </a:t>
            </a:r>
            <a:r>
              <a:rPr lang="en-US" altLang="id-ID" sz="900" b="1" dirty="0" err="1">
                <a:latin typeface="Calibri" pitchFamily="34" charset="0"/>
              </a:rPr>
              <a:t>pembeli</a:t>
            </a:r>
            <a:r>
              <a:rPr lang="en-US" altLang="id-ID" sz="900" b="1" dirty="0">
                <a:latin typeface="Calibri" pitchFamily="34" charset="0"/>
              </a:rPr>
              <a:t> </a:t>
            </a:r>
            <a:r>
              <a:rPr lang="en-US" altLang="id-ID" sz="900" b="1" dirty="0" err="1">
                <a:latin typeface="Calibri" pitchFamily="34" charset="0"/>
              </a:rPr>
              <a:t>menandatangani</a:t>
            </a:r>
            <a:r>
              <a:rPr lang="en-US" altLang="id-ID" sz="900" b="1" dirty="0">
                <a:latin typeface="Calibri" pitchFamily="34" charset="0"/>
              </a:rPr>
              <a:t> </a:t>
            </a:r>
            <a:r>
              <a:rPr lang="en-US" altLang="id-ID" sz="900" b="1" dirty="0" err="1">
                <a:latin typeface="Calibri" pitchFamily="34" charset="0"/>
              </a:rPr>
              <a:t>Kontrak</a:t>
            </a:r>
            <a:r>
              <a:rPr lang="en-US" altLang="id-ID" sz="900" b="1" dirty="0">
                <a:latin typeface="Calibri" pitchFamily="34" charset="0"/>
              </a:rPr>
              <a:t> </a:t>
            </a:r>
            <a:endParaRPr lang="en-US" altLang="id-ID" sz="900" b="1" dirty="0" smtClean="0">
              <a:latin typeface="Calibri" pitchFamily="34" charset="0"/>
            </a:endParaRPr>
          </a:p>
          <a:p>
            <a:pPr algn="ctr"/>
            <a:r>
              <a:rPr lang="en-US" altLang="id-ID" sz="900" b="1" dirty="0" err="1" smtClean="0">
                <a:latin typeface="Calibri" pitchFamily="34" charset="0"/>
              </a:rPr>
              <a:t>Jual</a:t>
            </a:r>
            <a:r>
              <a:rPr lang="en-US" altLang="id-ID" sz="900" b="1" dirty="0" smtClean="0">
                <a:latin typeface="Calibri" pitchFamily="34" charset="0"/>
              </a:rPr>
              <a:t> </a:t>
            </a:r>
            <a:r>
              <a:rPr lang="en-US" altLang="id-ID" sz="900" b="1" dirty="0" err="1">
                <a:latin typeface="Calibri" pitchFamily="34" charset="0"/>
              </a:rPr>
              <a:t>Beli</a:t>
            </a:r>
            <a:r>
              <a:rPr lang="en-US" altLang="id-ID" sz="900" b="1" dirty="0">
                <a:latin typeface="Calibri" pitchFamily="34" charset="0"/>
              </a:rPr>
              <a:t> di </a:t>
            </a:r>
            <a:r>
              <a:rPr lang="en-US" altLang="id-ID" sz="900" b="1" dirty="0" err="1">
                <a:latin typeface="Calibri" pitchFamily="34" charset="0"/>
              </a:rPr>
              <a:t>hadapan</a:t>
            </a:r>
            <a:r>
              <a:rPr lang="en-US" altLang="id-ID" sz="900" b="1" dirty="0">
                <a:latin typeface="Calibri" pitchFamily="34" charset="0"/>
              </a:rPr>
              <a:t> </a:t>
            </a:r>
            <a:r>
              <a:rPr lang="en-US" altLang="id-ID" sz="900" b="1" dirty="0" err="1">
                <a:latin typeface="Calibri" pitchFamily="34" charset="0"/>
              </a:rPr>
              <a:t>petugas</a:t>
            </a:r>
            <a:endParaRPr lang="en-US" altLang="id-ID" sz="900" b="1" dirty="0">
              <a:latin typeface="Calibri" pitchFamily="34" charset="0"/>
            </a:endParaRPr>
          </a:p>
        </p:txBody>
      </p:sp>
      <p:sp>
        <p:nvSpPr>
          <p:cNvPr id="40" name="TextBox 3"/>
          <p:cNvSpPr txBox="1">
            <a:spLocks noChangeArrowheads="1"/>
          </p:cNvSpPr>
          <p:nvPr/>
        </p:nvSpPr>
        <p:spPr bwMode="auto">
          <a:xfrm>
            <a:off x="3304028" y="1778436"/>
            <a:ext cx="2365492" cy="16312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3200" b="1" dirty="0" smtClean="0">
                <a:effectLst>
                  <a:glow rad="63500">
                    <a:schemeClr val="accent2">
                      <a:satMod val="175000"/>
                      <a:alpha val="40000"/>
                    </a:schemeClr>
                  </a:glow>
                </a:effectLst>
                <a:latin typeface="Agency FB" pitchFamily="34" charset="0"/>
                <a:cs typeface="Segoe UI" pitchFamily="34" charset="0"/>
              </a:rPr>
              <a:t>MEKANISME</a:t>
            </a:r>
            <a:r>
              <a:rPr lang="en-US" altLang="en-US" sz="3600" b="1" dirty="0" smtClean="0">
                <a:effectLst>
                  <a:glow rad="63500">
                    <a:schemeClr val="accent2">
                      <a:satMod val="175000"/>
                      <a:alpha val="40000"/>
                    </a:schemeClr>
                  </a:glow>
                </a:effectLst>
                <a:latin typeface="Agency FB" pitchFamily="34" charset="0"/>
                <a:cs typeface="Segoe UI" pitchFamily="34" charset="0"/>
              </a:rPr>
              <a:t> </a:t>
            </a:r>
            <a:r>
              <a:rPr lang="en-US" altLang="en-US" sz="3200" b="1" dirty="0" smtClean="0">
                <a:effectLst>
                  <a:glow rad="63500">
                    <a:schemeClr val="accent2">
                      <a:satMod val="175000"/>
                      <a:alpha val="40000"/>
                    </a:schemeClr>
                  </a:glow>
                </a:effectLst>
                <a:latin typeface="Agency FB" pitchFamily="34" charset="0"/>
                <a:cs typeface="Segoe UI" pitchFamily="34" charset="0"/>
              </a:rPr>
              <a:t>PELAKSANAAN </a:t>
            </a:r>
          </a:p>
          <a:p>
            <a:pPr algn="ctr" eaLnBrk="1" hangingPunct="1"/>
            <a:r>
              <a:rPr lang="en-US" altLang="en-US" sz="3200" b="1" dirty="0" smtClean="0">
                <a:effectLst>
                  <a:glow rad="63500">
                    <a:schemeClr val="accent2">
                      <a:satMod val="175000"/>
                      <a:alpha val="40000"/>
                    </a:schemeClr>
                  </a:glow>
                </a:effectLst>
                <a:latin typeface="Agency FB" pitchFamily="34" charset="0"/>
                <a:cs typeface="Segoe UI" pitchFamily="34" charset="0"/>
              </a:rPr>
              <a:t>LELANG</a:t>
            </a:r>
            <a:endParaRPr lang="en-US" altLang="en-US" sz="3200" b="1" dirty="0">
              <a:effectLst>
                <a:glow rad="63500">
                  <a:schemeClr val="accent2">
                    <a:satMod val="175000"/>
                    <a:alpha val="40000"/>
                  </a:schemeClr>
                </a:glow>
              </a:effectLst>
              <a:latin typeface="Agency FB" pitchFamily="34" charset="0"/>
              <a:cs typeface="Segoe UI" pitchFamily="34" charset="0"/>
            </a:endParaRPr>
          </a:p>
        </p:txBody>
      </p:sp>
      <p:sp>
        <p:nvSpPr>
          <p:cNvPr id="41" name="Right Arrow 40"/>
          <p:cNvSpPr/>
          <p:nvPr/>
        </p:nvSpPr>
        <p:spPr>
          <a:xfrm>
            <a:off x="5767283" y="967695"/>
            <a:ext cx="428027" cy="377303"/>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100"/>
          </a:p>
        </p:txBody>
      </p:sp>
      <p:sp>
        <p:nvSpPr>
          <p:cNvPr id="2" name="AutoShape 40" descr="http://www.iconarchive.com/download/i12388/gakuseisean/ivista-2/Start-Menu-Search.ic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2" descr="http://www.iconarchive.com/download/i12388/gakuseisean/ivista-2/Start-Menu-Search.ic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5886" name="Picture 46" descr="http://findicons.com/files/icons/1035/human_o2/128/new_zoom_original.png"/>
          <p:cNvPicPr>
            <a:picLocks noChangeAspect="1" noChangeArrowheads="1"/>
          </p:cNvPicPr>
          <p:nvPr/>
        </p:nvPicPr>
        <p:blipFill>
          <a:blip r:embed="rId13">
            <a:extLst>
              <a:ext uri="{28A0092B-C50C-407E-A947-70E740481C1C}">
                <a14:useLocalDpi xmlns:a14="http://schemas.microsoft.com/office/drawing/2010/main" xmlns="" val="0"/>
              </a:ext>
            </a:extLst>
          </a:blip>
          <a:srcRect/>
          <a:stretch>
            <a:fillRect/>
          </a:stretch>
        </p:blipFill>
        <p:spPr bwMode="auto">
          <a:xfrm>
            <a:off x="7429020" y="662950"/>
            <a:ext cx="773349" cy="77335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endCondLst>
                                    <p:cond evt="onNext" delay="0">
                                      <p:tgtEl>
                                        <p:sldTgt/>
                                      </p:tgtEl>
                                    </p:cond>
                                  </p:endCondLst>
                                  <p:childTnLst>
                                    <p:animRot by="21600000">
                                      <p:cBhvr>
                                        <p:cTn id="6" dur="13300" fill="hold"/>
                                        <p:tgtEl>
                                          <p:spTgt spid="47"/>
                                        </p:tgtEl>
                                        <p:attrNameLst>
                                          <p:attrName>r</p:attrName>
                                        </p:attrNameLst>
                                      </p:cBhvr>
                                    </p:animRot>
                                  </p:childTnLst>
                                  <p:subTnLst>
                                    <p:animClr clrSpc="rgb" dir="cw">
                                      <p:cBhvr override="childStyle">
                                        <p:cTn dur="1" fill="hold" display="0" masterRel="nextClick" afterEffect="1"/>
                                        <p:tgtEl>
                                          <p:spTgt spid="47"/>
                                        </p:tgtEl>
                                        <p:attrNameLst>
                                          <p:attrName>ppt_c</p:attrName>
                                        </p:attrNameLst>
                                      </p:cBhvr>
                                      <p:to>
                                        <a:srgbClr val="00CC0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72" name="Slide Number Placeholder 1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6C46939A-077C-4532-B648-EC9CC7F610E2}" type="slidenum">
              <a:rPr lang="en-US" altLang="en-US" smtClean="0">
                <a:solidFill>
                  <a:schemeClr val="bg1"/>
                </a:solidFill>
                <a:latin typeface="Calibri" pitchFamily="34" charset="0"/>
              </a:rPr>
              <a:pPr/>
              <a:t>19</a:t>
            </a:fld>
            <a:endParaRPr lang="en-US" altLang="en-US" smtClean="0">
              <a:solidFill>
                <a:schemeClr val="bg1"/>
              </a:solidFill>
              <a:latin typeface="Calibri" pitchFamily="34" charset="0"/>
            </a:endParaRPr>
          </a:p>
        </p:txBody>
      </p:sp>
      <p:sp>
        <p:nvSpPr>
          <p:cNvPr id="57373" name="Rectangle 16"/>
          <p:cNvSpPr>
            <a:spLocks noChangeArrowheads="1"/>
          </p:cNvSpPr>
          <p:nvPr/>
        </p:nvSpPr>
        <p:spPr bwMode="auto">
          <a:xfrm>
            <a:off x="70305" y="17237"/>
            <a:ext cx="9144000"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eaLnBrk="1" hangingPunct="1"/>
            <a:r>
              <a:rPr lang="en-US" altLang="en-US" sz="3200" b="1" dirty="0" smtClean="0">
                <a:solidFill>
                  <a:srgbClr val="FF0000"/>
                </a:solidFill>
                <a:latin typeface="Agency FB" pitchFamily="34" charset="0"/>
                <a:cs typeface="Segoe UI" pitchFamily="34" charset="0"/>
              </a:rPr>
              <a:t>K</a:t>
            </a:r>
            <a:r>
              <a:rPr lang="en-US" altLang="en-US" sz="2800" b="1" dirty="0" smtClean="0">
                <a:latin typeface="Agency FB" pitchFamily="34" charset="0"/>
                <a:cs typeface="Segoe UI" pitchFamily="34" charset="0"/>
              </a:rPr>
              <a:t>ONDISI SAAT INI..SEBUAH RANGKUMAN</a:t>
            </a:r>
            <a:endParaRPr lang="en-US" altLang="en-US" sz="2800" b="1" dirty="0">
              <a:latin typeface="Agency FB" pitchFamily="34" charset="0"/>
              <a:cs typeface="Segoe UI" pitchFamily="34" charset="0"/>
            </a:endParaRPr>
          </a:p>
        </p:txBody>
      </p:sp>
      <p:graphicFrame>
        <p:nvGraphicFramePr>
          <p:cNvPr id="42" name="Table 41"/>
          <p:cNvGraphicFramePr>
            <a:graphicFrameLocks noGrp="1"/>
          </p:cNvGraphicFramePr>
          <p:nvPr>
            <p:extLst>
              <p:ext uri="{D42A27DB-BD31-4B8C-83A1-F6EECF244321}">
                <p14:modId xmlns:p14="http://schemas.microsoft.com/office/powerpoint/2010/main" xmlns="" val="3803040396"/>
              </p:ext>
            </p:extLst>
          </p:nvPr>
        </p:nvGraphicFramePr>
        <p:xfrm>
          <a:off x="152400" y="742950"/>
          <a:ext cx="8839200" cy="4165502"/>
        </p:xfrm>
        <a:graphic>
          <a:graphicData uri="http://schemas.openxmlformats.org/drawingml/2006/table">
            <a:tbl>
              <a:tblPr firstRow="1" bandRow="1">
                <a:tableStyleId>{5C22544A-7EE6-4342-B048-85BDC9FD1C3A}</a:tableStyleId>
              </a:tblPr>
              <a:tblGrid>
                <a:gridCol w="1981200"/>
                <a:gridCol w="3490685"/>
                <a:gridCol w="3367315"/>
              </a:tblGrid>
              <a:tr h="404687">
                <a:tc>
                  <a:txBody>
                    <a:bodyPr/>
                    <a:lstStyle/>
                    <a:p>
                      <a:pPr algn="ctr"/>
                      <a:r>
                        <a:rPr lang="en-AU" sz="1400" dirty="0" smtClean="0">
                          <a:latin typeface="Segoe UI" pitchFamily="34" charset="0"/>
                          <a:cs typeface="Segoe UI" pitchFamily="34" charset="0"/>
                        </a:rPr>
                        <a:t>ASPEK</a:t>
                      </a:r>
                      <a:endParaRPr lang="en-AU" sz="1400" dirty="0">
                        <a:latin typeface="Segoe UI" pitchFamily="34" charset="0"/>
                        <a:cs typeface="Segoe UI" pitchFamily="34" charset="0"/>
                      </a:endParaRPr>
                    </a:p>
                  </a:txBody>
                  <a:tcPr/>
                </a:tc>
                <a:tc>
                  <a:txBody>
                    <a:bodyPr/>
                    <a:lstStyle/>
                    <a:p>
                      <a:pPr algn="ctr"/>
                      <a:r>
                        <a:rPr lang="en-AU" sz="1400" dirty="0" smtClean="0">
                          <a:latin typeface="Segoe UI" pitchFamily="34" charset="0"/>
                          <a:cs typeface="Segoe UI" pitchFamily="34" charset="0"/>
                        </a:rPr>
                        <a:t>KONDISI SAAT INI</a:t>
                      </a:r>
                      <a:endParaRPr lang="en-AU" sz="1400" dirty="0">
                        <a:latin typeface="Segoe UI" pitchFamily="34" charset="0"/>
                        <a:cs typeface="Segoe UI" pitchFamily="34" charset="0"/>
                      </a:endParaRPr>
                    </a:p>
                  </a:txBody>
                  <a:tcPr/>
                </a:tc>
                <a:tc>
                  <a:txBody>
                    <a:bodyPr/>
                    <a:lstStyle/>
                    <a:p>
                      <a:pPr algn="ctr"/>
                      <a:r>
                        <a:rPr lang="en-AU" sz="1400" dirty="0" smtClean="0">
                          <a:latin typeface="Segoe UI" pitchFamily="34" charset="0"/>
                          <a:cs typeface="Segoe UI" pitchFamily="34" charset="0"/>
                        </a:rPr>
                        <a:t>KONDISI IDEAL</a:t>
                      </a:r>
                      <a:endParaRPr lang="en-AU" sz="1400" dirty="0">
                        <a:latin typeface="Segoe UI" pitchFamily="34" charset="0"/>
                        <a:cs typeface="Segoe UI" pitchFamily="34" charset="0"/>
                      </a:endParaRPr>
                    </a:p>
                  </a:txBody>
                  <a:tcPr/>
                </a:tc>
              </a:tr>
              <a:tr h="585913">
                <a:tc>
                  <a:txBody>
                    <a:bodyPr/>
                    <a:lstStyle/>
                    <a:p>
                      <a:r>
                        <a:rPr lang="en-AU" sz="1200" b="1" dirty="0" smtClean="0">
                          <a:latin typeface="Segoe UI" pitchFamily="34" charset="0"/>
                          <a:cs typeface="Segoe UI" pitchFamily="34" charset="0"/>
                        </a:rPr>
                        <a:t>PENYELENGGARA</a:t>
                      </a:r>
                      <a:endParaRPr lang="en-AU" sz="1200" b="1" dirty="0">
                        <a:latin typeface="Segoe UI" pitchFamily="34" charset="0"/>
                        <a:cs typeface="Segoe UI" pitchFamily="34" charset="0"/>
                      </a:endParaRPr>
                    </a:p>
                  </a:txBody>
                  <a:tcPr/>
                </a:tc>
                <a:tc>
                  <a:txBody>
                    <a:bodyPr/>
                    <a:lstStyle/>
                    <a:p>
                      <a:r>
                        <a:rPr lang="en-AU" sz="1200" dirty="0" smtClean="0">
                          <a:latin typeface="Segoe UI" pitchFamily="34" charset="0"/>
                          <a:cs typeface="Segoe UI" pitchFamily="34" charset="0"/>
                        </a:rPr>
                        <a:t>DINAS PROVINSI : 8</a:t>
                      </a:r>
                    </a:p>
                    <a:p>
                      <a:r>
                        <a:rPr lang="en-AU" sz="1200" baseline="0" dirty="0" smtClean="0">
                          <a:latin typeface="Segoe UI" pitchFamily="34" charset="0"/>
                          <a:cs typeface="Segoe UI" pitchFamily="34" charset="0"/>
                        </a:rPr>
                        <a:t>SWASTA (TRANSISI) : 5</a:t>
                      </a:r>
                      <a:endParaRPr lang="en-AU" sz="1200" dirty="0" smtClean="0">
                        <a:latin typeface="Segoe UI" pitchFamily="34" charset="0"/>
                        <a:cs typeface="Segoe UI" pitchFamily="34" charset="0"/>
                      </a:endParaRPr>
                    </a:p>
                  </a:txBody>
                  <a:tcPr/>
                </a:tc>
                <a:tc>
                  <a:txBody>
                    <a:bodyPr/>
                    <a:lstStyle/>
                    <a:p>
                      <a:r>
                        <a:rPr lang="en-AU" sz="1200" dirty="0" smtClean="0">
                          <a:solidFill>
                            <a:schemeClr val="tx1"/>
                          </a:solidFill>
                          <a:latin typeface="Segoe UI" pitchFamily="34" charset="0"/>
                          <a:cs typeface="Segoe UI" pitchFamily="34" charset="0"/>
                        </a:rPr>
                        <a:t>TERDAPAT PENYELENGGARA</a:t>
                      </a:r>
                      <a:r>
                        <a:rPr lang="en-AU" sz="1200" baseline="0" dirty="0" smtClean="0">
                          <a:solidFill>
                            <a:schemeClr val="tx1"/>
                          </a:solidFill>
                          <a:latin typeface="Segoe UI" pitchFamily="34" charset="0"/>
                          <a:cs typeface="Segoe UI" pitchFamily="34" charset="0"/>
                        </a:rPr>
                        <a:t>  PASAR LELANG DI SETIAP </a:t>
                      </a:r>
                      <a:r>
                        <a:rPr lang="en-AU" sz="1200" dirty="0" smtClean="0">
                          <a:solidFill>
                            <a:schemeClr val="tx1"/>
                          </a:solidFill>
                          <a:latin typeface="Segoe UI" pitchFamily="34" charset="0"/>
                          <a:cs typeface="Segoe UI" pitchFamily="34" charset="0"/>
                        </a:rPr>
                        <a:t>PROVINSI</a:t>
                      </a:r>
                    </a:p>
                  </a:txBody>
                  <a:tcPr/>
                </a:tc>
              </a:tr>
              <a:tr h="685800">
                <a:tc>
                  <a:txBody>
                    <a:bodyPr/>
                    <a:lstStyle/>
                    <a:p>
                      <a:r>
                        <a:rPr lang="en-AU" sz="1200" b="1" dirty="0" smtClean="0">
                          <a:latin typeface="Segoe UI" pitchFamily="34" charset="0"/>
                          <a:cs typeface="Segoe UI" pitchFamily="34" charset="0"/>
                        </a:rPr>
                        <a:t>ANGGARAN</a:t>
                      </a:r>
                      <a:endParaRPr lang="en-AU" sz="1200" b="1" dirty="0">
                        <a:latin typeface="Segoe UI" pitchFamily="34" charset="0"/>
                        <a:cs typeface="Segoe UI" pitchFamily="34" charset="0"/>
                      </a:endParaRPr>
                    </a:p>
                  </a:txBody>
                  <a:tcPr/>
                </a:tc>
                <a:tc>
                  <a:txBody>
                    <a:bodyPr/>
                    <a:lstStyle/>
                    <a:p>
                      <a:r>
                        <a:rPr lang="en-AU" sz="1200" dirty="0" smtClean="0">
                          <a:latin typeface="Segoe UI" pitchFamily="34" charset="0"/>
                          <a:cs typeface="Segoe UI" pitchFamily="34" charset="0"/>
                        </a:rPr>
                        <a:t>PEMBINAAN, DAN PENGAWASAN: APBN,</a:t>
                      </a:r>
                      <a:r>
                        <a:rPr lang="en-AU" sz="1200" baseline="0" dirty="0" smtClean="0">
                          <a:latin typeface="Segoe UI" pitchFamily="34" charset="0"/>
                          <a:cs typeface="Segoe UI" pitchFamily="34" charset="0"/>
                        </a:rPr>
                        <a:t> APBD</a:t>
                      </a:r>
                    </a:p>
                    <a:p>
                      <a:r>
                        <a:rPr lang="en-AU" sz="1200" baseline="0" dirty="0" smtClean="0">
                          <a:latin typeface="Segoe UI" pitchFamily="34" charset="0"/>
                          <a:cs typeface="Segoe UI" pitchFamily="34" charset="0"/>
                        </a:rPr>
                        <a:t>PENYELENGGARAAN: APBN, APBD, SWASTA</a:t>
                      </a:r>
                      <a:endParaRPr lang="en-AU" sz="1200" dirty="0">
                        <a:latin typeface="Segoe UI" pitchFamily="34" charset="0"/>
                        <a:cs typeface="Segoe UI"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baseline="0" dirty="0" smtClean="0">
                          <a:solidFill>
                            <a:schemeClr val="tx1"/>
                          </a:solidFill>
                          <a:latin typeface="Segoe UI" pitchFamily="34" charset="0"/>
                          <a:cs typeface="Segoe UI" pitchFamily="34" charset="0"/>
                        </a:rPr>
                        <a:t>PEMBINAAN &amp; PENGAWASAN: APBN/ APBD</a:t>
                      </a:r>
                    </a:p>
                    <a:p>
                      <a:pPr marL="0" marR="0" indent="0" algn="l" defTabSz="914400" rtl="0" eaLnBrk="1" fontAlgn="auto" latinLnBrk="0" hangingPunct="1">
                        <a:lnSpc>
                          <a:spcPct val="100000"/>
                        </a:lnSpc>
                        <a:spcBef>
                          <a:spcPts val="0"/>
                        </a:spcBef>
                        <a:spcAft>
                          <a:spcPts val="0"/>
                        </a:spcAft>
                        <a:buClrTx/>
                        <a:buSzTx/>
                        <a:buFontTx/>
                        <a:buNone/>
                        <a:tabLst/>
                        <a:defRPr/>
                      </a:pPr>
                      <a:r>
                        <a:rPr lang="en-AU" sz="1200" baseline="0" dirty="0" smtClean="0">
                          <a:solidFill>
                            <a:schemeClr val="tx1"/>
                          </a:solidFill>
                          <a:latin typeface="Segoe UI" pitchFamily="34" charset="0"/>
                          <a:cs typeface="Segoe UI" pitchFamily="34" charset="0"/>
                        </a:rPr>
                        <a:t>PENYELENGGARAAN :  SWASTA</a:t>
                      </a:r>
                      <a:endParaRPr lang="en-AU" sz="1200" dirty="0" smtClean="0">
                        <a:solidFill>
                          <a:schemeClr val="tx1"/>
                        </a:solidFill>
                        <a:latin typeface="Segoe UI" pitchFamily="34" charset="0"/>
                        <a:cs typeface="Segoe UI" pitchFamily="34" charset="0"/>
                      </a:endParaRPr>
                    </a:p>
                  </a:txBody>
                  <a:tcPr/>
                </a:tc>
              </a:tr>
              <a:tr h="465667">
                <a:tc>
                  <a:txBody>
                    <a:bodyPr/>
                    <a:lstStyle/>
                    <a:p>
                      <a:r>
                        <a:rPr lang="en-AU" sz="1200" b="1" dirty="0" smtClean="0">
                          <a:latin typeface="Segoe UI" pitchFamily="34" charset="0"/>
                          <a:cs typeface="Segoe UI" pitchFamily="34" charset="0"/>
                        </a:rPr>
                        <a:t>REGULASI</a:t>
                      </a:r>
                      <a:endParaRPr lang="en-AU" sz="1200" b="1" dirty="0">
                        <a:latin typeface="Segoe UI" pitchFamily="34" charset="0"/>
                        <a:cs typeface="Segoe UI" pitchFamily="34" charset="0"/>
                      </a:endParaRPr>
                    </a:p>
                  </a:txBody>
                  <a:tcPr/>
                </a:tc>
                <a:tc>
                  <a:txBody>
                    <a:bodyPr/>
                    <a:lstStyle/>
                    <a:p>
                      <a:r>
                        <a:rPr lang="en-AU" sz="1200" dirty="0" smtClean="0">
                          <a:latin typeface="Segoe UI" pitchFamily="34" charset="0"/>
                          <a:cs typeface="Segoe UI" pitchFamily="34" charset="0"/>
                        </a:rPr>
                        <a:t>UU, SK</a:t>
                      </a:r>
                      <a:r>
                        <a:rPr lang="en-AU" sz="1200" baseline="0" dirty="0" smtClean="0">
                          <a:latin typeface="Segoe UI" pitchFamily="34" charset="0"/>
                          <a:cs typeface="Segoe UI" pitchFamily="34" charset="0"/>
                        </a:rPr>
                        <a:t> MENTERI, PERATURAN KA. BAPPEBTI</a:t>
                      </a:r>
                      <a:endParaRPr lang="en-AU" sz="1200" dirty="0">
                        <a:latin typeface="Segoe UI" pitchFamily="34" charset="0"/>
                        <a:cs typeface="Segoe UI"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dirty="0" smtClean="0">
                          <a:solidFill>
                            <a:schemeClr val="tx1"/>
                          </a:solidFill>
                          <a:latin typeface="Segoe UI" pitchFamily="34" charset="0"/>
                          <a:cs typeface="Segoe UI" pitchFamily="34" charset="0"/>
                        </a:rPr>
                        <a:t>UU, PERATURAN PRESIDEN, SK</a:t>
                      </a:r>
                      <a:r>
                        <a:rPr lang="en-AU" sz="1200" baseline="0" dirty="0" smtClean="0">
                          <a:solidFill>
                            <a:schemeClr val="tx1"/>
                          </a:solidFill>
                          <a:latin typeface="Segoe UI" pitchFamily="34" charset="0"/>
                          <a:cs typeface="Segoe UI" pitchFamily="34" charset="0"/>
                        </a:rPr>
                        <a:t> MENTERI, PERATURAN KA. BAPPEBTI, PERDA / PERGUB</a:t>
                      </a:r>
                      <a:endParaRPr lang="en-AU" sz="1200" dirty="0">
                        <a:solidFill>
                          <a:schemeClr val="tx1"/>
                        </a:solidFill>
                        <a:latin typeface="Segoe UI" pitchFamily="34" charset="0"/>
                        <a:cs typeface="Segoe UI" pitchFamily="34" charset="0"/>
                      </a:endParaRPr>
                    </a:p>
                  </a:txBody>
                  <a:tcPr/>
                </a:tc>
              </a:tr>
              <a:tr h="404687">
                <a:tc>
                  <a:txBody>
                    <a:bodyPr/>
                    <a:lstStyle/>
                    <a:p>
                      <a:r>
                        <a:rPr lang="en-AU" sz="1200" b="1" dirty="0" smtClean="0">
                          <a:latin typeface="Segoe UI" pitchFamily="34" charset="0"/>
                          <a:cs typeface="Segoe UI" pitchFamily="34" charset="0"/>
                        </a:rPr>
                        <a:t>KOMODITAS</a:t>
                      </a:r>
                      <a:endParaRPr lang="en-AU" sz="1200" b="1" dirty="0">
                        <a:latin typeface="Segoe UI" pitchFamily="34" charset="0"/>
                        <a:cs typeface="Segoe UI" pitchFamily="34" charset="0"/>
                      </a:endParaRPr>
                    </a:p>
                  </a:txBody>
                  <a:tcPr/>
                </a:tc>
                <a:tc>
                  <a:txBody>
                    <a:bodyPr/>
                    <a:lstStyle/>
                    <a:p>
                      <a:r>
                        <a:rPr lang="en-AU" sz="1200" dirty="0" smtClean="0">
                          <a:latin typeface="Segoe UI" pitchFamily="34" charset="0"/>
                          <a:cs typeface="Segoe UI" pitchFamily="34" charset="0"/>
                        </a:rPr>
                        <a:t>ASALAN</a:t>
                      </a:r>
                      <a:endParaRPr lang="en-AU" sz="1200" dirty="0">
                        <a:latin typeface="Segoe UI" pitchFamily="34" charset="0"/>
                        <a:cs typeface="Segoe UI" pitchFamily="34" charset="0"/>
                      </a:endParaRPr>
                    </a:p>
                  </a:txBody>
                  <a:tcPr/>
                </a:tc>
                <a:tc>
                  <a:txBody>
                    <a:bodyPr/>
                    <a:lstStyle/>
                    <a:p>
                      <a:r>
                        <a:rPr lang="en-AU" sz="1200" dirty="0" smtClean="0">
                          <a:solidFill>
                            <a:schemeClr val="tx1"/>
                          </a:solidFill>
                          <a:latin typeface="Segoe UI" pitchFamily="34" charset="0"/>
                          <a:cs typeface="Segoe UI" pitchFamily="34" charset="0"/>
                        </a:rPr>
                        <a:t>UNGGULAN</a:t>
                      </a:r>
                      <a:endParaRPr lang="en-AU" sz="1200" dirty="0">
                        <a:solidFill>
                          <a:schemeClr val="tx1"/>
                        </a:solidFill>
                        <a:latin typeface="Segoe UI" pitchFamily="34" charset="0"/>
                        <a:cs typeface="Segoe UI" pitchFamily="34" charset="0"/>
                      </a:endParaRPr>
                    </a:p>
                  </a:txBody>
                  <a:tcPr/>
                </a:tc>
              </a:tr>
              <a:tr h="404687">
                <a:tc>
                  <a:txBody>
                    <a:bodyPr/>
                    <a:lstStyle/>
                    <a:p>
                      <a:r>
                        <a:rPr lang="en-AU" sz="1200" b="1" dirty="0" smtClean="0">
                          <a:latin typeface="Segoe UI" pitchFamily="34" charset="0"/>
                          <a:cs typeface="Segoe UI" pitchFamily="34" charset="0"/>
                        </a:rPr>
                        <a:t>WAKTU LELANG</a:t>
                      </a:r>
                      <a:endParaRPr lang="en-AU" sz="1200" b="1" dirty="0">
                        <a:latin typeface="Segoe UI" pitchFamily="34" charset="0"/>
                        <a:cs typeface="Segoe UI" pitchFamily="34" charset="0"/>
                      </a:endParaRPr>
                    </a:p>
                  </a:txBody>
                  <a:tcPr/>
                </a:tc>
                <a:tc>
                  <a:txBody>
                    <a:bodyPr/>
                    <a:lstStyle/>
                    <a:p>
                      <a:r>
                        <a:rPr lang="en-AU" sz="1200" dirty="0" smtClean="0">
                          <a:latin typeface="Segoe UI" pitchFamily="34" charset="0"/>
                          <a:cs typeface="Segoe UI" pitchFamily="34" charset="0"/>
                        </a:rPr>
                        <a:t>BULANAN</a:t>
                      </a:r>
                      <a:endParaRPr lang="en-AU" sz="1200" dirty="0">
                        <a:latin typeface="Segoe UI" pitchFamily="34" charset="0"/>
                        <a:cs typeface="Segoe UI" pitchFamily="34" charset="0"/>
                      </a:endParaRPr>
                    </a:p>
                  </a:txBody>
                  <a:tcPr/>
                </a:tc>
                <a:tc>
                  <a:txBody>
                    <a:bodyPr/>
                    <a:lstStyle/>
                    <a:p>
                      <a:r>
                        <a:rPr lang="en-AU" sz="1200" dirty="0" smtClean="0">
                          <a:solidFill>
                            <a:schemeClr val="tx1"/>
                          </a:solidFill>
                          <a:latin typeface="Segoe UI" pitchFamily="34" charset="0"/>
                          <a:cs typeface="Segoe UI" pitchFamily="34" charset="0"/>
                        </a:rPr>
                        <a:t>HARIAN / MINGGUAN</a:t>
                      </a:r>
                      <a:endParaRPr lang="en-AU" sz="1200" dirty="0">
                        <a:solidFill>
                          <a:schemeClr val="tx1"/>
                        </a:solidFill>
                        <a:latin typeface="Segoe UI" pitchFamily="34" charset="0"/>
                        <a:cs typeface="Segoe UI" pitchFamily="34" charset="0"/>
                      </a:endParaRPr>
                    </a:p>
                  </a:txBody>
                  <a:tcPr/>
                </a:tc>
              </a:tr>
              <a:tr h="404687">
                <a:tc>
                  <a:txBody>
                    <a:bodyPr/>
                    <a:lstStyle/>
                    <a:p>
                      <a:r>
                        <a:rPr lang="en-AU" sz="1200" b="1" baseline="0" dirty="0" smtClean="0">
                          <a:latin typeface="Segoe UI" pitchFamily="34" charset="0"/>
                          <a:cs typeface="Segoe UI" pitchFamily="34" charset="0"/>
                        </a:rPr>
                        <a:t>PENJAMINAN</a:t>
                      </a:r>
                      <a:endParaRPr lang="en-AU" sz="1200" b="1" dirty="0">
                        <a:latin typeface="Segoe UI" pitchFamily="34" charset="0"/>
                        <a:cs typeface="Segoe UI" pitchFamily="34" charset="0"/>
                      </a:endParaRPr>
                    </a:p>
                  </a:txBody>
                  <a:tcPr/>
                </a:tc>
                <a:tc>
                  <a:txBody>
                    <a:bodyPr/>
                    <a:lstStyle/>
                    <a:p>
                      <a:r>
                        <a:rPr lang="en-AU" sz="1200" baseline="0" dirty="0" smtClean="0">
                          <a:latin typeface="Segoe UI" pitchFamily="34" charset="0"/>
                          <a:cs typeface="Segoe UI" pitchFamily="34" charset="0"/>
                        </a:rPr>
                        <a:t>BELUM DILAKSANAKAN</a:t>
                      </a:r>
                      <a:endParaRPr lang="en-AU" sz="1200" dirty="0">
                        <a:latin typeface="Segoe UI" pitchFamily="34" charset="0"/>
                        <a:cs typeface="Segoe UI" pitchFamily="34" charset="0"/>
                      </a:endParaRPr>
                    </a:p>
                  </a:txBody>
                  <a:tcPr/>
                </a:tc>
                <a:tc>
                  <a:txBody>
                    <a:bodyPr/>
                    <a:lstStyle/>
                    <a:p>
                      <a:r>
                        <a:rPr lang="en-AU" sz="1200" dirty="0" smtClean="0">
                          <a:solidFill>
                            <a:schemeClr val="tx1"/>
                          </a:solidFill>
                          <a:latin typeface="Segoe UI" pitchFamily="34" charset="0"/>
                          <a:cs typeface="Segoe UI" pitchFamily="34" charset="0"/>
                        </a:rPr>
                        <a:t>SUDAH</a:t>
                      </a:r>
                      <a:r>
                        <a:rPr lang="en-AU" sz="1200" baseline="0" dirty="0" smtClean="0">
                          <a:solidFill>
                            <a:schemeClr val="tx1"/>
                          </a:solidFill>
                          <a:latin typeface="Segoe UI" pitchFamily="34" charset="0"/>
                          <a:cs typeface="Segoe UI" pitchFamily="34" charset="0"/>
                        </a:rPr>
                        <a:t> DILAKSANAKAN</a:t>
                      </a:r>
                      <a:endParaRPr lang="en-AU" sz="1200" dirty="0">
                        <a:solidFill>
                          <a:schemeClr val="tx1"/>
                        </a:solidFill>
                        <a:latin typeface="Segoe UI" pitchFamily="34" charset="0"/>
                        <a:cs typeface="Segoe UI" pitchFamily="34" charset="0"/>
                      </a:endParaRPr>
                    </a:p>
                  </a:txBody>
                  <a:tcPr/>
                </a:tc>
              </a:tr>
              <a:tr h="404687">
                <a:tc>
                  <a:txBody>
                    <a:bodyPr/>
                    <a:lstStyle/>
                    <a:p>
                      <a:r>
                        <a:rPr lang="en-AU" sz="1200" b="1" dirty="0" smtClean="0">
                          <a:latin typeface="Segoe UI" pitchFamily="34" charset="0"/>
                          <a:cs typeface="Segoe UI" pitchFamily="34" charset="0"/>
                        </a:rPr>
                        <a:t>SISTEM KEANGGOTAAN</a:t>
                      </a:r>
                      <a:endParaRPr lang="en-AU" sz="1200" b="1" dirty="0">
                        <a:latin typeface="Segoe UI" pitchFamily="34" charset="0"/>
                        <a:cs typeface="Segoe UI" pitchFamily="34" charset="0"/>
                      </a:endParaRPr>
                    </a:p>
                  </a:txBody>
                  <a:tcPr/>
                </a:tc>
                <a:tc>
                  <a:txBody>
                    <a:bodyPr/>
                    <a:lstStyle/>
                    <a:p>
                      <a:r>
                        <a:rPr lang="en-AU" sz="1200" dirty="0" smtClean="0">
                          <a:latin typeface="Segoe UI" pitchFamily="34" charset="0"/>
                          <a:cs typeface="Segoe UI" pitchFamily="34" charset="0"/>
                        </a:rPr>
                        <a:t>LOKAL/REGIONAL</a:t>
                      </a:r>
                      <a:r>
                        <a:rPr lang="en-AU" sz="1200" baseline="0" dirty="0" smtClean="0">
                          <a:latin typeface="Segoe UI" pitchFamily="34" charset="0"/>
                          <a:cs typeface="Segoe UI" pitchFamily="34" charset="0"/>
                        </a:rPr>
                        <a:t> &amp;</a:t>
                      </a:r>
                      <a:r>
                        <a:rPr lang="en-AU" sz="1200" i="1" baseline="0" dirty="0" smtClean="0">
                          <a:latin typeface="Segoe UI" pitchFamily="34" charset="0"/>
                          <a:cs typeface="Segoe UI" pitchFamily="34" charset="0"/>
                        </a:rPr>
                        <a:t> TEMPORARY</a:t>
                      </a:r>
                      <a:endParaRPr lang="en-AU" sz="1200" i="1" dirty="0">
                        <a:latin typeface="Segoe UI" pitchFamily="34" charset="0"/>
                        <a:cs typeface="Segoe UI" pitchFamily="34" charset="0"/>
                      </a:endParaRPr>
                    </a:p>
                  </a:txBody>
                  <a:tcPr/>
                </a:tc>
                <a:tc>
                  <a:txBody>
                    <a:bodyPr/>
                    <a:lstStyle/>
                    <a:p>
                      <a:r>
                        <a:rPr lang="en-AU" sz="1200" dirty="0" smtClean="0">
                          <a:solidFill>
                            <a:schemeClr val="tx1"/>
                          </a:solidFill>
                          <a:latin typeface="Segoe UI" pitchFamily="34" charset="0"/>
                          <a:cs typeface="Segoe UI" pitchFamily="34" charset="0"/>
                        </a:rPr>
                        <a:t>NASIONAL &amp; </a:t>
                      </a:r>
                      <a:r>
                        <a:rPr lang="en-AU" sz="1200" i="1" dirty="0" smtClean="0">
                          <a:solidFill>
                            <a:schemeClr val="tx1"/>
                          </a:solidFill>
                          <a:latin typeface="Segoe UI" pitchFamily="34" charset="0"/>
                          <a:cs typeface="Segoe UI" pitchFamily="34" charset="0"/>
                        </a:rPr>
                        <a:t>PERMANENT</a:t>
                      </a:r>
                      <a:endParaRPr lang="en-AU" sz="1200" i="1" dirty="0">
                        <a:solidFill>
                          <a:schemeClr val="tx1"/>
                        </a:solidFill>
                        <a:latin typeface="Segoe UI" pitchFamily="34" charset="0"/>
                        <a:cs typeface="Segoe UI" pitchFamily="34" charset="0"/>
                      </a:endParaRPr>
                    </a:p>
                  </a:txBody>
                  <a:tcPr/>
                </a:tc>
              </a:tr>
              <a:tr h="404687">
                <a:tc>
                  <a:txBody>
                    <a:bodyPr/>
                    <a:lstStyle/>
                    <a:p>
                      <a:r>
                        <a:rPr lang="en-AU" sz="1200" b="1" dirty="0" smtClean="0">
                          <a:latin typeface="Segoe UI" pitchFamily="34" charset="0"/>
                          <a:cs typeface="Segoe UI" pitchFamily="34" charset="0"/>
                        </a:rPr>
                        <a:t>DUKUNGAN</a:t>
                      </a:r>
                      <a:r>
                        <a:rPr lang="en-AU" sz="1200" b="1" baseline="0" dirty="0" smtClean="0">
                          <a:latin typeface="Segoe UI" pitchFamily="34" charset="0"/>
                          <a:cs typeface="Segoe UI" pitchFamily="34" charset="0"/>
                        </a:rPr>
                        <a:t> IT</a:t>
                      </a:r>
                      <a:endParaRPr lang="en-AU" sz="1200" b="1" dirty="0">
                        <a:latin typeface="Segoe UI" pitchFamily="34" charset="0"/>
                        <a:cs typeface="Segoe UI" pitchFamily="34" charset="0"/>
                      </a:endParaRPr>
                    </a:p>
                  </a:txBody>
                  <a:tcPr/>
                </a:tc>
                <a:tc>
                  <a:txBody>
                    <a:bodyPr/>
                    <a:lstStyle/>
                    <a:p>
                      <a:r>
                        <a:rPr lang="en-AU" sz="1200" dirty="0" smtClean="0">
                          <a:latin typeface="Segoe UI" pitchFamily="34" charset="0"/>
                          <a:cs typeface="Segoe UI" pitchFamily="34" charset="0"/>
                        </a:rPr>
                        <a:t>TERBATAS</a:t>
                      </a:r>
                      <a:r>
                        <a:rPr lang="en-AU" sz="1200" baseline="0" dirty="0" smtClean="0">
                          <a:latin typeface="Segoe UI" pitchFamily="34" charset="0"/>
                          <a:cs typeface="Segoe UI" pitchFamily="34" charset="0"/>
                        </a:rPr>
                        <a:t> (LOKAL)</a:t>
                      </a:r>
                      <a:endParaRPr lang="en-AU" sz="1200" dirty="0">
                        <a:latin typeface="Segoe UI" pitchFamily="34" charset="0"/>
                        <a:cs typeface="Segoe UI" pitchFamily="34" charset="0"/>
                      </a:endParaRPr>
                    </a:p>
                  </a:txBody>
                  <a:tcPr/>
                </a:tc>
                <a:tc>
                  <a:txBody>
                    <a:bodyPr/>
                    <a:lstStyle/>
                    <a:p>
                      <a:r>
                        <a:rPr lang="en-AU" sz="1200" dirty="0" smtClean="0">
                          <a:solidFill>
                            <a:schemeClr val="tx1"/>
                          </a:solidFill>
                          <a:latin typeface="Segoe UI" pitchFamily="34" charset="0"/>
                          <a:cs typeface="Segoe UI" pitchFamily="34" charset="0"/>
                        </a:rPr>
                        <a:t>BERBASIS JARINGAN </a:t>
                      </a:r>
                      <a:r>
                        <a:rPr lang="en-AU" sz="1200" i="1" dirty="0" smtClean="0">
                          <a:solidFill>
                            <a:schemeClr val="tx1"/>
                          </a:solidFill>
                          <a:latin typeface="Segoe UI" pitchFamily="34" charset="0"/>
                          <a:cs typeface="Segoe UI" pitchFamily="34" charset="0"/>
                        </a:rPr>
                        <a:t>(ONLINE)</a:t>
                      </a:r>
                      <a:endParaRPr lang="en-AU" sz="1200" i="1" dirty="0">
                        <a:solidFill>
                          <a:schemeClr val="tx1"/>
                        </a:solidFill>
                        <a:latin typeface="Segoe UI" pitchFamily="34" charset="0"/>
                        <a:cs typeface="Segoe UI" pitchFamily="34" charset="0"/>
                      </a:endParaRPr>
                    </a:p>
                  </a:txBody>
                  <a:tcPr/>
                </a:tc>
              </a:tr>
            </a:tbl>
          </a:graphicData>
        </a:graphic>
      </p:graphicFrame>
    </p:spTree>
    <p:extLst>
      <p:ext uri="{BB962C8B-B14F-4D97-AF65-F5344CB8AC3E}">
        <p14:creationId xmlns:p14="http://schemas.microsoft.com/office/powerpoint/2010/main" xmlns="" val="3556705593"/>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11" descr="http://lintasgayo.co/wp-content/uploads/2014/10/Kopi-Umang-dan-dunia.jpg"/>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452" y="1720850"/>
            <a:ext cx="2895600" cy="16990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7" descr="http://www.pikiran-rakyat.com/sites/files/public/styles/medium/public/image/2014/12/18/lelangagro.jpg?itok=m9qwMCAg"/>
          <p:cNvPicPr>
            <a:picLocks noChangeAspect="1" noChangeArrowheads="1"/>
          </p:cNvPicPr>
          <p:nvPr/>
        </p:nvPicPr>
        <p:blipFill>
          <a:blip r:embed="rId4">
            <a:duotone>
              <a:schemeClr val="bg2">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1" y="3419872"/>
            <a:ext cx="2906938" cy="17263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9" descr="http://www.kabarbisnis.com/images/photo/9cb94c312015a0bb53dec68e823e4568.jpg"/>
          <p:cNvPicPr>
            <a:picLocks noChangeAspect="1" noChangeArrowheads="1"/>
          </p:cNvPicPr>
          <p:nvPr/>
        </p:nvPicPr>
        <p:blipFill>
          <a:blip r:embed="rId5">
            <a:duotone>
              <a:schemeClr val="bg2">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0" y="-6292"/>
            <a:ext cx="2895600" cy="17271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341"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5DAC760D-91C1-4DFB-B1CC-92D96BDE5FA7}" type="slidenum">
              <a:rPr lang="en-US" altLang="id-ID" smtClean="0">
                <a:solidFill>
                  <a:schemeClr val="bg1"/>
                </a:solidFill>
                <a:latin typeface="Calibri" pitchFamily="34" charset="0"/>
              </a:rPr>
              <a:pPr/>
              <a:t>2</a:t>
            </a:fld>
            <a:endParaRPr lang="en-US" altLang="id-ID" smtClean="0">
              <a:solidFill>
                <a:schemeClr val="bg1"/>
              </a:solidFill>
              <a:latin typeface="Calibri" pitchFamily="34" charset="0"/>
            </a:endParaRPr>
          </a:p>
        </p:txBody>
      </p:sp>
      <p:sp>
        <p:nvSpPr>
          <p:cNvPr id="14342" name="TextBox 4"/>
          <p:cNvSpPr txBox="1">
            <a:spLocks noChangeArrowheads="1"/>
          </p:cNvSpPr>
          <p:nvPr/>
        </p:nvSpPr>
        <p:spPr bwMode="auto">
          <a:xfrm>
            <a:off x="1368423" y="2225516"/>
            <a:ext cx="7543800" cy="27084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a:spcBef>
                <a:spcPts val="300"/>
              </a:spcBef>
              <a:spcAft>
                <a:spcPts val="300"/>
              </a:spcAft>
            </a:pPr>
            <a:r>
              <a:rPr lang="en-US" sz="2000" b="1" dirty="0">
                <a:latin typeface="Agency FB" pitchFamily="34" charset="0"/>
              </a:rPr>
              <a:t>TUJUAN DAN MANFAAT</a:t>
            </a:r>
          </a:p>
          <a:p>
            <a:pPr algn="r">
              <a:spcBef>
                <a:spcPts val="300"/>
              </a:spcBef>
              <a:spcAft>
                <a:spcPts val="300"/>
              </a:spcAft>
            </a:pPr>
            <a:r>
              <a:rPr lang="en-US" sz="2000" b="1" dirty="0">
                <a:latin typeface="Agency FB" pitchFamily="34" charset="0"/>
              </a:rPr>
              <a:t>KETENTUAN PESERTA PASAR LELANG KOMODITAS</a:t>
            </a:r>
          </a:p>
          <a:p>
            <a:pPr algn="r">
              <a:spcBef>
                <a:spcPts val="300"/>
              </a:spcBef>
              <a:spcAft>
                <a:spcPts val="300"/>
              </a:spcAft>
            </a:pPr>
            <a:r>
              <a:rPr lang="en-US" sz="2000" b="1" dirty="0">
                <a:latin typeface="Agency FB" pitchFamily="34" charset="0"/>
              </a:rPr>
              <a:t>MEKANISME PASAR LELANG</a:t>
            </a:r>
          </a:p>
          <a:p>
            <a:pPr algn="r">
              <a:spcBef>
                <a:spcPts val="300"/>
              </a:spcBef>
              <a:spcAft>
                <a:spcPts val="300"/>
              </a:spcAft>
            </a:pPr>
            <a:r>
              <a:rPr lang="en-US" sz="2000" b="1" dirty="0">
                <a:latin typeface="Agency FB" pitchFamily="34" charset="0"/>
              </a:rPr>
              <a:t>WAKTU PELAKSANAAN PASAR LELANG</a:t>
            </a:r>
          </a:p>
          <a:p>
            <a:pPr algn="r">
              <a:spcBef>
                <a:spcPts val="300"/>
              </a:spcBef>
              <a:spcAft>
                <a:spcPts val="300"/>
              </a:spcAft>
            </a:pPr>
            <a:r>
              <a:rPr lang="en-US" sz="2000" b="1" dirty="0">
                <a:latin typeface="Agency FB" pitchFamily="34" charset="0"/>
              </a:rPr>
              <a:t>LEMBAGA PENJAMIN </a:t>
            </a:r>
          </a:p>
          <a:p>
            <a:pPr algn="r">
              <a:spcBef>
                <a:spcPts val="300"/>
              </a:spcBef>
              <a:spcAft>
                <a:spcPts val="300"/>
              </a:spcAft>
            </a:pPr>
            <a:r>
              <a:rPr lang="en-US" sz="2000" b="1" dirty="0">
                <a:latin typeface="Agency FB" pitchFamily="34" charset="0"/>
              </a:rPr>
              <a:t>JENIS DAN JUMLAH KOMODITAS</a:t>
            </a:r>
          </a:p>
          <a:p>
            <a:pPr algn="r">
              <a:spcBef>
                <a:spcPts val="300"/>
              </a:spcBef>
              <a:spcAft>
                <a:spcPts val="300"/>
              </a:spcAft>
            </a:pPr>
            <a:r>
              <a:rPr lang="en-US" sz="2000" b="1" dirty="0">
                <a:latin typeface="Agency FB" pitchFamily="34" charset="0"/>
              </a:rPr>
              <a:t>KETENTUAN PANITIA YANG BERWENANG DAN TEMPAT </a:t>
            </a:r>
          </a:p>
        </p:txBody>
      </p:sp>
      <p:sp>
        <p:nvSpPr>
          <p:cNvPr id="4" name="Title 2"/>
          <p:cNvSpPr txBox="1">
            <a:spLocks/>
          </p:cNvSpPr>
          <p:nvPr/>
        </p:nvSpPr>
        <p:spPr>
          <a:xfrm>
            <a:off x="76200" y="133856"/>
            <a:ext cx="8915400" cy="584775"/>
          </a:xfrm>
          <a:prstGeom prst="rect">
            <a:avLst/>
          </a:prstGeom>
        </p:spPr>
        <p:txBody>
          <a:bodyPr wrap="square" anchor="ctr">
            <a:spAutoFit/>
          </a:bodyPr>
          <a:lstStyle>
            <a:lvl1pPr algn="l" rtl="0" eaLnBrk="0" fontAlgn="base" hangingPunct="0">
              <a:spcBef>
                <a:spcPct val="0"/>
              </a:spcBef>
              <a:spcAft>
                <a:spcPct val="0"/>
              </a:spcAft>
              <a:defRPr sz="4000" kern="1200" spc="-1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a:lstStyle>
          <a:p>
            <a:pPr eaLnBrk="1" fontAlgn="auto" hangingPunct="1">
              <a:spcAft>
                <a:spcPts val="0"/>
              </a:spcAft>
              <a:defRPr/>
            </a:pPr>
            <a:r>
              <a:rPr lang="en-US" sz="3200" b="1" dirty="0">
                <a:solidFill>
                  <a:srgbClr val="FF0000"/>
                </a:solidFill>
                <a:effectLst>
                  <a:outerShdw blurRad="38100" dist="38100" dir="2700000" algn="tl">
                    <a:srgbClr val="000000">
                      <a:alpha val="43137"/>
                    </a:srgbClr>
                  </a:outerShdw>
                </a:effectLst>
                <a:latin typeface="Agency FB" pitchFamily="34" charset="0"/>
                <a:ea typeface="Segoe UI" panose="020B0502040204020203" pitchFamily="34" charset="0"/>
                <a:cs typeface="Segoe UI" panose="020B0502040204020203" pitchFamily="34" charset="0"/>
              </a:rPr>
              <a:t>P</a:t>
            </a:r>
            <a:r>
              <a:rPr lang="en-US" sz="2800" b="1" dirty="0" smtClean="0">
                <a:solidFill>
                  <a:srgbClr val="002060"/>
                </a:solidFill>
                <a:effectLst>
                  <a:outerShdw blurRad="38100" dist="38100" dir="2700000" algn="tl">
                    <a:srgbClr val="000000">
                      <a:alpha val="43137"/>
                    </a:srgbClr>
                  </a:outerShdw>
                </a:effectLst>
                <a:latin typeface="Agency FB" pitchFamily="34" charset="0"/>
                <a:ea typeface="Segoe UI" panose="020B0502040204020203" pitchFamily="34" charset="0"/>
                <a:cs typeface="Segoe UI" panose="020B0502040204020203" pitchFamily="34" charset="0"/>
              </a:rPr>
              <a:t>ERTANYAAN RAKOR TPID SUMATERA UTARA AKAN MENJADI FOKUS PENYAJIAN </a:t>
            </a:r>
            <a:endParaRPr lang="en-US" sz="2800" b="1" dirty="0">
              <a:solidFill>
                <a:srgbClr val="002060"/>
              </a:solidFill>
              <a:effectLst>
                <a:outerShdw blurRad="38100" dist="38100" dir="2700000" algn="tl">
                  <a:srgbClr val="000000">
                    <a:alpha val="43137"/>
                  </a:srgbClr>
                </a:outerShdw>
              </a:effectLst>
              <a:latin typeface="Agency FB" pitchFamily="34" charset="0"/>
              <a:ea typeface="Segoe UI" panose="020B0502040204020203" pitchFamily="34" charset="0"/>
              <a:cs typeface="Segoe UI" panose="020B0502040204020203"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9698" name="Title 18"/>
          <p:cNvSpPr>
            <a:spLocks noGrp="1"/>
          </p:cNvSpPr>
          <p:nvPr>
            <p:ph type="title"/>
          </p:nvPr>
        </p:nvSpPr>
        <p:spPr>
          <a:xfrm>
            <a:off x="21771" y="-7258"/>
            <a:ext cx="7620000" cy="681037"/>
          </a:xfrm>
        </p:spPr>
        <p:txBody>
          <a:bodyPr>
            <a:normAutofit/>
          </a:bodyPr>
          <a:lstStyle/>
          <a:p>
            <a:pPr>
              <a:defRPr/>
            </a:pPr>
            <a:r>
              <a:rPr lang="en-AU" altLang="id-ID" sz="3200" b="1" dirty="0">
                <a:solidFill>
                  <a:srgbClr val="FF0000"/>
                </a:solidFill>
                <a:effectLst>
                  <a:outerShdw blurRad="38100" dist="38100" dir="2700000" algn="tl">
                    <a:srgbClr val="000000">
                      <a:alpha val="43137"/>
                    </a:srgbClr>
                  </a:outerShdw>
                </a:effectLst>
                <a:latin typeface="Agency FB" pitchFamily="34" charset="0"/>
                <a:ea typeface="Segoe UI" panose="020B0502040204020203" pitchFamily="34" charset="0"/>
                <a:cs typeface="Segoe UI" panose="020B0502040204020203" pitchFamily="34" charset="0"/>
              </a:rPr>
              <a:t>T</a:t>
            </a:r>
            <a:r>
              <a:rPr lang="en-AU" altLang="id-ID" sz="2800" b="1" dirty="0">
                <a:solidFill>
                  <a:schemeClr val="tx1"/>
                </a:solidFill>
                <a:latin typeface="Agency FB" pitchFamily="34" charset="0"/>
                <a:ea typeface="+mn-ea"/>
                <a:cs typeface="Segoe UI" pitchFamily="34" charset="0"/>
              </a:rPr>
              <a:t>AHAPAN</a:t>
            </a:r>
            <a:r>
              <a:rPr lang="en-AU" altLang="id-ID" sz="2800" b="1" dirty="0">
                <a:solidFill>
                  <a:srgbClr val="002060"/>
                </a:solidFill>
                <a:effectLst>
                  <a:outerShdw blurRad="38100" dist="38100" dir="2700000" algn="tl">
                    <a:srgbClr val="000000">
                      <a:alpha val="43137"/>
                    </a:srgbClr>
                  </a:outerShdw>
                </a:effectLst>
                <a:latin typeface="Agency FB" pitchFamily="34" charset="0"/>
                <a:ea typeface="Segoe UI" panose="020B0502040204020203" pitchFamily="34" charset="0"/>
                <a:cs typeface="Segoe UI" panose="020B0502040204020203" pitchFamily="34" charset="0"/>
              </a:rPr>
              <a:t> </a:t>
            </a:r>
            <a:r>
              <a:rPr lang="en-AU" altLang="id-ID" sz="2800" b="1" dirty="0">
                <a:solidFill>
                  <a:schemeClr val="tx1"/>
                </a:solidFill>
                <a:latin typeface="Agency FB" pitchFamily="34" charset="0"/>
                <a:ea typeface="+mn-ea"/>
                <a:cs typeface="Segoe UI" pitchFamily="34" charset="0"/>
              </a:rPr>
              <a:t>PENGEMBANGAN PASAR LELANG</a:t>
            </a:r>
            <a:endParaRPr lang="id-ID" altLang="id-ID" sz="2800" b="1" dirty="0">
              <a:solidFill>
                <a:schemeClr val="tx1"/>
              </a:solidFill>
              <a:latin typeface="Agency FB" pitchFamily="34" charset="0"/>
              <a:ea typeface="+mn-ea"/>
              <a:cs typeface="Segoe UI" pitchFamily="34" charset="0"/>
            </a:endParaRPr>
          </a:p>
        </p:txBody>
      </p:sp>
      <p:sp>
        <p:nvSpPr>
          <p:cNvPr id="5" name="TextBox 4"/>
          <p:cNvSpPr txBox="1"/>
          <p:nvPr/>
        </p:nvSpPr>
        <p:spPr>
          <a:xfrm>
            <a:off x="228597" y="699408"/>
            <a:ext cx="8784774" cy="4119076"/>
          </a:xfrm>
          <a:prstGeom prst="rect">
            <a:avLst/>
          </a:prstGeom>
          <a:noFill/>
        </p:spPr>
        <p:txBody>
          <a:bodyPr wrap="square">
            <a:spAutoFit/>
          </a:bodyPr>
          <a:lstStyle/>
          <a:p>
            <a:pPr marL="347663" indent="-347663" algn="just" eaLnBrk="1" fontAlgn="auto" hangingPunct="1">
              <a:spcAft>
                <a:spcPts val="200"/>
              </a:spcAft>
              <a:buFont typeface="+mj-lt"/>
              <a:buAutoNum type="arabicPeriod"/>
              <a:defRPr/>
            </a:pPr>
            <a:r>
              <a:rPr lang="en-US" sz="2500" dirty="0" smtClean="0">
                <a:solidFill>
                  <a:schemeClr val="tx2">
                    <a:lumMod val="50000"/>
                  </a:schemeClr>
                </a:solidFill>
                <a:latin typeface="Agency FB" pitchFamily="34" charset="0"/>
              </a:rPr>
              <a:t>PENGUATAN REGULASI</a:t>
            </a:r>
          </a:p>
          <a:p>
            <a:pPr marL="347663" indent="-347663" algn="just" eaLnBrk="1" fontAlgn="auto" hangingPunct="1">
              <a:spcAft>
                <a:spcPts val="200"/>
              </a:spcAft>
              <a:buFont typeface="+mj-lt"/>
              <a:buAutoNum type="arabicPeriod"/>
              <a:defRPr/>
            </a:pPr>
            <a:r>
              <a:rPr lang="en-US" sz="2500" dirty="0" smtClean="0">
                <a:solidFill>
                  <a:schemeClr val="tx2">
                    <a:lumMod val="50000"/>
                  </a:schemeClr>
                </a:solidFill>
                <a:latin typeface="Agency FB" pitchFamily="34" charset="0"/>
              </a:rPr>
              <a:t>PENGUATAN KELEMBAGAAN : PENYELENGGARA, LEMBAGA KLIRING DAN PENJAMINAN</a:t>
            </a:r>
          </a:p>
          <a:p>
            <a:pPr marL="347663" indent="-347663" algn="just" fontAlgn="auto">
              <a:spcAft>
                <a:spcPts val="200"/>
              </a:spcAft>
              <a:buFont typeface="+mj-lt"/>
              <a:buAutoNum type="arabicPeriod"/>
              <a:defRPr/>
            </a:pPr>
            <a:r>
              <a:rPr lang="en-US" sz="2500" dirty="0" smtClean="0">
                <a:solidFill>
                  <a:schemeClr val="tx2">
                    <a:lumMod val="50000"/>
                  </a:schemeClr>
                </a:solidFill>
                <a:latin typeface="Agency FB" pitchFamily="34" charset="0"/>
              </a:rPr>
              <a:t>PENETAPAN PTT, PERJANJIAN, STANDAR PROSEDUR PENYELENGGARAAN (</a:t>
            </a:r>
            <a:r>
              <a:rPr lang="en-US" sz="2500" dirty="0">
                <a:solidFill>
                  <a:schemeClr val="tx2">
                    <a:lumMod val="50000"/>
                  </a:schemeClr>
                </a:solidFill>
                <a:latin typeface="Agency FB" pitchFamily="34" charset="0"/>
              </a:rPr>
              <a:t>SOP), </a:t>
            </a:r>
            <a:r>
              <a:rPr lang="en-US" sz="2500" dirty="0" smtClean="0">
                <a:solidFill>
                  <a:schemeClr val="tx2">
                    <a:lumMod val="50000"/>
                  </a:schemeClr>
                </a:solidFill>
                <a:latin typeface="Agency FB" pitchFamily="34" charset="0"/>
              </a:rPr>
              <a:t>PERATURAN PERDAGANGAN (TRADING RULES) PASAR LELANG YANG BERLAKU SECARA NASIONAL </a:t>
            </a:r>
          </a:p>
          <a:p>
            <a:pPr marL="347663" indent="-347663" algn="just" eaLnBrk="1" fontAlgn="auto" hangingPunct="1">
              <a:spcAft>
                <a:spcPts val="200"/>
              </a:spcAft>
              <a:buFont typeface="+mj-lt"/>
              <a:buAutoNum type="arabicPeriod"/>
              <a:defRPr/>
            </a:pPr>
            <a:r>
              <a:rPr lang="en-US" sz="2500" dirty="0" smtClean="0">
                <a:solidFill>
                  <a:schemeClr val="tx2">
                    <a:lumMod val="50000"/>
                  </a:schemeClr>
                </a:solidFill>
                <a:latin typeface="Agency FB" pitchFamily="34" charset="0"/>
              </a:rPr>
              <a:t>PELATIHAN SDM</a:t>
            </a:r>
          </a:p>
          <a:p>
            <a:pPr marL="347663" indent="-347663" algn="just" eaLnBrk="1" fontAlgn="auto" hangingPunct="1">
              <a:spcAft>
                <a:spcPts val="200"/>
              </a:spcAft>
              <a:buFont typeface="+mj-lt"/>
              <a:buAutoNum type="arabicPeriod"/>
              <a:defRPr/>
            </a:pPr>
            <a:r>
              <a:rPr lang="en-US" sz="2500" dirty="0" smtClean="0">
                <a:solidFill>
                  <a:schemeClr val="tx2">
                    <a:lumMod val="50000"/>
                  </a:schemeClr>
                </a:solidFill>
                <a:latin typeface="Agency FB" pitchFamily="34" charset="0"/>
              </a:rPr>
              <a:t>PENYEDIAAN DAN OPTIMALISASI INFRASTRUKTUR</a:t>
            </a:r>
          </a:p>
          <a:p>
            <a:pPr marL="347663" indent="-347663" algn="just" eaLnBrk="1" fontAlgn="auto" hangingPunct="1">
              <a:spcAft>
                <a:spcPts val="200"/>
              </a:spcAft>
              <a:buFont typeface="+mj-lt"/>
              <a:buAutoNum type="arabicPeriod"/>
              <a:defRPr/>
            </a:pPr>
            <a:r>
              <a:rPr lang="en-US" sz="2500" dirty="0" smtClean="0">
                <a:solidFill>
                  <a:schemeClr val="tx2">
                    <a:lumMod val="50000"/>
                  </a:schemeClr>
                </a:solidFill>
                <a:latin typeface="Agency FB" pitchFamily="34" charset="0"/>
              </a:rPr>
              <a:t>PEMBANGUNAN SISTEM INFORMASI TERPADU</a:t>
            </a:r>
          </a:p>
          <a:p>
            <a:pPr marL="347663" indent="-347663" algn="just" eaLnBrk="1" fontAlgn="auto" hangingPunct="1">
              <a:spcAft>
                <a:spcPts val="200"/>
              </a:spcAft>
              <a:buFont typeface="+mj-lt"/>
              <a:buAutoNum type="arabicPeriod"/>
              <a:defRPr/>
            </a:pPr>
            <a:r>
              <a:rPr lang="en-US" sz="2500" dirty="0" smtClean="0">
                <a:solidFill>
                  <a:schemeClr val="tx2">
                    <a:lumMod val="50000"/>
                  </a:schemeClr>
                </a:solidFill>
                <a:latin typeface="Agency FB" pitchFamily="34" charset="0"/>
              </a:rPr>
              <a:t>PENGAWASAN &amp; PEMBINAAN</a:t>
            </a:r>
          </a:p>
          <a:p>
            <a:pPr marL="347663" indent="-347663" algn="just" eaLnBrk="1" fontAlgn="auto" hangingPunct="1">
              <a:spcAft>
                <a:spcPts val="200"/>
              </a:spcAft>
              <a:buFont typeface="+mj-lt"/>
              <a:buAutoNum type="arabicPeriod"/>
              <a:defRPr/>
            </a:pPr>
            <a:r>
              <a:rPr lang="en-US" sz="2500" dirty="0" smtClean="0">
                <a:solidFill>
                  <a:schemeClr val="tx2">
                    <a:lumMod val="50000"/>
                  </a:schemeClr>
                </a:solidFill>
                <a:latin typeface="Agency FB" pitchFamily="34" charset="0"/>
              </a:rPr>
              <a:t>EVALUASI</a:t>
            </a:r>
          </a:p>
        </p:txBody>
      </p:sp>
    </p:spTree>
  </p:cSld>
  <p:clrMapOvr>
    <a:overrideClrMapping bg1="lt1" tx1="dk1" bg2="lt2" tx2="dk2" accent1="accent1" accent2="accent2" accent3="accent3" accent4="accent4" accent5="accent5" accent6="accent6" hlink="hlink" folHlink="folHlink"/>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76199" y="2721"/>
            <a:ext cx="4953000" cy="628650"/>
          </a:xfrm>
        </p:spPr>
        <p:txBody>
          <a:bodyPr>
            <a:normAutofit/>
          </a:bodyPr>
          <a:lstStyle/>
          <a:p>
            <a:pPr eaLnBrk="1" hangingPunct="1">
              <a:defRPr/>
            </a:pPr>
            <a:r>
              <a:rPr lang="en-US" sz="3200" b="1" dirty="0">
                <a:solidFill>
                  <a:srgbClr val="FF0000"/>
                </a:solidFill>
                <a:effectLst>
                  <a:outerShdw blurRad="38100" dist="38100" dir="2700000" algn="tl">
                    <a:srgbClr val="000000">
                      <a:alpha val="43137"/>
                    </a:srgbClr>
                  </a:outerShdw>
                </a:effectLst>
                <a:latin typeface="Agency FB" pitchFamily="34" charset="0"/>
                <a:ea typeface="Segoe UI" panose="020B0502040204020203" pitchFamily="34" charset="0"/>
                <a:cs typeface="Segoe UI" panose="020B0502040204020203" pitchFamily="34" charset="0"/>
              </a:rPr>
              <a:t>T</a:t>
            </a:r>
            <a:r>
              <a:rPr lang="en-US" sz="2800" b="1" dirty="0">
                <a:solidFill>
                  <a:srgbClr val="002060"/>
                </a:solidFill>
                <a:effectLst>
                  <a:outerShdw blurRad="38100" dist="38100" dir="2700000" algn="tl">
                    <a:srgbClr val="000000">
                      <a:alpha val="43137"/>
                    </a:srgbClr>
                  </a:outerShdw>
                </a:effectLst>
                <a:latin typeface="Agency FB" pitchFamily="34" charset="0"/>
                <a:ea typeface="Segoe UI" panose="020B0502040204020203" pitchFamily="34" charset="0"/>
                <a:cs typeface="Segoe UI" panose="020B0502040204020203" pitchFamily="34" charset="0"/>
              </a:rPr>
              <a:t>ANTANGAN</a:t>
            </a:r>
            <a:r>
              <a:rPr lang="en-US" sz="2800" b="1" dirty="0" smtClean="0"/>
              <a:t> </a:t>
            </a:r>
            <a:r>
              <a:rPr lang="en-US" sz="2800" b="1" dirty="0">
                <a:solidFill>
                  <a:srgbClr val="002060"/>
                </a:solidFill>
                <a:effectLst>
                  <a:outerShdw blurRad="38100" dist="38100" dir="2700000" algn="tl">
                    <a:srgbClr val="000000">
                      <a:alpha val="43137"/>
                    </a:srgbClr>
                  </a:outerShdw>
                </a:effectLst>
                <a:latin typeface="Agency FB" pitchFamily="34" charset="0"/>
                <a:ea typeface="Segoe UI" panose="020B0502040204020203" pitchFamily="34" charset="0"/>
                <a:cs typeface="Segoe UI" panose="020B0502040204020203" pitchFamily="34" charset="0"/>
              </a:rPr>
              <a:t>PASAR </a:t>
            </a:r>
            <a:r>
              <a:rPr lang="en-US" sz="2800" b="1" dirty="0" smtClean="0">
                <a:solidFill>
                  <a:srgbClr val="002060"/>
                </a:solidFill>
                <a:effectLst>
                  <a:outerShdw blurRad="38100" dist="38100" dir="2700000" algn="tl">
                    <a:srgbClr val="000000">
                      <a:alpha val="43137"/>
                    </a:srgbClr>
                  </a:outerShdw>
                </a:effectLst>
                <a:latin typeface="Agency FB" pitchFamily="34" charset="0"/>
                <a:ea typeface="Segoe UI" panose="020B0502040204020203" pitchFamily="34" charset="0"/>
                <a:cs typeface="Segoe UI" panose="020B0502040204020203" pitchFamily="34" charset="0"/>
              </a:rPr>
              <a:t>LELANG (PL)</a:t>
            </a:r>
            <a:endParaRPr lang="en-US" sz="2800" b="1" dirty="0">
              <a:solidFill>
                <a:srgbClr val="002060"/>
              </a:solidFill>
              <a:effectLst>
                <a:outerShdw blurRad="38100" dist="38100" dir="2700000" algn="tl">
                  <a:srgbClr val="000000">
                    <a:alpha val="43137"/>
                  </a:srgbClr>
                </a:outerShdw>
              </a:effectLst>
              <a:latin typeface="Agency FB" pitchFamily="34" charset="0"/>
              <a:ea typeface="Segoe UI" panose="020B0502040204020203" pitchFamily="34" charset="0"/>
              <a:cs typeface="Segoe UI" panose="020B0502040204020203" pitchFamily="34" charset="0"/>
            </a:endParaRPr>
          </a:p>
        </p:txBody>
      </p:sp>
      <p:sp>
        <p:nvSpPr>
          <p:cNvPr id="4" name="Text Placeholder 3"/>
          <p:cNvSpPr txBox="1">
            <a:spLocks/>
          </p:cNvSpPr>
          <p:nvPr/>
        </p:nvSpPr>
        <p:spPr>
          <a:xfrm>
            <a:off x="195943" y="821112"/>
            <a:ext cx="8763000" cy="3832225"/>
          </a:xfrm>
          <a:prstGeom prst="rect">
            <a:avLst/>
          </a:prstGeom>
          <a:noFill/>
        </p:spPr>
        <p:txBody>
          <a:bodyPr/>
          <a:lstStyle/>
          <a:p>
            <a:pPr marL="233363" lvl="2" indent="-233363" algn="just" defTabSz="912813" fontAlgn="auto">
              <a:spcBef>
                <a:spcPts val="200"/>
              </a:spcBef>
              <a:spcAft>
                <a:spcPts val="200"/>
              </a:spcAft>
              <a:buSzPct val="100000"/>
              <a:buFont typeface="+mj-lt"/>
              <a:buAutoNum type="arabicPeriod"/>
              <a:defRPr/>
            </a:pPr>
            <a:r>
              <a:rPr lang="en-US" sz="1400" b="1" dirty="0" smtClean="0">
                <a:latin typeface="Agency FB" pitchFamily="34" charset="0"/>
                <a:ea typeface="ＭＳ Ｐゴシック"/>
              </a:rPr>
              <a:t>NILAI TRANSAKSI CENDERUNG MENGALAMI PENURUNAN;</a:t>
            </a:r>
          </a:p>
          <a:p>
            <a:pPr marL="233363" lvl="2" indent="-233363" algn="just" defTabSz="912813" fontAlgn="auto">
              <a:spcBef>
                <a:spcPts val="200"/>
              </a:spcBef>
              <a:spcAft>
                <a:spcPts val="200"/>
              </a:spcAft>
              <a:buSzPct val="100000"/>
              <a:buFont typeface="+mj-lt"/>
              <a:buAutoNum type="arabicPeriod"/>
              <a:defRPr/>
            </a:pPr>
            <a:r>
              <a:rPr lang="en-US" sz="1400" b="1" dirty="0" smtClean="0">
                <a:latin typeface="Agency FB" pitchFamily="34" charset="0"/>
                <a:ea typeface="ＭＳ Ｐゴシック"/>
              </a:rPr>
              <a:t>PASAR LELANG BELUM </a:t>
            </a:r>
            <a:r>
              <a:rPr lang="id-ID" sz="1400" b="1" dirty="0" smtClean="0">
                <a:latin typeface="Agency FB" pitchFamily="34" charset="0"/>
                <a:ea typeface="ＭＳ Ｐゴシック"/>
              </a:rPr>
              <a:t>SEPENUHNYA </a:t>
            </a:r>
            <a:r>
              <a:rPr lang="en-US" sz="1400" b="1" dirty="0" smtClean="0">
                <a:latin typeface="Agency FB" pitchFamily="34" charset="0"/>
                <a:ea typeface="ＭＳ Ｐゴシック"/>
              </a:rPr>
              <a:t>MENJADI RUJUKAN HARGA KOMODITI;</a:t>
            </a:r>
          </a:p>
          <a:p>
            <a:pPr marL="233363" lvl="2" indent="-233363" algn="just" defTabSz="912813" fontAlgn="auto">
              <a:spcBef>
                <a:spcPts val="200"/>
              </a:spcBef>
              <a:spcAft>
                <a:spcPts val="200"/>
              </a:spcAft>
              <a:buSzPct val="100000"/>
              <a:buFont typeface="+mj-lt"/>
              <a:buAutoNum type="arabicPeriod"/>
              <a:defRPr/>
            </a:pPr>
            <a:r>
              <a:rPr lang="en-US" sz="1400" b="1" dirty="0" smtClean="0">
                <a:latin typeface="Agency FB" pitchFamily="34" charset="0"/>
                <a:ea typeface="ＭＳ Ｐゴシック"/>
              </a:rPr>
              <a:t>JUMLAH PENJUAL DAN PEMBELI SANGAT MINIM (PELAKU BELUM </a:t>
            </a:r>
            <a:r>
              <a:rPr lang="id-ID" sz="1400" b="1" dirty="0" smtClean="0">
                <a:latin typeface="Agency FB" pitchFamily="34" charset="0"/>
                <a:ea typeface="ＭＳ Ｐゴシック"/>
              </a:rPr>
              <a:t>BANYAK </a:t>
            </a:r>
            <a:r>
              <a:rPr lang="en-US" sz="1400" b="1" dirty="0" smtClean="0">
                <a:latin typeface="Agency FB" pitchFamily="34" charset="0"/>
                <a:ea typeface="ＭＳ Ｐゴシック"/>
              </a:rPr>
              <a:t>TERTARIK MENGGUNAKAN PL SEBAGAI SARANA TRANSAKSI);</a:t>
            </a:r>
          </a:p>
          <a:p>
            <a:pPr marL="233363" lvl="2" indent="-233363" algn="just" defTabSz="912813" fontAlgn="auto">
              <a:spcBef>
                <a:spcPts val="200"/>
              </a:spcBef>
              <a:spcAft>
                <a:spcPts val="200"/>
              </a:spcAft>
              <a:buSzPct val="100000"/>
              <a:buFont typeface="+mj-lt"/>
              <a:buAutoNum type="arabicPeriod"/>
              <a:defRPr/>
            </a:pPr>
            <a:r>
              <a:rPr lang="en-US" sz="1400" b="1" dirty="0" smtClean="0">
                <a:latin typeface="Agency FB" pitchFamily="34" charset="0"/>
                <a:ea typeface="ＭＳ Ｐゴシック"/>
              </a:rPr>
              <a:t>UMUMNYA PELAKU PASAR TIDAK MELAPORKAN REALISASI </a:t>
            </a:r>
            <a:r>
              <a:rPr lang="id-ID" sz="1400" b="1" dirty="0" smtClean="0">
                <a:latin typeface="Agency FB" pitchFamily="34" charset="0"/>
                <a:ea typeface="ＭＳ Ｐゴシック"/>
              </a:rPr>
              <a:t>TRANSAKSI</a:t>
            </a:r>
          </a:p>
          <a:p>
            <a:pPr marL="233363" lvl="2" indent="-233363" algn="just" defTabSz="912813" fontAlgn="auto">
              <a:spcBef>
                <a:spcPts val="200"/>
              </a:spcBef>
              <a:spcAft>
                <a:spcPts val="200"/>
              </a:spcAft>
              <a:buSzPct val="100000"/>
              <a:buFont typeface="+mj-lt"/>
              <a:buAutoNum type="arabicPeriod"/>
              <a:defRPr/>
            </a:pPr>
            <a:r>
              <a:rPr lang="en-US" sz="1400" b="1" dirty="0" smtClean="0">
                <a:latin typeface="Agency FB" pitchFamily="34" charset="0"/>
                <a:ea typeface="ＭＳ Ｐゴシック"/>
              </a:rPr>
              <a:t>BELUM SELURUH PENYELENGGARA MENERAPKAN SISTEM PENJAMINAN;</a:t>
            </a:r>
          </a:p>
          <a:p>
            <a:pPr marL="233363" lvl="2" indent="-233363" algn="just" defTabSz="912813" fontAlgn="auto">
              <a:spcBef>
                <a:spcPts val="200"/>
              </a:spcBef>
              <a:spcAft>
                <a:spcPts val="200"/>
              </a:spcAft>
              <a:buSzPct val="100000"/>
              <a:buFont typeface="+mj-lt"/>
              <a:buAutoNum type="arabicPeriod"/>
              <a:defRPr/>
            </a:pPr>
            <a:r>
              <a:rPr lang="en-US" sz="1400" b="1" dirty="0" smtClean="0">
                <a:latin typeface="Agency FB" pitchFamily="34" charset="0"/>
                <a:ea typeface="ＭＳ Ｐゴシック"/>
              </a:rPr>
              <a:t>BELUM OPTIMALNYA PEMANFAATAN PASAR LELANG SEBAGAI BISNIS </a:t>
            </a:r>
            <a:r>
              <a:rPr lang="id-ID" sz="1400" b="1" dirty="0" smtClean="0">
                <a:latin typeface="Agency FB" pitchFamily="34" charset="0"/>
                <a:ea typeface="ＭＳ Ｐゴシック"/>
              </a:rPr>
              <a:t>“JASA PASAR“</a:t>
            </a:r>
            <a:r>
              <a:rPr lang="en-US" sz="1400" b="1" dirty="0" smtClean="0">
                <a:latin typeface="Agency FB" pitchFamily="34" charset="0"/>
                <a:ea typeface="ＭＳ Ｐゴシック"/>
              </a:rPr>
              <a:t>.</a:t>
            </a:r>
          </a:p>
          <a:p>
            <a:pPr marL="233363" lvl="2" indent="-233363" algn="just" defTabSz="912813" fontAlgn="auto">
              <a:spcBef>
                <a:spcPts val="200"/>
              </a:spcBef>
              <a:spcAft>
                <a:spcPts val="200"/>
              </a:spcAft>
              <a:buSzPct val="100000"/>
              <a:buFont typeface="+mj-lt"/>
              <a:buAutoNum type="arabicPeriod"/>
              <a:defRPr/>
            </a:pPr>
            <a:r>
              <a:rPr lang="en-US" sz="1400" b="1" dirty="0">
                <a:latin typeface="Agency FB" pitchFamily="34" charset="0"/>
                <a:ea typeface="ＭＳ Ｐゴシック"/>
              </a:rPr>
              <a:t>KEBUTUHAN PASAR TERUS BERKEMBANG</a:t>
            </a:r>
          </a:p>
          <a:p>
            <a:pPr marL="233363" lvl="2" indent="-233363" algn="just" defTabSz="912813" fontAlgn="auto">
              <a:spcBef>
                <a:spcPts val="200"/>
              </a:spcBef>
              <a:spcAft>
                <a:spcPts val="200"/>
              </a:spcAft>
              <a:buSzPct val="100000"/>
              <a:buFont typeface="+mj-lt"/>
              <a:buAutoNum type="arabicPeriod"/>
              <a:defRPr/>
            </a:pPr>
            <a:r>
              <a:rPr lang="en-US" sz="1400" b="1" dirty="0">
                <a:latin typeface="Agency FB" pitchFamily="34" charset="0"/>
                <a:ea typeface="ＭＳ Ｐゴシック"/>
              </a:rPr>
              <a:t>LINGKUNGAN </a:t>
            </a:r>
            <a:r>
              <a:rPr lang="en-US" sz="1400" b="1" dirty="0" smtClean="0">
                <a:latin typeface="Agency FB" pitchFamily="34" charset="0"/>
                <a:ea typeface="ＭＳ Ｐゴシック"/>
              </a:rPr>
              <a:t>DAN </a:t>
            </a:r>
            <a:r>
              <a:rPr lang="en-US" sz="1400" b="1" dirty="0">
                <a:latin typeface="Agency FB" pitchFamily="34" charset="0"/>
                <a:ea typeface="ＭＳ Ｐゴシック"/>
              </a:rPr>
              <a:t>JUMLAH PELAKU </a:t>
            </a:r>
            <a:r>
              <a:rPr lang="en-US" sz="1400" b="1" dirty="0" smtClean="0">
                <a:latin typeface="Agency FB" pitchFamily="34" charset="0"/>
                <a:ea typeface="ＭＳ Ｐゴシック"/>
              </a:rPr>
              <a:t>YANG SANGAT </a:t>
            </a:r>
            <a:r>
              <a:rPr lang="en-US" sz="1400" b="1" dirty="0">
                <a:latin typeface="Agency FB" pitchFamily="34" charset="0"/>
                <a:ea typeface="ＭＳ Ｐゴシック"/>
              </a:rPr>
              <a:t>DINAMIS (SPT MEA 2015)</a:t>
            </a:r>
          </a:p>
          <a:p>
            <a:pPr marL="233363" lvl="2" indent="-233363" algn="just" defTabSz="912813" fontAlgn="auto">
              <a:spcBef>
                <a:spcPts val="200"/>
              </a:spcBef>
              <a:spcAft>
                <a:spcPts val="200"/>
              </a:spcAft>
              <a:buSzPct val="100000"/>
              <a:buFont typeface="+mj-lt"/>
              <a:buAutoNum type="arabicPeriod"/>
              <a:defRPr/>
            </a:pPr>
            <a:r>
              <a:rPr lang="en-US" sz="1400" b="1" dirty="0" smtClean="0">
                <a:latin typeface="Agency FB" pitchFamily="34" charset="0"/>
                <a:ea typeface="ＭＳ Ｐゴシック"/>
              </a:rPr>
              <a:t>CAKUPAN </a:t>
            </a:r>
            <a:r>
              <a:rPr lang="en-US" sz="1400" b="1" dirty="0">
                <a:latin typeface="Agency FB" pitchFamily="34" charset="0"/>
                <a:ea typeface="ＭＳ Ｐゴシック"/>
              </a:rPr>
              <a:t>WILAYAH PERDAGANGAN SEMAKIN MELUAS</a:t>
            </a:r>
          </a:p>
          <a:p>
            <a:pPr marL="233363" lvl="2" indent="-233363" algn="just" defTabSz="912813" fontAlgn="auto">
              <a:spcBef>
                <a:spcPts val="200"/>
              </a:spcBef>
              <a:spcAft>
                <a:spcPts val="200"/>
              </a:spcAft>
              <a:buSzPct val="100000"/>
              <a:buFont typeface="+mj-lt"/>
              <a:buAutoNum type="arabicPeriod"/>
              <a:defRPr/>
            </a:pPr>
            <a:r>
              <a:rPr lang="en-US" sz="1400" b="1" dirty="0">
                <a:latin typeface="Agency FB" pitchFamily="34" charset="0"/>
                <a:ea typeface="ＭＳ Ｐゴシック"/>
              </a:rPr>
              <a:t>KETERBATASAN </a:t>
            </a:r>
            <a:r>
              <a:rPr lang="en-US" sz="1400" b="1" dirty="0" smtClean="0">
                <a:latin typeface="Agency FB" pitchFamily="34" charset="0"/>
                <a:ea typeface="ＭＳ Ｐゴシック"/>
              </a:rPr>
              <a:t>ANGGARAN APBN DAN APBD</a:t>
            </a:r>
            <a:endParaRPr lang="en-US" sz="1400" b="1" dirty="0">
              <a:latin typeface="Agency FB" pitchFamily="34" charset="0"/>
              <a:ea typeface="ＭＳ Ｐゴシック"/>
            </a:endParaRPr>
          </a:p>
          <a:p>
            <a:pPr marL="233363" lvl="2" indent="-233363" algn="just" defTabSz="912813" fontAlgn="auto">
              <a:spcBef>
                <a:spcPts val="200"/>
              </a:spcBef>
              <a:spcAft>
                <a:spcPts val="200"/>
              </a:spcAft>
              <a:buSzPct val="100000"/>
              <a:buFont typeface="+mj-lt"/>
              <a:buAutoNum type="arabicPeriod"/>
              <a:defRPr/>
            </a:pPr>
            <a:r>
              <a:rPr lang="en-US" sz="1400" b="1" dirty="0">
                <a:latin typeface="Agency FB" pitchFamily="34" charset="0"/>
                <a:ea typeface="ＭＳ Ｐゴシック"/>
              </a:rPr>
              <a:t>JUMLAH SDM </a:t>
            </a:r>
            <a:r>
              <a:rPr lang="en-US" sz="1400" b="1" dirty="0" smtClean="0">
                <a:latin typeface="Agency FB" pitchFamily="34" charset="0"/>
                <a:ea typeface="ＭＳ Ｐゴシック"/>
              </a:rPr>
              <a:t>YANG MASIH MINIM (PETUGAS LELANG)</a:t>
            </a:r>
            <a:endParaRPr lang="en-US" sz="1400" b="1" dirty="0">
              <a:latin typeface="Agency FB" pitchFamily="34" charset="0"/>
              <a:ea typeface="ＭＳ Ｐゴシック"/>
            </a:endParaRPr>
          </a:p>
          <a:p>
            <a:pPr marL="233363" lvl="2" indent="-233363" algn="just" defTabSz="912813" fontAlgn="auto">
              <a:spcBef>
                <a:spcPts val="200"/>
              </a:spcBef>
              <a:spcAft>
                <a:spcPts val="200"/>
              </a:spcAft>
              <a:buSzPct val="100000"/>
              <a:buFont typeface="+mj-lt"/>
              <a:buAutoNum type="arabicPeriod"/>
              <a:defRPr/>
            </a:pPr>
            <a:r>
              <a:rPr lang="en-US" sz="1400" b="1" dirty="0">
                <a:latin typeface="Agency FB" pitchFamily="34" charset="0"/>
                <a:ea typeface="ＭＳ Ｐゴシック"/>
              </a:rPr>
              <a:t>BANYAKNYA TUGAS </a:t>
            </a:r>
            <a:r>
              <a:rPr lang="en-US" sz="1400" b="1" dirty="0" smtClean="0">
                <a:latin typeface="Agency FB" pitchFamily="34" charset="0"/>
                <a:ea typeface="ＭＳ Ｐゴシック"/>
              </a:rPr>
              <a:t>FUNGSI YANG MELEKAT PADA DINAS PERDAGANGAN, SEHINGGA BERPOTNSI TIDAK FOKUS</a:t>
            </a:r>
            <a:endParaRPr lang="en-US" sz="1400" b="1" dirty="0">
              <a:latin typeface="Agency FB" pitchFamily="34" charset="0"/>
              <a:ea typeface="ＭＳ Ｐゴシック"/>
            </a:endParaRPr>
          </a:p>
          <a:p>
            <a:pPr marL="233363" lvl="2" indent="-233363" algn="just" defTabSz="912813" fontAlgn="auto">
              <a:spcBef>
                <a:spcPts val="200"/>
              </a:spcBef>
              <a:spcAft>
                <a:spcPts val="200"/>
              </a:spcAft>
              <a:buSzPct val="100000"/>
              <a:buFont typeface="+mj-lt"/>
              <a:buAutoNum type="arabicPeriod"/>
              <a:defRPr/>
            </a:pPr>
            <a:r>
              <a:rPr lang="en-US" sz="1400" b="1" dirty="0">
                <a:latin typeface="Agency FB" pitchFamily="34" charset="0"/>
                <a:ea typeface="ＭＳ Ｐゴシック"/>
              </a:rPr>
              <a:t>REGULATOR &gt;&lt; </a:t>
            </a:r>
            <a:r>
              <a:rPr lang="en-US" sz="1400" b="1" dirty="0" smtClean="0">
                <a:latin typeface="Agency FB" pitchFamily="34" charset="0"/>
                <a:ea typeface="ＭＳ Ｐゴシック"/>
              </a:rPr>
              <a:t>EKSEKUTOR</a:t>
            </a:r>
          </a:p>
          <a:p>
            <a:pPr marL="233363" lvl="2" indent="-233363" algn="just" defTabSz="912813" fontAlgn="auto">
              <a:spcBef>
                <a:spcPts val="200"/>
              </a:spcBef>
              <a:spcAft>
                <a:spcPts val="200"/>
              </a:spcAft>
              <a:buSzPct val="100000"/>
              <a:buFont typeface="+mj-lt"/>
              <a:buAutoNum type="arabicPeriod"/>
              <a:defRPr/>
            </a:pPr>
            <a:r>
              <a:rPr lang="en-AU" sz="1400" b="1" dirty="0" smtClean="0">
                <a:latin typeface="Agency FB" pitchFamily="34" charset="0"/>
                <a:ea typeface="ＭＳ Ｐゴシック"/>
              </a:rPr>
              <a:t>IMPLEMENTASI JAMINAN TRANSAKSI : </a:t>
            </a:r>
            <a:r>
              <a:rPr lang="en-US" sz="1400" b="1" dirty="0" smtClean="0">
                <a:latin typeface="Agency FB" pitchFamily="34" charset="0"/>
                <a:ea typeface="ＭＳ Ｐゴシック"/>
              </a:rPr>
              <a:t>MENUMBUHKAN KEPERCAYAAN PASAR, MEMBANGUN KREDIBILITAS PELAKU, MANAJEMEN RESIKO, DAPAT MENJADI KEUNGGULAN KOMPETITIF DIBANDING PASAR LAINNYA</a:t>
            </a:r>
          </a:p>
          <a:p>
            <a:pPr marL="233363" lvl="2" indent="-233363" algn="just" defTabSz="912813" fontAlgn="auto">
              <a:spcBef>
                <a:spcPts val="200"/>
              </a:spcBef>
              <a:spcAft>
                <a:spcPts val="200"/>
              </a:spcAft>
              <a:buSzPct val="100000"/>
              <a:buFont typeface="+mj-lt"/>
              <a:buAutoNum type="arabicPeriod"/>
              <a:defRPr/>
            </a:pPr>
            <a:endParaRPr lang="en-AU" sz="1400" b="1" dirty="0">
              <a:latin typeface="Agency FB" pitchFamily="34" charset="0"/>
              <a:ea typeface="ＭＳ Ｐゴシック"/>
            </a:endParaRPr>
          </a:p>
          <a:p>
            <a:pPr marL="233363" lvl="2" indent="-233363" algn="just" defTabSz="912813" fontAlgn="auto">
              <a:spcBef>
                <a:spcPts val="200"/>
              </a:spcBef>
              <a:spcAft>
                <a:spcPts val="200"/>
              </a:spcAft>
              <a:buSzPct val="100000"/>
              <a:buFont typeface="+mj-lt"/>
              <a:buAutoNum type="arabicPeriod"/>
              <a:defRPr/>
            </a:pPr>
            <a:endParaRPr lang="en-US" sz="1400" b="1" dirty="0">
              <a:latin typeface="Agency FB" pitchFamily="34" charset="0"/>
              <a:ea typeface="ＭＳ Ｐゴシック"/>
            </a:endParaRPr>
          </a:p>
          <a:p>
            <a:pPr marL="233363" lvl="2" indent="-233363" algn="just" defTabSz="912813" fontAlgn="auto">
              <a:spcBef>
                <a:spcPts val="200"/>
              </a:spcBef>
              <a:spcAft>
                <a:spcPts val="200"/>
              </a:spcAft>
              <a:buSzPct val="100000"/>
              <a:buFont typeface="+mj-lt"/>
              <a:buAutoNum type="arabicPeriod"/>
              <a:defRPr/>
            </a:pPr>
            <a:endParaRPr lang="en-GB" sz="1400" b="1" i="1" dirty="0" smtClean="0">
              <a:latin typeface="Agency FB" pitchFamily="34" charset="0"/>
              <a:ea typeface="ＭＳ Ｐゴシック"/>
            </a:endParaRPr>
          </a:p>
          <a:p>
            <a:pPr marL="0" lvl="2" defTabSz="912813" fontAlgn="auto">
              <a:spcBef>
                <a:spcPts val="200"/>
              </a:spcBef>
              <a:spcAft>
                <a:spcPts val="200"/>
              </a:spcAft>
              <a:buClr>
                <a:schemeClr val="accent1"/>
              </a:buClr>
              <a:buSzPct val="70000"/>
              <a:buFont typeface="+mj-lt"/>
              <a:buAutoNum type="arabicPeriod"/>
              <a:defRPr/>
            </a:pPr>
            <a:endParaRPr lang="id-ID" sz="1400" b="1" dirty="0">
              <a:solidFill>
                <a:schemeClr val="tx1">
                  <a:lumMod val="95000"/>
                  <a:lumOff val="5000"/>
                </a:schemeClr>
              </a:solidFill>
              <a:latin typeface="Agency FB" pitchFamily="34" charset="0"/>
              <a:ea typeface="ＭＳ Ｐゴシック"/>
            </a:endParaRPr>
          </a:p>
          <a:p>
            <a:pPr marL="0" lvl="2" defTabSz="912813" fontAlgn="auto">
              <a:spcBef>
                <a:spcPts val="200"/>
              </a:spcBef>
              <a:spcAft>
                <a:spcPts val="200"/>
              </a:spcAft>
              <a:buClr>
                <a:schemeClr val="accent1"/>
              </a:buClr>
              <a:buSzPct val="70000"/>
              <a:buFont typeface="+mj-lt"/>
              <a:buAutoNum type="arabicPeriod"/>
              <a:defRPr/>
            </a:pPr>
            <a:endParaRPr lang="en-GB" sz="1400" b="1" dirty="0">
              <a:solidFill>
                <a:schemeClr val="tx2"/>
              </a:solidFill>
              <a:latin typeface="Agency FB" pitchFamily="34" charset="0"/>
              <a:ea typeface="ＭＳ Ｐゴシック"/>
            </a:endParaRPr>
          </a:p>
          <a:p>
            <a:pPr marL="0" lvl="2" defTabSz="912813" fontAlgn="auto">
              <a:spcBef>
                <a:spcPts val="200"/>
              </a:spcBef>
              <a:spcAft>
                <a:spcPts val="200"/>
              </a:spcAft>
              <a:buClr>
                <a:schemeClr val="accent1"/>
              </a:buClr>
              <a:buSzPct val="70000"/>
              <a:buFont typeface="+mj-lt"/>
              <a:buAutoNum type="arabicPeriod"/>
              <a:defRPr/>
            </a:pPr>
            <a:endParaRPr lang="id-ID" sz="1400" b="1" dirty="0">
              <a:solidFill>
                <a:schemeClr val="tx2"/>
              </a:solidFill>
              <a:latin typeface="Agency FB" pitchFamily="34" charset="0"/>
              <a:ea typeface="ＭＳ Ｐゴシック"/>
            </a:endParaRPr>
          </a:p>
        </p:txBody>
      </p:sp>
      <p:sp>
        <p:nvSpPr>
          <p:cNvPr id="2" name="Rectangle 1"/>
          <p:cNvSpPr/>
          <p:nvPr/>
        </p:nvSpPr>
        <p:spPr>
          <a:xfrm>
            <a:off x="4800600" y="2190749"/>
            <a:ext cx="4343400" cy="353943"/>
          </a:xfrm>
          <a:prstGeom prst="rect">
            <a:avLst/>
          </a:prstGeom>
        </p:spPr>
        <p:txBody>
          <a:bodyPr wrap="square">
            <a:spAutoFit/>
          </a:bodyPr>
          <a:lstStyle/>
          <a:p>
            <a:pPr marL="233363" lvl="2" indent="-233363" algn="just" defTabSz="912813" fontAlgn="auto">
              <a:spcBef>
                <a:spcPts val="300"/>
              </a:spcBef>
              <a:spcAft>
                <a:spcPts val="300"/>
              </a:spcAft>
              <a:buSzPct val="100000"/>
              <a:buFont typeface="+mj-lt"/>
              <a:buAutoNum type="arabicPeriod"/>
              <a:defRPr/>
            </a:pPr>
            <a:endParaRPr lang="en-US" sz="1700" b="1" dirty="0" smtClean="0">
              <a:latin typeface="Agency FB" pitchFamily="34" charset="0"/>
              <a:ea typeface="ＭＳ Ｐゴシック"/>
            </a:endParaRPr>
          </a:p>
        </p:txBody>
      </p:sp>
      <p:pic>
        <p:nvPicPr>
          <p:cNvPr id="26629" name="Picture 5" descr="http://www.c4dcafe.com/ipb/uploads/monthly_2015_09/challenge.png.2b3fd1b517990e70354ea8253c918ca0.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48999" y="200094"/>
            <a:ext cx="1313202" cy="972300"/>
          </a:xfrm>
          <a:prstGeom prst="rect">
            <a:avLst/>
          </a:prstGeom>
          <a:noFill/>
          <a:extLst>
            <a:ext uri="{909E8E84-426E-40DD-AFC4-6F175D3DCCD1}">
              <a14:hiddenFill xmlns:a14="http://schemas.microsoft.com/office/drawing/2010/main" xmlns="">
                <a:solidFill>
                  <a:srgbClr val="FFFFFF"/>
                </a:solidFill>
              </a14:hiddenFill>
            </a:ext>
          </a:extLst>
        </p:spPr>
      </p:pic>
      <p:pic>
        <p:nvPicPr>
          <p:cNvPr id="26631" name="Picture 7" descr="http://netvantagemarketing.com/blog/wp-content/uploads/2015/08/challenge.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705600" y="132818"/>
            <a:ext cx="2159000" cy="1349375"/>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3" name="Picture 4" descr="http://www.studiopress.com/wp-content/uploads/sun.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253903" y="3737142"/>
            <a:ext cx="2599605" cy="1071411"/>
          </a:xfrm>
          <a:prstGeom prst="rect">
            <a:avLst/>
          </a:prstGeom>
          <a:noFill/>
          <a:effectLst>
            <a:glow rad="127000">
              <a:schemeClr val="accent1">
                <a:alpha val="0"/>
              </a:schemeClr>
            </a:glow>
            <a:outerShdw blurRad="50800" dist="50800" dir="5400000" algn="ctr" rotWithShape="0">
              <a:srgbClr val="000000">
                <a:alpha val="20000"/>
              </a:srgbClr>
            </a:outerShdw>
          </a:effectLst>
          <a:extLst>
            <a:ext uri="{909E8E84-426E-40DD-AFC4-6F175D3DCCD1}">
              <a14:hiddenFill xmlns:a14="http://schemas.microsoft.com/office/drawing/2010/main" xmlns="">
                <a:solidFill>
                  <a:srgbClr val="FFFFFF"/>
                </a:solidFill>
              </a14:hiddenFill>
            </a:ext>
          </a:extLst>
        </p:spPr>
      </p:pic>
      <p:grpSp>
        <p:nvGrpSpPr>
          <p:cNvPr id="2" name="Group 4"/>
          <p:cNvGrpSpPr/>
          <p:nvPr/>
        </p:nvGrpSpPr>
        <p:grpSpPr>
          <a:xfrm>
            <a:off x="807557" y="781267"/>
            <a:ext cx="7500990" cy="321471"/>
            <a:chOff x="0" y="2674041"/>
            <a:chExt cx="2143140" cy="621983"/>
          </a:xfrm>
          <a:solidFill>
            <a:schemeClr val="accent3">
              <a:lumMod val="75000"/>
            </a:schemeClr>
          </a:solidFill>
          <a:scene3d>
            <a:camera prst="orthographicFront"/>
            <a:lightRig rig="threePt" dir="t">
              <a:rot lat="0" lon="0" rev="7500000"/>
            </a:lightRig>
          </a:scene3d>
        </p:grpSpPr>
        <p:sp>
          <p:nvSpPr>
            <p:cNvPr id="6" name="Rectangle 5"/>
            <p:cNvSpPr/>
            <p:nvPr/>
          </p:nvSpPr>
          <p:spPr>
            <a:xfrm>
              <a:off x="0" y="2674041"/>
              <a:ext cx="2143140" cy="621983"/>
            </a:xfrm>
            <a:prstGeom prst="rect">
              <a:avLst/>
            </a:prstGeom>
            <a:grpFill/>
            <a:ln>
              <a:noFill/>
            </a:ln>
            <a:sp3d z="152400" extrusionH="63500" prstMaterial="dkEdge">
              <a:bevelT w="125400" h="36350" prst="relaxedInset"/>
              <a:contourClr>
                <a:schemeClr val="bg1"/>
              </a:contourClr>
            </a:sp3d>
          </p:spPr>
          <p:style>
            <a:lnRef idx="1">
              <a:schemeClr val="accent2">
                <a:tint val="40000"/>
                <a:alpha val="90000"/>
                <a:hueOff val="1675274"/>
                <a:satOff val="-1459"/>
                <a:lumOff val="-2"/>
                <a:alphaOff val="0"/>
              </a:schemeClr>
            </a:lnRef>
            <a:fillRef idx="1">
              <a:schemeClr val="accent2">
                <a:tint val="40000"/>
                <a:alpha val="90000"/>
                <a:hueOff val="1675274"/>
                <a:satOff val="-1459"/>
                <a:lumOff val="-2"/>
                <a:alphaOff val="0"/>
              </a:schemeClr>
            </a:fillRef>
            <a:effectRef idx="0">
              <a:schemeClr val="accent2">
                <a:tint val="40000"/>
                <a:alpha val="90000"/>
                <a:hueOff val="1675274"/>
                <a:satOff val="-1459"/>
                <a:lumOff val="-2"/>
                <a:alphaOff val="0"/>
              </a:schemeClr>
            </a:effectRef>
            <a:fontRef idx="minor">
              <a:schemeClr val="dk1">
                <a:hueOff val="0"/>
                <a:satOff val="0"/>
                <a:lumOff val="0"/>
                <a:alphaOff val="0"/>
              </a:schemeClr>
            </a:fontRef>
          </p:style>
        </p:sp>
        <p:sp>
          <p:nvSpPr>
            <p:cNvPr id="7" name="Rectangle 6"/>
            <p:cNvSpPr/>
            <p:nvPr/>
          </p:nvSpPr>
          <p:spPr>
            <a:xfrm>
              <a:off x="0" y="2674041"/>
              <a:ext cx="2143140" cy="621983"/>
            </a:xfrm>
            <a:prstGeom prst="rect">
              <a:avLst/>
            </a:prstGeom>
            <a:grpFill/>
            <a:ln>
              <a:noFill/>
            </a:ln>
            <a:sp3d z="152400"/>
          </p:spPr>
          <p:style>
            <a:lnRef idx="0">
              <a:scrgbClr r="0" g="0" b="0"/>
            </a:lnRef>
            <a:fillRef idx="0">
              <a:scrgbClr r="0" g="0" b="0"/>
            </a:fillRef>
            <a:effectRef idx="0">
              <a:scrgbClr r="0" g="0" b="0"/>
            </a:effectRef>
            <a:fontRef idx="minor">
              <a:schemeClr val="dk1">
                <a:hueOff val="0"/>
                <a:satOff val="0"/>
                <a:lumOff val="0"/>
                <a:alphaOff val="0"/>
              </a:schemeClr>
            </a:fontRef>
          </p:style>
          <p:txBody>
            <a:bodyPr lIns="135128" tIns="24130" rIns="135128" bIns="24130" spcCol="1270" anchor="ctr"/>
            <a:lstStyle/>
            <a:p>
              <a:pPr algn="ctr" defTabSz="844550" eaLnBrk="1" fontAlgn="auto" hangingPunct="1">
                <a:lnSpc>
                  <a:spcPct val="90000"/>
                </a:lnSpc>
                <a:spcBef>
                  <a:spcPts val="0"/>
                </a:spcBef>
                <a:spcAft>
                  <a:spcPct val="35000"/>
                </a:spcAft>
                <a:defRPr/>
              </a:pPr>
              <a:r>
                <a:rPr lang="en-US" sz="2000" b="1" dirty="0">
                  <a:solidFill>
                    <a:srgbClr val="FFFF00"/>
                  </a:solidFill>
                  <a:latin typeface="Agency FB" pitchFamily="34" charset="0"/>
                  <a:ea typeface="Segoe UI" panose="020B0502040204020203" pitchFamily="34" charset="0"/>
                  <a:cs typeface="Segoe UI" panose="020B0502040204020203" pitchFamily="34" charset="0"/>
                </a:rPr>
                <a:t>ARAH KEBIJAKAN</a:t>
              </a:r>
            </a:p>
          </p:txBody>
        </p:sp>
      </p:grpSp>
      <p:grpSp>
        <p:nvGrpSpPr>
          <p:cNvPr id="3" name="Group 8"/>
          <p:cNvGrpSpPr/>
          <p:nvPr/>
        </p:nvGrpSpPr>
        <p:grpSpPr>
          <a:xfrm>
            <a:off x="807557" y="1837184"/>
            <a:ext cx="7500990" cy="321471"/>
            <a:chOff x="0" y="2674041"/>
            <a:chExt cx="2143140" cy="621983"/>
          </a:xfrm>
          <a:solidFill>
            <a:srgbClr val="0070C0"/>
          </a:solidFill>
          <a:scene3d>
            <a:camera prst="orthographicFront"/>
            <a:lightRig rig="threePt" dir="t">
              <a:rot lat="0" lon="0" rev="7500000"/>
            </a:lightRig>
          </a:scene3d>
        </p:grpSpPr>
        <p:sp>
          <p:nvSpPr>
            <p:cNvPr id="10" name="Rectangle 9"/>
            <p:cNvSpPr/>
            <p:nvPr/>
          </p:nvSpPr>
          <p:spPr>
            <a:xfrm>
              <a:off x="0" y="2674041"/>
              <a:ext cx="2143140" cy="621983"/>
            </a:xfrm>
            <a:prstGeom prst="rect">
              <a:avLst/>
            </a:prstGeom>
            <a:grpFill/>
            <a:ln>
              <a:noFill/>
            </a:ln>
            <a:sp3d z="152400" extrusionH="63500" prstMaterial="dkEdge">
              <a:bevelT w="125400" h="36350" prst="relaxedInset"/>
              <a:contourClr>
                <a:schemeClr val="bg1"/>
              </a:contourClr>
            </a:sp3d>
          </p:spPr>
          <p:style>
            <a:lnRef idx="1">
              <a:schemeClr val="accent2">
                <a:tint val="40000"/>
                <a:alpha val="90000"/>
                <a:hueOff val="1675274"/>
                <a:satOff val="-1459"/>
                <a:lumOff val="-2"/>
                <a:alphaOff val="0"/>
              </a:schemeClr>
            </a:lnRef>
            <a:fillRef idx="1">
              <a:schemeClr val="accent2">
                <a:tint val="40000"/>
                <a:alpha val="90000"/>
                <a:hueOff val="1675274"/>
                <a:satOff val="-1459"/>
                <a:lumOff val="-2"/>
                <a:alphaOff val="0"/>
              </a:schemeClr>
            </a:fillRef>
            <a:effectRef idx="0">
              <a:schemeClr val="accent2">
                <a:tint val="40000"/>
                <a:alpha val="90000"/>
                <a:hueOff val="1675274"/>
                <a:satOff val="-1459"/>
                <a:lumOff val="-2"/>
                <a:alphaOff val="0"/>
              </a:schemeClr>
            </a:effectRef>
            <a:fontRef idx="minor">
              <a:schemeClr val="dk1">
                <a:hueOff val="0"/>
                <a:satOff val="0"/>
                <a:lumOff val="0"/>
                <a:alphaOff val="0"/>
              </a:schemeClr>
            </a:fontRef>
          </p:style>
        </p:sp>
        <p:sp>
          <p:nvSpPr>
            <p:cNvPr id="11" name="Rectangle 10"/>
            <p:cNvSpPr/>
            <p:nvPr/>
          </p:nvSpPr>
          <p:spPr>
            <a:xfrm>
              <a:off x="0" y="2674041"/>
              <a:ext cx="2143140" cy="621983"/>
            </a:xfrm>
            <a:prstGeom prst="rect">
              <a:avLst/>
            </a:prstGeom>
            <a:grpFill/>
            <a:ln>
              <a:noFill/>
            </a:ln>
            <a:sp3d z="152400"/>
          </p:spPr>
          <p:style>
            <a:lnRef idx="0">
              <a:scrgbClr r="0" g="0" b="0"/>
            </a:lnRef>
            <a:fillRef idx="0">
              <a:scrgbClr r="0" g="0" b="0"/>
            </a:fillRef>
            <a:effectRef idx="0">
              <a:scrgbClr r="0" g="0" b="0"/>
            </a:effectRef>
            <a:fontRef idx="minor">
              <a:schemeClr val="dk1">
                <a:hueOff val="0"/>
                <a:satOff val="0"/>
                <a:lumOff val="0"/>
                <a:alphaOff val="0"/>
              </a:schemeClr>
            </a:fontRef>
          </p:style>
          <p:txBody>
            <a:bodyPr lIns="135128" tIns="24130" rIns="135128" bIns="24130" spcCol="1270" anchor="ctr"/>
            <a:lstStyle/>
            <a:p>
              <a:pPr algn="ctr" defTabSz="844550" eaLnBrk="1" fontAlgn="auto" hangingPunct="1">
                <a:lnSpc>
                  <a:spcPct val="90000"/>
                </a:lnSpc>
                <a:spcBef>
                  <a:spcPts val="0"/>
                </a:spcBef>
                <a:spcAft>
                  <a:spcPct val="35000"/>
                </a:spcAft>
                <a:defRPr/>
              </a:pPr>
              <a:r>
                <a:rPr lang="en-US" sz="2000" b="1" dirty="0">
                  <a:solidFill>
                    <a:srgbClr val="FFFF00"/>
                  </a:solidFill>
                  <a:latin typeface="Agency FB" pitchFamily="34" charset="0"/>
                  <a:ea typeface="Segoe UI" panose="020B0502040204020203" pitchFamily="34" charset="0"/>
                  <a:cs typeface="Segoe UI" panose="020B0502040204020203" pitchFamily="34" charset="0"/>
                </a:rPr>
                <a:t>STRATEGI</a:t>
              </a:r>
            </a:p>
          </p:txBody>
        </p:sp>
      </p:grpSp>
      <p:grpSp>
        <p:nvGrpSpPr>
          <p:cNvPr id="5" name="Group 16"/>
          <p:cNvGrpSpPr/>
          <p:nvPr/>
        </p:nvGrpSpPr>
        <p:grpSpPr>
          <a:xfrm>
            <a:off x="807557" y="1108689"/>
            <a:ext cx="7500990" cy="518375"/>
            <a:chOff x="0" y="2674041"/>
            <a:chExt cx="2143140" cy="621983"/>
          </a:xfrm>
          <a:solidFill>
            <a:schemeClr val="accent3">
              <a:lumMod val="20000"/>
              <a:lumOff val="80000"/>
            </a:schemeClr>
          </a:solidFill>
          <a:scene3d>
            <a:camera prst="orthographicFront"/>
            <a:lightRig rig="threePt" dir="t">
              <a:rot lat="0" lon="0" rev="7500000"/>
            </a:lightRig>
          </a:scene3d>
        </p:grpSpPr>
        <p:sp>
          <p:nvSpPr>
            <p:cNvPr id="18" name="Rectangle 17"/>
            <p:cNvSpPr/>
            <p:nvPr/>
          </p:nvSpPr>
          <p:spPr>
            <a:xfrm>
              <a:off x="0" y="2674041"/>
              <a:ext cx="2143140" cy="621983"/>
            </a:xfrm>
            <a:prstGeom prst="rect">
              <a:avLst/>
            </a:prstGeom>
            <a:grpFill/>
            <a:ln>
              <a:noFill/>
            </a:ln>
            <a:sp3d z="152400" extrusionH="63500" prstMaterial="dkEdge">
              <a:bevelT w="125400" h="36350" prst="relaxedInset"/>
              <a:contourClr>
                <a:schemeClr val="bg1"/>
              </a:contourClr>
            </a:sp3d>
          </p:spPr>
          <p:style>
            <a:lnRef idx="1">
              <a:schemeClr val="accent2">
                <a:tint val="40000"/>
                <a:alpha val="90000"/>
                <a:hueOff val="1675274"/>
                <a:satOff val="-1459"/>
                <a:lumOff val="-2"/>
                <a:alphaOff val="0"/>
              </a:schemeClr>
            </a:lnRef>
            <a:fillRef idx="1">
              <a:schemeClr val="accent2">
                <a:tint val="40000"/>
                <a:alpha val="90000"/>
                <a:hueOff val="1675274"/>
                <a:satOff val="-1459"/>
                <a:lumOff val="-2"/>
                <a:alphaOff val="0"/>
              </a:schemeClr>
            </a:fillRef>
            <a:effectRef idx="0">
              <a:schemeClr val="accent2">
                <a:tint val="40000"/>
                <a:alpha val="90000"/>
                <a:hueOff val="1675274"/>
                <a:satOff val="-1459"/>
                <a:lumOff val="-2"/>
                <a:alphaOff val="0"/>
              </a:schemeClr>
            </a:effectRef>
            <a:fontRef idx="minor">
              <a:schemeClr val="dk1">
                <a:hueOff val="0"/>
                <a:satOff val="0"/>
                <a:lumOff val="0"/>
                <a:alphaOff val="0"/>
              </a:schemeClr>
            </a:fontRef>
          </p:style>
        </p:sp>
        <p:sp>
          <p:nvSpPr>
            <p:cNvPr id="19" name="Rectangle 18"/>
            <p:cNvSpPr/>
            <p:nvPr/>
          </p:nvSpPr>
          <p:spPr>
            <a:xfrm>
              <a:off x="0" y="2674041"/>
              <a:ext cx="2143140" cy="621983"/>
            </a:xfrm>
            <a:prstGeom prst="rect">
              <a:avLst/>
            </a:prstGeom>
            <a:grpFill/>
            <a:ln>
              <a:noFill/>
            </a:ln>
            <a:sp3d z="152400"/>
          </p:spPr>
          <p:style>
            <a:lnRef idx="0">
              <a:scrgbClr r="0" g="0" b="0"/>
            </a:lnRef>
            <a:fillRef idx="0">
              <a:scrgbClr r="0" g="0" b="0"/>
            </a:fillRef>
            <a:effectRef idx="0">
              <a:scrgbClr r="0" g="0" b="0"/>
            </a:effectRef>
            <a:fontRef idx="minor">
              <a:schemeClr val="dk1">
                <a:hueOff val="0"/>
                <a:satOff val="0"/>
                <a:lumOff val="0"/>
                <a:alphaOff val="0"/>
              </a:schemeClr>
            </a:fontRef>
          </p:style>
          <p:txBody>
            <a:bodyPr lIns="135128" tIns="24130" rIns="135128" bIns="24130" spcCol="1270" anchor="ctr"/>
            <a:lstStyle/>
            <a:p>
              <a:pPr algn="ctr" eaLnBrk="1" fontAlgn="auto" hangingPunct="1">
                <a:spcBef>
                  <a:spcPts val="0"/>
                </a:spcBef>
                <a:spcAft>
                  <a:spcPts val="0"/>
                </a:spcAft>
                <a:defRPr/>
              </a:pPr>
              <a:r>
                <a:rPr lang="en-US" sz="2000" b="1" dirty="0" smtClean="0">
                  <a:latin typeface="Calibri" pitchFamily="34" charset="0"/>
                  <a:ea typeface="Segoe UI" panose="020B0502040204020203" pitchFamily="34" charset="0"/>
                  <a:cs typeface="Segoe UI" panose="020B0502040204020203" pitchFamily="34" charset="0"/>
                </a:rPr>
                <a:t>PENINGKATAN KAPASITAS PASAR LELANG </a:t>
              </a:r>
              <a:endParaRPr lang="en-US" sz="2000" b="1" dirty="0">
                <a:latin typeface="Calibri" pitchFamily="34" charset="0"/>
                <a:ea typeface="Segoe UI" panose="020B0502040204020203" pitchFamily="34" charset="0"/>
                <a:cs typeface="Segoe UI" panose="020B0502040204020203" pitchFamily="34" charset="0"/>
              </a:endParaRPr>
            </a:p>
          </p:txBody>
        </p:sp>
      </p:grpSp>
      <p:pic>
        <p:nvPicPr>
          <p:cNvPr id="44" name="Picture 4" descr="http://www.studiopress.com/wp-content/uploads/sun.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930570" y="3634839"/>
            <a:ext cx="3096046" cy="1276016"/>
          </a:xfrm>
          <a:prstGeom prst="rect">
            <a:avLst/>
          </a:prstGeom>
          <a:noFill/>
          <a:effectLst>
            <a:glow rad="127000">
              <a:schemeClr val="accent1">
                <a:alpha val="0"/>
              </a:schemeClr>
            </a:glow>
            <a:outerShdw blurRad="50800" dist="50800" dir="5400000" algn="ctr" rotWithShape="0">
              <a:srgbClr val="000000">
                <a:alpha val="20000"/>
              </a:srgbClr>
            </a:outerShdw>
          </a:effectLst>
          <a:extLst>
            <a:ext uri="{909E8E84-426E-40DD-AFC4-6F175D3DCCD1}">
              <a14:hiddenFill xmlns:a14="http://schemas.microsoft.com/office/drawing/2010/main" xmlns="">
                <a:solidFill>
                  <a:srgbClr val="FFFFFF"/>
                </a:solidFill>
              </a14:hiddenFill>
            </a:ext>
          </a:extLst>
        </p:spPr>
      </p:pic>
      <p:grpSp>
        <p:nvGrpSpPr>
          <p:cNvPr id="8" name="Group 19"/>
          <p:cNvGrpSpPr/>
          <p:nvPr/>
        </p:nvGrpSpPr>
        <p:grpSpPr>
          <a:xfrm>
            <a:off x="1123241" y="4034789"/>
            <a:ext cx="2860930" cy="375050"/>
            <a:chOff x="0" y="2674041"/>
            <a:chExt cx="2143140" cy="621983"/>
          </a:xfrm>
          <a:noFill/>
          <a:scene3d>
            <a:camera prst="orthographicFront"/>
            <a:lightRig rig="threePt" dir="t">
              <a:rot lat="0" lon="0" rev="7500000"/>
            </a:lightRig>
          </a:scene3d>
        </p:grpSpPr>
        <p:sp>
          <p:nvSpPr>
            <p:cNvPr id="21" name="Rectangle 20"/>
            <p:cNvSpPr/>
            <p:nvPr/>
          </p:nvSpPr>
          <p:spPr>
            <a:xfrm>
              <a:off x="0" y="2674041"/>
              <a:ext cx="2143140" cy="621983"/>
            </a:xfrm>
            <a:prstGeom prst="rect">
              <a:avLst/>
            </a:prstGeom>
            <a:grpFill/>
            <a:ln>
              <a:noFill/>
            </a:ln>
            <a:sp3d z="152400" extrusionH="63500" prstMaterial="dkEdge">
              <a:bevelT w="125400" h="36350" prst="relaxedInset"/>
              <a:contourClr>
                <a:schemeClr val="bg1"/>
              </a:contourClr>
            </a:sp3d>
          </p:spPr>
          <p:style>
            <a:lnRef idx="1">
              <a:schemeClr val="accent2">
                <a:tint val="40000"/>
                <a:alpha val="90000"/>
                <a:hueOff val="1675274"/>
                <a:satOff val="-1459"/>
                <a:lumOff val="-2"/>
                <a:alphaOff val="0"/>
              </a:schemeClr>
            </a:lnRef>
            <a:fillRef idx="1">
              <a:schemeClr val="accent2">
                <a:tint val="40000"/>
                <a:alpha val="90000"/>
                <a:hueOff val="1675274"/>
                <a:satOff val="-1459"/>
                <a:lumOff val="-2"/>
                <a:alphaOff val="0"/>
              </a:schemeClr>
            </a:fillRef>
            <a:effectRef idx="0">
              <a:schemeClr val="accent2">
                <a:tint val="40000"/>
                <a:alpha val="90000"/>
                <a:hueOff val="1675274"/>
                <a:satOff val="-1459"/>
                <a:lumOff val="-2"/>
                <a:alphaOff val="0"/>
              </a:schemeClr>
            </a:effectRef>
            <a:fontRef idx="minor">
              <a:schemeClr val="dk1">
                <a:hueOff val="0"/>
                <a:satOff val="0"/>
                <a:lumOff val="0"/>
                <a:alphaOff val="0"/>
              </a:schemeClr>
            </a:fontRef>
          </p:style>
        </p:sp>
        <p:sp>
          <p:nvSpPr>
            <p:cNvPr id="22" name="Rectangle 21"/>
            <p:cNvSpPr/>
            <p:nvPr/>
          </p:nvSpPr>
          <p:spPr>
            <a:xfrm>
              <a:off x="0" y="2674041"/>
              <a:ext cx="2143140" cy="621983"/>
            </a:xfrm>
            <a:prstGeom prst="rect">
              <a:avLst/>
            </a:prstGeom>
            <a:grpFill/>
            <a:ln>
              <a:noFill/>
            </a:ln>
            <a:sp3d z="152400"/>
          </p:spPr>
          <p:style>
            <a:lnRef idx="0">
              <a:scrgbClr r="0" g="0" b="0"/>
            </a:lnRef>
            <a:fillRef idx="0">
              <a:scrgbClr r="0" g="0" b="0"/>
            </a:fillRef>
            <a:effectRef idx="0">
              <a:scrgbClr r="0" g="0" b="0"/>
            </a:effectRef>
            <a:fontRef idx="minor">
              <a:schemeClr val="dk1">
                <a:hueOff val="0"/>
                <a:satOff val="0"/>
                <a:lumOff val="0"/>
                <a:alphaOff val="0"/>
              </a:schemeClr>
            </a:fontRef>
          </p:style>
          <p:txBody>
            <a:bodyPr lIns="135128" tIns="24130" rIns="135128" bIns="24130" spcCol="1270" anchor="ctr"/>
            <a:lstStyle/>
            <a:p>
              <a:pPr algn="ctr" defTabSz="844550" eaLnBrk="1" fontAlgn="auto" hangingPunct="1">
                <a:lnSpc>
                  <a:spcPct val="90000"/>
                </a:lnSpc>
                <a:spcBef>
                  <a:spcPts val="0"/>
                </a:spcBef>
                <a:spcAft>
                  <a:spcPct val="35000"/>
                </a:spcAft>
                <a:defRPr/>
              </a:pPr>
              <a:r>
                <a:rPr lang="en-US" sz="3200" b="1" dirty="0">
                  <a:solidFill>
                    <a:schemeClr val="tx1"/>
                  </a:solidFill>
                  <a:latin typeface="Agency FB" pitchFamily="34" charset="0"/>
                  <a:ea typeface="Segoe UI" panose="020B0502040204020203" pitchFamily="34" charset="0"/>
                  <a:cs typeface="Segoe UI" panose="020B0502040204020203" pitchFamily="34" charset="0"/>
                </a:rPr>
                <a:t>MANDIRI</a:t>
              </a:r>
              <a:endParaRPr lang="en-US" sz="4000" b="1" dirty="0">
                <a:solidFill>
                  <a:schemeClr val="tx1"/>
                </a:solidFill>
                <a:latin typeface="Agency FB" pitchFamily="34" charset="0"/>
                <a:ea typeface="Segoe UI" panose="020B0502040204020203" pitchFamily="34" charset="0"/>
                <a:cs typeface="Segoe UI" panose="020B0502040204020203" pitchFamily="34" charset="0"/>
              </a:endParaRPr>
            </a:p>
          </p:txBody>
        </p:sp>
      </p:grpSp>
      <p:sp>
        <p:nvSpPr>
          <p:cNvPr id="25" name="Rectangle 24"/>
          <p:cNvSpPr/>
          <p:nvPr/>
        </p:nvSpPr>
        <p:spPr>
          <a:xfrm>
            <a:off x="852997" y="2965669"/>
            <a:ext cx="1360430" cy="466487"/>
          </a:xfrm>
          <a:prstGeom prst="rect">
            <a:avLst/>
          </a:prstGeom>
          <a:solidFill>
            <a:schemeClr val="tx2">
              <a:lumMod val="75000"/>
            </a:schemeClr>
          </a:solidFill>
          <a:scene3d>
            <a:camera prst="orthographicFront"/>
            <a:lightRig rig="threePt" dir="t">
              <a:rot lat="0" lon="0" rev="7500000"/>
            </a:lightRig>
          </a:scene3d>
          <a:sp3d z="152400"/>
        </p:spPr>
        <p:style>
          <a:lnRef idx="0">
            <a:scrgbClr r="0" g="0" b="0"/>
          </a:lnRef>
          <a:fillRef idx="0">
            <a:scrgbClr r="0" g="0" b="0"/>
          </a:fillRef>
          <a:effectRef idx="0">
            <a:scrgbClr r="0" g="0" b="0"/>
          </a:effectRef>
          <a:fontRef idx="minor">
            <a:schemeClr val="dk1">
              <a:hueOff val="0"/>
              <a:satOff val="0"/>
              <a:lumOff val="0"/>
              <a:alphaOff val="0"/>
            </a:schemeClr>
          </a:fontRef>
        </p:style>
        <p:txBody>
          <a:bodyPr lIns="135128" tIns="24130" rIns="135128" bIns="24130" spcCol="1270" anchor="ctr"/>
          <a:lstStyle/>
          <a:p>
            <a:pPr algn="ctr" defTabSz="844550" eaLnBrk="1" fontAlgn="auto" hangingPunct="1">
              <a:spcBef>
                <a:spcPts val="0"/>
              </a:spcBef>
              <a:spcAft>
                <a:spcPts val="0"/>
              </a:spcAft>
              <a:defRPr/>
            </a:pPr>
            <a:r>
              <a:rPr lang="en-US" sz="1200" b="1" dirty="0" smtClean="0">
                <a:solidFill>
                  <a:srgbClr val="FFFF00"/>
                </a:solidFill>
                <a:latin typeface="Calibri" pitchFamily="34" charset="0"/>
              </a:rPr>
              <a:t>PENGUATAN </a:t>
            </a:r>
          </a:p>
          <a:p>
            <a:pPr algn="ctr" defTabSz="844550" eaLnBrk="1" fontAlgn="auto" hangingPunct="1">
              <a:spcBef>
                <a:spcPts val="0"/>
              </a:spcBef>
              <a:spcAft>
                <a:spcPts val="0"/>
              </a:spcAft>
              <a:defRPr/>
            </a:pPr>
            <a:r>
              <a:rPr lang="en-US" sz="1200" b="1" dirty="0" smtClean="0">
                <a:solidFill>
                  <a:srgbClr val="FFFF00"/>
                </a:solidFill>
                <a:latin typeface="Calibri" pitchFamily="34" charset="0"/>
              </a:rPr>
              <a:t>KELEMBAGAAN</a:t>
            </a:r>
            <a:endParaRPr lang="en-US" sz="1200" b="1" dirty="0">
              <a:solidFill>
                <a:srgbClr val="FFFF00"/>
              </a:solidFill>
              <a:latin typeface="Calibri" pitchFamily="34" charset="0"/>
            </a:endParaRPr>
          </a:p>
        </p:txBody>
      </p:sp>
      <p:grpSp>
        <p:nvGrpSpPr>
          <p:cNvPr id="20" name="Group 32"/>
          <p:cNvGrpSpPr/>
          <p:nvPr/>
        </p:nvGrpSpPr>
        <p:grpSpPr>
          <a:xfrm>
            <a:off x="5213812" y="4049337"/>
            <a:ext cx="2529563" cy="375050"/>
            <a:chOff x="0" y="2674041"/>
            <a:chExt cx="2143140" cy="621983"/>
          </a:xfrm>
          <a:noFill/>
          <a:scene3d>
            <a:camera prst="orthographicFront"/>
            <a:lightRig rig="threePt" dir="t">
              <a:rot lat="0" lon="0" rev="7500000"/>
            </a:lightRig>
          </a:scene3d>
        </p:grpSpPr>
        <p:sp>
          <p:nvSpPr>
            <p:cNvPr id="33" name="Rectangle 32"/>
            <p:cNvSpPr/>
            <p:nvPr/>
          </p:nvSpPr>
          <p:spPr>
            <a:xfrm>
              <a:off x="0" y="2674041"/>
              <a:ext cx="2143140" cy="621983"/>
            </a:xfrm>
            <a:prstGeom prst="rect">
              <a:avLst/>
            </a:prstGeom>
            <a:grpFill/>
            <a:ln>
              <a:noFill/>
            </a:ln>
            <a:sp3d z="152400" extrusionH="63500" prstMaterial="dkEdge">
              <a:bevelT w="125400" h="36350" prst="relaxedInset"/>
              <a:contourClr>
                <a:schemeClr val="bg1"/>
              </a:contourClr>
            </a:sp3d>
          </p:spPr>
          <p:style>
            <a:lnRef idx="1">
              <a:schemeClr val="accent2">
                <a:tint val="40000"/>
                <a:alpha val="90000"/>
                <a:hueOff val="1675274"/>
                <a:satOff val="-1459"/>
                <a:lumOff val="-2"/>
                <a:alphaOff val="0"/>
              </a:schemeClr>
            </a:lnRef>
            <a:fillRef idx="1">
              <a:schemeClr val="accent2">
                <a:tint val="40000"/>
                <a:alpha val="90000"/>
                <a:hueOff val="1675274"/>
                <a:satOff val="-1459"/>
                <a:lumOff val="-2"/>
                <a:alphaOff val="0"/>
              </a:schemeClr>
            </a:fillRef>
            <a:effectRef idx="0">
              <a:schemeClr val="accent2">
                <a:tint val="40000"/>
                <a:alpha val="90000"/>
                <a:hueOff val="1675274"/>
                <a:satOff val="-1459"/>
                <a:lumOff val="-2"/>
                <a:alphaOff val="0"/>
              </a:schemeClr>
            </a:effectRef>
            <a:fontRef idx="minor">
              <a:schemeClr val="dk1">
                <a:hueOff val="0"/>
                <a:satOff val="0"/>
                <a:lumOff val="0"/>
                <a:alphaOff val="0"/>
              </a:schemeClr>
            </a:fontRef>
          </p:style>
        </p:sp>
        <p:sp>
          <p:nvSpPr>
            <p:cNvPr id="34" name="Rectangle 33"/>
            <p:cNvSpPr/>
            <p:nvPr/>
          </p:nvSpPr>
          <p:spPr>
            <a:xfrm>
              <a:off x="0" y="2674041"/>
              <a:ext cx="2143140" cy="621983"/>
            </a:xfrm>
            <a:prstGeom prst="rect">
              <a:avLst/>
            </a:prstGeom>
            <a:grpFill/>
            <a:ln>
              <a:noFill/>
            </a:ln>
            <a:sp3d z="152400"/>
          </p:spPr>
          <p:style>
            <a:lnRef idx="0">
              <a:scrgbClr r="0" g="0" b="0"/>
            </a:lnRef>
            <a:fillRef idx="0">
              <a:scrgbClr r="0" g="0" b="0"/>
            </a:fillRef>
            <a:effectRef idx="0">
              <a:scrgbClr r="0" g="0" b="0"/>
            </a:effectRef>
            <a:fontRef idx="minor">
              <a:schemeClr val="dk1">
                <a:hueOff val="0"/>
                <a:satOff val="0"/>
                <a:lumOff val="0"/>
                <a:alphaOff val="0"/>
              </a:schemeClr>
            </a:fontRef>
          </p:style>
          <p:txBody>
            <a:bodyPr lIns="135128" tIns="24130" rIns="135128" bIns="24130" spcCol="1270" anchor="ctr"/>
            <a:lstStyle/>
            <a:p>
              <a:pPr algn="ctr" defTabSz="844550" eaLnBrk="1" fontAlgn="auto" hangingPunct="1">
                <a:lnSpc>
                  <a:spcPct val="90000"/>
                </a:lnSpc>
                <a:spcBef>
                  <a:spcPts val="0"/>
                </a:spcBef>
                <a:spcAft>
                  <a:spcPct val="35000"/>
                </a:spcAft>
                <a:defRPr/>
              </a:pPr>
              <a:r>
                <a:rPr lang="en-US" sz="3200" b="1" dirty="0">
                  <a:solidFill>
                    <a:schemeClr val="tx1"/>
                  </a:solidFill>
                  <a:latin typeface="Agency FB" pitchFamily="34" charset="0"/>
                  <a:ea typeface="Segoe UI" panose="020B0502040204020203" pitchFamily="34" charset="0"/>
                  <a:cs typeface="Segoe UI" panose="020B0502040204020203" pitchFamily="34" charset="0"/>
                </a:rPr>
                <a:t>PROFESIONAL</a:t>
              </a:r>
              <a:endParaRPr lang="en-US" sz="3600" b="1" dirty="0">
                <a:solidFill>
                  <a:schemeClr val="tx1"/>
                </a:solidFill>
                <a:latin typeface="Agency FB" pitchFamily="34" charset="0"/>
                <a:ea typeface="Segoe UI" panose="020B0502040204020203" pitchFamily="34" charset="0"/>
                <a:cs typeface="Segoe UI" panose="020B0502040204020203" pitchFamily="34" charset="0"/>
              </a:endParaRPr>
            </a:p>
          </p:txBody>
        </p:sp>
      </p:grpSp>
      <p:grpSp>
        <p:nvGrpSpPr>
          <p:cNvPr id="23" name="Group 35"/>
          <p:cNvGrpSpPr/>
          <p:nvPr/>
        </p:nvGrpSpPr>
        <p:grpSpPr>
          <a:xfrm>
            <a:off x="807557" y="2158654"/>
            <a:ext cx="7500990" cy="599464"/>
            <a:chOff x="0" y="2674041"/>
            <a:chExt cx="2143140" cy="621983"/>
          </a:xfrm>
          <a:solidFill>
            <a:schemeClr val="accent5">
              <a:lumMod val="20000"/>
              <a:lumOff val="80000"/>
            </a:schemeClr>
          </a:solidFill>
          <a:scene3d>
            <a:camera prst="orthographicFront"/>
            <a:lightRig rig="threePt" dir="t">
              <a:rot lat="0" lon="0" rev="7500000"/>
            </a:lightRig>
          </a:scene3d>
        </p:grpSpPr>
        <p:sp>
          <p:nvSpPr>
            <p:cNvPr id="36" name="Rectangle 35"/>
            <p:cNvSpPr/>
            <p:nvPr/>
          </p:nvSpPr>
          <p:spPr>
            <a:xfrm>
              <a:off x="0" y="2674041"/>
              <a:ext cx="2143140" cy="621983"/>
            </a:xfrm>
            <a:prstGeom prst="rect">
              <a:avLst/>
            </a:prstGeom>
            <a:grpFill/>
            <a:ln>
              <a:noFill/>
            </a:ln>
            <a:sp3d z="152400" extrusionH="63500" prstMaterial="dkEdge">
              <a:bevelT w="125400" h="36350" prst="relaxedInset"/>
              <a:contourClr>
                <a:schemeClr val="bg1"/>
              </a:contourClr>
            </a:sp3d>
          </p:spPr>
          <p:style>
            <a:lnRef idx="1">
              <a:schemeClr val="accent2">
                <a:tint val="40000"/>
                <a:alpha val="90000"/>
                <a:hueOff val="1675274"/>
                <a:satOff val="-1459"/>
                <a:lumOff val="-2"/>
                <a:alphaOff val="0"/>
              </a:schemeClr>
            </a:lnRef>
            <a:fillRef idx="1">
              <a:schemeClr val="accent2">
                <a:tint val="40000"/>
                <a:alpha val="90000"/>
                <a:hueOff val="1675274"/>
                <a:satOff val="-1459"/>
                <a:lumOff val="-2"/>
                <a:alphaOff val="0"/>
              </a:schemeClr>
            </a:fillRef>
            <a:effectRef idx="0">
              <a:schemeClr val="accent2">
                <a:tint val="40000"/>
                <a:alpha val="90000"/>
                <a:hueOff val="1675274"/>
                <a:satOff val="-1459"/>
                <a:lumOff val="-2"/>
                <a:alphaOff val="0"/>
              </a:schemeClr>
            </a:effectRef>
            <a:fontRef idx="minor">
              <a:schemeClr val="dk1">
                <a:hueOff val="0"/>
                <a:satOff val="0"/>
                <a:lumOff val="0"/>
                <a:alphaOff val="0"/>
              </a:schemeClr>
            </a:fontRef>
          </p:style>
        </p:sp>
        <p:sp>
          <p:nvSpPr>
            <p:cNvPr id="37" name="Rectangle 36"/>
            <p:cNvSpPr/>
            <p:nvPr/>
          </p:nvSpPr>
          <p:spPr>
            <a:xfrm>
              <a:off x="0" y="2674041"/>
              <a:ext cx="2143140" cy="621983"/>
            </a:xfrm>
            <a:prstGeom prst="rect">
              <a:avLst/>
            </a:prstGeom>
            <a:grpFill/>
            <a:ln>
              <a:noFill/>
            </a:ln>
            <a:sp3d z="152400"/>
          </p:spPr>
          <p:style>
            <a:lnRef idx="0">
              <a:scrgbClr r="0" g="0" b="0"/>
            </a:lnRef>
            <a:fillRef idx="0">
              <a:scrgbClr r="0" g="0" b="0"/>
            </a:fillRef>
            <a:effectRef idx="0">
              <a:scrgbClr r="0" g="0" b="0"/>
            </a:effectRef>
            <a:fontRef idx="minor">
              <a:schemeClr val="dk1">
                <a:hueOff val="0"/>
                <a:satOff val="0"/>
                <a:lumOff val="0"/>
                <a:alphaOff val="0"/>
              </a:schemeClr>
            </a:fontRef>
          </p:style>
          <p:txBody>
            <a:bodyPr lIns="135128" tIns="24130" rIns="135128" bIns="24130" spcCol="1270" anchor="ctr"/>
            <a:lstStyle/>
            <a:p>
              <a:pPr algn="ctr" defTabSz="844550" eaLnBrk="1" fontAlgn="auto" hangingPunct="1">
                <a:lnSpc>
                  <a:spcPct val="90000"/>
                </a:lnSpc>
                <a:spcBef>
                  <a:spcPts val="0"/>
                </a:spcBef>
                <a:spcAft>
                  <a:spcPct val="35000"/>
                </a:spcAft>
                <a:defRPr/>
              </a:pPr>
              <a:r>
                <a:rPr lang="en-US" sz="2000" b="1" dirty="0" smtClean="0">
                  <a:latin typeface="Calibri" pitchFamily="34" charset="0"/>
                  <a:ea typeface="Segoe UI" panose="020B0502040204020203" pitchFamily="34" charset="0"/>
                  <a:cs typeface="Segoe UI" panose="020B0502040204020203" pitchFamily="34" charset="0"/>
                </a:rPr>
                <a:t>REVITALISASI</a:t>
              </a:r>
              <a:endParaRPr lang="en-US" sz="2400" b="1" dirty="0">
                <a:latin typeface="Calibri" pitchFamily="34" charset="0"/>
                <a:ea typeface="Segoe UI" panose="020B0502040204020203" pitchFamily="34" charset="0"/>
                <a:cs typeface="Segoe UI" panose="020B0502040204020203" pitchFamily="34" charset="0"/>
              </a:endParaRPr>
            </a:p>
          </p:txBody>
        </p:sp>
      </p:grpSp>
      <p:sp>
        <p:nvSpPr>
          <p:cNvPr id="38" name="Rectangle 37"/>
          <p:cNvSpPr/>
          <p:nvPr/>
        </p:nvSpPr>
        <p:spPr>
          <a:xfrm>
            <a:off x="2327356" y="2965669"/>
            <a:ext cx="1290215" cy="466487"/>
          </a:xfrm>
          <a:prstGeom prst="rect">
            <a:avLst/>
          </a:prstGeom>
          <a:solidFill>
            <a:schemeClr val="tx2">
              <a:lumMod val="75000"/>
            </a:schemeClr>
          </a:solidFill>
          <a:scene3d>
            <a:camera prst="orthographicFront"/>
            <a:lightRig rig="threePt" dir="t">
              <a:rot lat="0" lon="0" rev="7500000"/>
            </a:lightRig>
          </a:scene3d>
          <a:sp3d z="152400"/>
        </p:spPr>
        <p:style>
          <a:lnRef idx="0">
            <a:scrgbClr r="0" g="0" b="0"/>
          </a:lnRef>
          <a:fillRef idx="0">
            <a:scrgbClr r="0" g="0" b="0"/>
          </a:fillRef>
          <a:effectRef idx="0">
            <a:scrgbClr r="0" g="0" b="0"/>
          </a:effectRef>
          <a:fontRef idx="minor">
            <a:schemeClr val="dk1">
              <a:hueOff val="0"/>
              <a:satOff val="0"/>
              <a:lumOff val="0"/>
              <a:alphaOff val="0"/>
            </a:schemeClr>
          </a:fontRef>
        </p:style>
        <p:txBody>
          <a:bodyPr lIns="135128" tIns="24130" rIns="135128" bIns="24130" spcCol="1270" anchor="ctr"/>
          <a:lstStyle/>
          <a:p>
            <a:pPr algn="ctr" defTabSz="844550" eaLnBrk="1" fontAlgn="auto" hangingPunct="1">
              <a:spcBef>
                <a:spcPts val="0"/>
              </a:spcBef>
              <a:spcAft>
                <a:spcPts val="0"/>
              </a:spcAft>
              <a:defRPr/>
            </a:pPr>
            <a:r>
              <a:rPr lang="en-US" sz="1200" b="1" dirty="0" smtClean="0">
                <a:solidFill>
                  <a:srgbClr val="FFFF00"/>
                </a:solidFill>
                <a:latin typeface="Calibri" pitchFamily="34" charset="0"/>
              </a:rPr>
              <a:t>PENJAMINAN TRANSAKSI</a:t>
            </a:r>
            <a:endParaRPr lang="en-US" sz="1200" b="1" dirty="0">
              <a:solidFill>
                <a:srgbClr val="FFFF00"/>
              </a:solidFill>
              <a:latin typeface="Calibri" pitchFamily="34" charset="0"/>
            </a:endParaRPr>
          </a:p>
        </p:txBody>
      </p:sp>
      <p:sp>
        <p:nvSpPr>
          <p:cNvPr id="39" name="Rectangle 38"/>
          <p:cNvSpPr/>
          <p:nvPr/>
        </p:nvSpPr>
        <p:spPr>
          <a:xfrm>
            <a:off x="3726543" y="2965669"/>
            <a:ext cx="1748521" cy="466487"/>
          </a:xfrm>
          <a:prstGeom prst="rect">
            <a:avLst/>
          </a:prstGeom>
          <a:solidFill>
            <a:schemeClr val="tx2">
              <a:lumMod val="75000"/>
            </a:schemeClr>
          </a:solidFill>
          <a:scene3d>
            <a:camera prst="orthographicFront"/>
            <a:lightRig rig="threePt" dir="t">
              <a:rot lat="0" lon="0" rev="7500000"/>
            </a:lightRig>
          </a:scene3d>
          <a:sp3d z="152400"/>
        </p:spPr>
        <p:style>
          <a:lnRef idx="0">
            <a:scrgbClr r="0" g="0" b="0"/>
          </a:lnRef>
          <a:fillRef idx="0">
            <a:scrgbClr r="0" g="0" b="0"/>
          </a:fillRef>
          <a:effectRef idx="0">
            <a:scrgbClr r="0" g="0" b="0"/>
          </a:effectRef>
          <a:fontRef idx="minor">
            <a:schemeClr val="dk1">
              <a:hueOff val="0"/>
              <a:satOff val="0"/>
              <a:lumOff val="0"/>
              <a:alphaOff val="0"/>
            </a:schemeClr>
          </a:fontRef>
        </p:style>
        <p:txBody>
          <a:bodyPr lIns="135128" tIns="24130" rIns="135128" bIns="24130" spcCol="1270" anchor="ctr"/>
          <a:lstStyle/>
          <a:p>
            <a:pPr algn="ctr" defTabSz="844550" eaLnBrk="1" fontAlgn="auto" hangingPunct="1">
              <a:spcBef>
                <a:spcPts val="0"/>
              </a:spcBef>
              <a:spcAft>
                <a:spcPts val="0"/>
              </a:spcAft>
              <a:defRPr/>
            </a:pPr>
            <a:r>
              <a:rPr lang="en-US" sz="1200" b="1" dirty="0" smtClean="0">
                <a:solidFill>
                  <a:srgbClr val="FFFF00"/>
                </a:solidFill>
                <a:latin typeface="Calibri" pitchFamily="34" charset="0"/>
                <a:ea typeface="Segoe UI" panose="020B0502040204020203" pitchFamily="34" charset="0"/>
                <a:cs typeface="Segoe UI" panose="020B0502040204020203" pitchFamily="34" charset="0"/>
              </a:rPr>
              <a:t>MEKANISME PENYELENGGARAAN</a:t>
            </a:r>
            <a:endParaRPr lang="en-US" sz="1200" b="1" dirty="0">
              <a:solidFill>
                <a:srgbClr val="FFFF00"/>
              </a:solidFill>
              <a:latin typeface="Calibri" pitchFamily="34" charset="0"/>
              <a:ea typeface="Segoe UI" panose="020B0502040204020203" pitchFamily="34" charset="0"/>
              <a:cs typeface="Segoe UI" panose="020B0502040204020203" pitchFamily="34" charset="0"/>
            </a:endParaRPr>
          </a:p>
        </p:txBody>
      </p:sp>
      <p:sp>
        <p:nvSpPr>
          <p:cNvPr id="40" name="Rectangle 39"/>
          <p:cNvSpPr/>
          <p:nvPr/>
        </p:nvSpPr>
        <p:spPr>
          <a:xfrm>
            <a:off x="5605689" y="2965669"/>
            <a:ext cx="1375679" cy="466487"/>
          </a:xfrm>
          <a:prstGeom prst="rect">
            <a:avLst/>
          </a:prstGeom>
          <a:solidFill>
            <a:schemeClr val="tx2">
              <a:lumMod val="75000"/>
            </a:schemeClr>
          </a:solidFill>
          <a:scene3d>
            <a:camera prst="orthographicFront"/>
            <a:lightRig rig="threePt" dir="t">
              <a:rot lat="0" lon="0" rev="7500000"/>
            </a:lightRig>
          </a:scene3d>
          <a:sp3d z="152400"/>
        </p:spPr>
        <p:style>
          <a:lnRef idx="0">
            <a:scrgbClr r="0" g="0" b="0"/>
          </a:lnRef>
          <a:fillRef idx="0">
            <a:scrgbClr r="0" g="0" b="0"/>
          </a:fillRef>
          <a:effectRef idx="0">
            <a:scrgbClr r="0" g="0" b="0"/>
          </a:effectRef>
          <a:fontRef idx="minor">
            <a:schemeClr val="dk1">
              <a:hueOff val="0"/>
              <a:satOff val="0"/>
              <a:lumOff val="0"/>
              <a:alphaOff val="0"/>
            </a:schemeClr>
          </a:fontRef>
        </p:style>
        <p:txBody>
          <a:bodyPr lIns="135128" tIns="24130" rIns="135128" bIns="24130" spcCol="1270" anchor="ctr"/>
          <a:lstStyle/>
          <a:p>
            <a:pPr algn="ctr" defTabSz="844550" eaLnBrk="1" fontAlgn="auto" hangingPunct="1">
              <a:spcBef>
                <a:spcPts val="0"/>
              </a:spcBef>
              <a:spcAft>
                <a:spcPts val="0"/>
              </a:spcAft>
              <a:defRPr/>
            </a:pPr>
            <a:r>
              <a:rPr lang="en-US" sz="1200" b="1" dirty="0" smtClean="0">
                <a:solidFill>
                  <a:srgbClr val="FFFF00"/>
                </a:solidFill>
                <a:latin typeface="Calibri" pitchFamily="34" charset="0"/>
              </a:rPr>
              <a:t>SISTEM KEANGGOTAAN</a:t>
            </a:r>
            <a:endParaRPr lang="en-US" sz="1200" b="1" dirty="0">
              <a:solidFill>
                <a:srgbClr val="FFFF00"/>
              </a:solidFill>
              <a:latin typeface="Calibri" pitchFamily="34" charset="0"/>
            </a:endParaRPr>
          </a:p>
        </p:txBody>
      </p:sp>
      <p:sp>
        <p:nvSpPr>
          <p:cNvPr id="41" name="Rectangle 40"/>
          <p:cNvSpPr/>
          <p:nvPr/>
        </p:nvSpPr>
        <p:spPr>
          <a:xfrm>
            <a:off x="7090227" y="2965669"/>
            <a:ext cx="1276376" cy="466487"/>
          </a:xfrm>
          <a:prstGeom prst="rect">
            <a:avLst/>
          </a:prstGeom>
          <a:solidFill>
            <a:schemeClr val="tx2">
              <a:lumMod val="75000"/>
            </a:schemeClr>
          </a:solidFill>
          <a:scene3d>
            <a:camera prst="orthographicFront"/>
            <a:lightRig rig="threePt" dir="t">
              <a:rot lat="0" lon="0" rev="7500000"/>
            </a:lightRig>
          </a:scene3d>
          <a:sp3d z="152400"/>
        </p:spPr>
        <p:style>
          <a:lnRef idx="0">
            <a:scrgbClr r="0" g="0" b="0"/>
          </a:lnRef>
          <a:fillRef idx="0">
            <a:scrgbClr r="0" g="0" b="0"/>
          </a:fillRef>
          <a:effectRef idx="0">
            <a:scrgbClr r="0" g="0" b="0"/>
          </a:effectRef>
          <a:fontRef idx="minor">
            <a:schemeClr val="dk1">
              <a:hueOff val="0"/>
              <a:satOff val="0"/>
              <a:lumOff val="0"/>
              <a:alphaOff val="0"/>
            </a:schemeClr>
          </a:fontRef>
        </p:style>
        <p:txBody>
          <a:bodyPr lIns="135128" tIns="24130" rIns="135128" bIns="24130" spcCol="1270" anchor="ctr"/>
          <a:lstStyle/>
          <a:p>
            <a:pPr algn="ctr" defTabSz="844550" eaLnBrk="1" fontAlgn="auto" hangingPunct="1">
              <a:spcBef>
                <a:spcPts val="0"/>
              </a:spcBef>
              <a:spcAft>
                <a:spcPts val="0"/>
              </a:spcAft>
              <a:defRPr/>
            </a:pPr>
            <a:r>
              <a:rPr lang="en-US" sz="1200" b="1" dirty="0" smtClean="0">
                <a:solidFill>
                  <a:srgbClr val="FFFF00"/>
                </a:solidFill>
                <a:latin typeface="Calibri" pitchFamily="34" charset="0"/>
              </a:rPr>
              <a:t>PENGUATAN </a:t>
            </a:r>
          </a:p>
          <a:p>
            <a:pPr algn="ctr" defTabSz="844550" eaLnBrk="1" fontAlgn="auto" hangingPunct="1">
              <a:spcBef>
                <a:spcPts val="0"/>
              </a:spcBef>
              <a:spcAft>
                <a:spcPts val="0"/>
              </a:spcAft>
              <a:defRPr/>
            </a:pPr>
            <a:r>
              <a:rPr lang="en-US" sz="1200" b="1" dirty="0" smtClean="0">
                <a:solidFill>
                  <a:srgbClr val="FFFF00"/>
                </a:solidFill>
                <a:latin typeface="Calibri" pitchFamily="34" charset="0"/>
              </a:rPr>
              <a:t>REGULASI</a:t>
            </a:r>
            <a:endParaRPr lang="en-US" sz="1200" b="1" dirty="0">
              <a:solidFill>
                <a:srgbClr val="FFFF00"/>
              </a:solidFill>
              <a:latin typeface="Calibri" pitchFamily="34" charset="0"/>
            </a:endParaRPr>
          </a:p>
        </p:txBody>
      </p:sp>
      <p:sp>
        <p:nvSpPr>
          <p:cNvPr id="57372" name="Slide Number Placeholder 1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6C46939A-077C-4532-B648-EC9CC7F610E2}" type="slidenum">
              <a:rPr lang="en-US" altLang="en-US" smtClean="0">
                <a:solidFill>
                  <a:schemeClr val="bg1"/>
                </a:solidFill>
                <a:latin typeface="Calibri" pitchFamily="34" charset="0"/>
              </a:rPr>
              <a:pPr/>
              <a:t>22</a:t>
            </a:fld>
            <a:endParaRPr lang="en-US" altLang="en-US" smtClean="0">
              <a:solidFill>
                <a:schemeClr val="bg1"/>
              </a:solidFill>
              <a:latin typeface="Calibri" pitchFamily="34" charset="0"/>
            </a:endParaRPr>
          </a:p>
        </p:txBody>
      </p:sp>
      <p:sp>
        <p:nvSpPr>
          <p:cNvPr id="57373" name="Rectangle 16"/>
          <p:cNvSpPr>
            <a:spLocks noChangeArrowheads="1"/>
          </p:cNvSpPr>
          <p:nvPr/>
        </p:nvSpPr>
        <p:spPr bwMode="auto">
          <a:xfrm>
            <a:off x="55791" y="9977"/>
            <a:ext cx="9144000"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eaLnBrk="1" hangingPunct="1"/>
            <a:r>
              <a:rPr lang="en-US" altLang="en-US" sz="3200" b="1" dirty="0" smtClean="0">
                <a:solidFill>
                  <a:srgbClr val="FF0000"/>
                </a:solidFill>
                <a:latin typeface="Agency FB" pitchFamily="34" charset="0"/>
                <a:cs typeface="Segoe UI" pitchFamily="34" charset="0"/>
              </a:rPr>
              <a:t>P</a:t>
            </a:r>
            <a:r>
              <a:rPr lang="en-US" altLang="en-US" sz="2800" b="1" dirty="0" smtClean="0">
                <a:latin typeface="Agency FB" pitchFamily="34" charset="0"/>
                <a:cs typeface="Segoe UI" pitchFamily="34" charset="0"/>
              </a:rPr>
              <a:t>E</a:t>
            </a:r>
            <a:r>
              <a:rPr lang="id-ID" altLang="en-US" sz="2800" b="1" dirty="0" smtClean="0">
                <a:latin typeface="Agency FB" pitchFamily="34" charset="0"/>
                <a:cs typeface="Segoe UI" pitchFamily="34" charset="0"/>
              </a:rPr>
              <a:t>NGEMBANGAN PASAR LELANG</a:t>
            </a:r>
            <a:r>
              <a:rPr lang="en-US" altLang="en-US" sz="2800" b="1" dirty="0" smtClean="0">
                <a:latin typeface="Agency FB" pitchFamily="34" charset="0"/>
                <a:cs typeface="Segoe UI" pitchFamily="34" charset="0"/>
              </a:rPr>
              <a:t> (1)</a:t>
            </a:r>
            <a:endParaRPr lang="en-US" altLang="en-US" sz="2800" b="1" dirty="0">
              <a:latin typeface="Agency FB" pitchFamily="34" charset="0"/>
              <a:cs typeface="Segoe UI" pitchFamily="34" charset="0"/>
            </a:endParaRPr>
          </a:p>
        </p:txBody>
      </p:sp>
    </p:spTree>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72" name="Slide Number Placeholder 1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6C46939A-077C-4532-B648-EC9CC7F610E2}" type="slidenum">
              <a:rPr lang="en-US" altLang="en-US" smtClean="0">
                <a:solidFill>
                  <a:schemeClr val="bg1"/>
                </a:solidFill>
                <a:latin typeface="Calibri" pitchFamily="34" charset="0"/>
              </a:rPr>
              <a:pPr/>
              <a:t>23</a:t>
            </a:fld>
            <a:endParaRPr lang="en-US" altLang="en-US" smtClean="0">
              <a:solidFill>
                <a:schemeClr val="bg1"/>
              </a:solidFill>
              <a:latin typeface="Calibri" pitchFamily="34" charset="0"/>
            </a:endParaRPr>
          </a:p>
        </p:txBody>
      </p:sp>
      <p:sp>
        <p:nvSpPr>
          <p:cNvPr id="57373" name="Rectangle 16"/>
          <p:cNvSpPr>
            <a:spLocks noChangeArrowheads="1"/>
          </p:cNvSpPr>
          <p:nvPr/>
        </p:nvSpPr>
        <p:spPr bwMode="auto">
          <a:xfrm>
            <a:off x="70305" y="17237"/>
            <a:ext cx="9144000"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eaLnBrk="1" hangingPunct="1"/>
            <a:r>
              <a:rPr lang="en-US" altLang="en-US" sz="3200" b="1" dirty="0" smtClean="0">
                <a:solidFill>
                  <a:srgbClr val="FF0000"/>
                </a:solidFill>
                <a:latin typeface="Agency FB" pitchFamily="34" charset="0"/>
                <a:cs typeface="Segoe UI" pitchFamily="34" charset="0"/>
              </a:rPr>
              <a:t>P</a:t>
            </a:r>
            <a:r>
              <a:rPr lang="en-US" altLang="en-US" sz="2800" b="1" dirty="0" smtClean="0">
                <a:latin typeface="Agency FB" pitchFamily="34" charset="0"/>
                <a:cs typeface="Segoe UI" pitchFamily="34" charset="0"/>
              </a:rPr>
              <a:t>E</a:t>
            </a:r>
            <a:r>
              <a:rPr lang="id-ID" altLang="en-US" sz="2800" b="1" dirty="0" smtClean="0">
                <a:latin typeface="Agency FB" pitchFamily="34" charset="0"/>
                <a:cs typeface="Segoe UI" pitchFamily="34" charset="0"/>
              </a:rPr>
              <a:t>NGEMBANGAN PASAR LELANG</a:t>
            </a:r>
            <a:r>
              <a:rPr lang="en-US" altLang="en-US" sz="2800" b="1" dirty="0" smtClean="0">
                <a:latin typeface="Agency FB" pitchFamily="34" charset="0"/>
                <a:cs typeface="Segoe UI" pitchFamily="34" charset="0"/>
              </a:rPr>
              <a:t> (2)</a:t>
            </a:r>
            <a:endParaRPr lang="en-US" altLang="en-US" sz="2800" b="1" dirty="0">
              <a:latin typeface="Agency FB" pitchFamily="34" charset="0"/>
              <a:cs typeface="Segoe UI" pitchFamily="34" charset="0"/>
            </a:endParaRPr>
          </a:p>
        </p:txBody>
      </p:sp>
      <p:sp>
        <p:nvSpPr>
          <p:cNvPr id="4" name="Rectangle 3"/>
          <p:cNvSpPr/>
          <p:nvPr/>
        </p:nvSpPr>
        <p:spPr>
          <a:xfrm>
            <a:off x="79376" y="590329"/>
            <a:ext cx="3440338" cy="323165"/>
          </a:xfrm>
          <a:prstGeom prst="rect">
            <a:avLst/>
          </a:prstGeom>
        </p:spPr>
        <p:txBody>
          <a:bodyPr wrap="square">
            <a:spAutoFit/>
          </a:bodyPr>
          <a:lstStyle/>
          <a:p>
            <a:pPr>
              <a:spcBef>
                <a:spcPts val="100"/>
              </a:spcBef>
              <a:spcAft>
                <a:spcPts val="100"/>
              </a:spcAft>
            </a:pPr>
            <a:r>
              <a:rPr lang="en-US" altLang="id-ID" sz="1500" b="1" dirty="0">
                <a:solidFill>
                  <a:srgbClr val="FF0000"/>
                </a:solidFill>
                <a:effectLst>
                  <a:outerShdw blurRad="38100" dist="38100" dir="2700000" algn="tl">
                    <a:srgbClr val="000000">
                      <a:alpha val="43137"/>
                    </a:srgbClr>
                  </a:outerShdw>
                </a:effectLst>
                <a:latin typeface="Agency FB" pitchFamily="34" charset="0"/>
                <a:ea typeface="Segoe UI" panose="020B0502040204020203" pitchFamily="34" charset="0"/>
                <a:cs typeface="Segoe UI" panose="020B0502040204020203" pitchFamily="34" charset="0"/>
              </a:rPr>
              <a:t>ISU KEBIJAKAN YANG PERLU PERHATIAN</a:t>
            </a:r>
            <a:endParaRPr lang="en-US" sz="1500" b="1" dirty="0">
              <a:solidFill>
                <a:srgbClr val="FF0000"/>
              </a:solidFill>
              <a:effectLst>
                <a:outerShdw blurRad="38100" dist="38100" dir="2700000" algn="tl">
                  <a:srgbClr val="000000">
                    <a:alpha val="43137"/>
                  </a:srgbClr>
                </a:outerShdw>
              </a:effectLst>
              <a:latin typeface="Agency FB" pitchFamily="34" charset="0"/>
              <a:ea typeface="Segoe UI" panose="020B0502040204020203" pitchFamily="34" charset="0"/>
              <a:cs typeface="Segoe UI" panose="020B0502040204020203" pitchFamily="34" charset="0"/>
            </a:endParaRPr>
          </a:p>
        </p:txBody>
      </p:sp>
      <p:sp>
        <p:nvSpPr>
          <p:cNvPr id="9" name="Rectangle 8"/>
          <p:cNvSpPr/>
          <p:nvPr/>
        </p:nvSpPr>
        <p:spPr>
          <a:xfrm>
            <a:off x="142875" y="850219"/>
            <a:ext cx="8833753" cy="789960"/>
          </a:xfrm>
          <a:prstGeom prst="rect">
            <a:avLst/>
          </a:prstGeom>
        </p:spPr>
        <p:txBody>
          <a:bodyPr wrap="square">
            <a:spAutoFit/>
          </a:bodyPr>
          <a:lstStyle/>
          <a:p>
            <a:pPr marL="231775" indent="-231775" algn="just">
              <a:spcBef>
                <a:spcPts val="100"/>
              </a:spcBef>
              <a:spcAft>
                <a:spcPts val="100"/>
              </a:spcAft>
              <a:buFont typeface="Arial" charset="0"/>
              <a:buAutoNum type="arabicPeriod"/>
              <a:tabLst>
                <a:tab pos="347663" algn="l"/>
              </a:tabLst>
            </a:pPr>
            <a:r>
              <a:rPr lang="en-AU" sz="1050" dirty="0" smtClean="0"/>
              <a:t>PENYEMPURNAAN PENGATURAN PENYELENGGARAAN PASAR LELANG KOMODITAS;</a:t>
            </a:r>
          </a:p>
          <a:p>
            <a:pPr marL="231775" indent="-231775" algn="just">
              <a:spcBef>
                <a:spcPts val="100"/>
              </a:spcBef>
              <a:spcAft>
                <a:spcPts val="100"/>
              </a:spcAft>
              <a:buFont typeface="Arial" charset="0"/>
              <a:buAutoNum type="arabicPeriod"/>
              <a:tabLst>
                <a:tab pos="347663" algn="l"/>
              </a:tabLst>
            </a:pPr>
            <a:r>
              <a:rPr lang="en-AU" sz="1050" dirty="0" smtClean="0"/>
              <a:t>REVITALISASI PASAR LELANG KOMODITAS GUNA MEWUJUDKAN PASAR LELANG KOMODITAS YANG MANDIRI &amp; PROFESIONAL;</a:t>
            </a:r>
          </a:p>
          <a:p>
            <a:pPr marL="231775" indent="-231775" algn="just">
              <a:spcBef>
                <a:spcPts val="100"/>
              </a:spcBef>
              <a:spcAft>
                <a:spcPts val="100"/>
              </a:spcAft>
              <a:buFont typeface="Arial" charset="0"/>
              <a:buAutoNum type="arabicPeriod"/>
              <a:tabLst>
                <a:tab pos="347663" algn="l"/>
              </a:tabLst>
            </a:pPr>
            <a:r>
              <a:rPr lang="en-AU" sz="1050" dirty="0" smtClean="0"/>
              <a:t>PENINGKATAN MINAT DAN KEPERCAYAAN PELAKU USAHA PADA PASAR LELANG KOMODITAS MELALUI PENERAPAN PENJAMINAN TRANSAKSI DAN PEMANTAUAN REALISASI TRANSAKSI</a:t>
            </a:r>
            <a:endParaRPr lang="en-US" sz="1600" dirty="0" smtClean="0"/>
          </a:p>
        </p:txBody>
      </p:sp>
      <p:sp>
        <p:nvSpPr>
          <p:cNvPr id="31" name="Title 8"/>
          <p:cNvSpPr txBox="1">
            <a:spLocks/>
          </p:cNvSpPr>
          <p:nvPr/>
        </p:nvSpPr>
        <p:spPr bwMode="auto">
          <a:xfrm>
            <a:off x="-108858" y="1639212"/>
            <a:ext cx="5017635" cy="466725"/>
          </a:xfrm>
          <a:prstGeom prst="rect">
            <a:avLst/>
          </a:prstGeom>
          <a:noFill/>
          <a:ln w="9525">
            <a:noFill/>
            <a:miter lim="800000"/>
            <a:headEnd/>
            <a:tailEnd/>
          </a:ln>
        </p:spPr>
        <p:txBody>
          <a:bodyPr anchor="ctr">
            <a:normAutofit fontScale="85000" lnSpcReduction="10000"/>
          </a:bodyPr>
          <a:lstStyle/>
          <a:p>
            <a:pPr marL="177800">
              <a:spcBef>
                <a:spcPts val="100"/>
              </a:spcBef>
              <a:spcAft>
                <a:spcPts val="100"/>
              </a:spcAft>
              <a:defRPr/>
            </a:pPr>
            <a:r>
              <a:rPr lang="en-AU" b="1" dirty="0">
                <a:solidFill>
                  <a:srgbClr val="FF0000"/>
                </a:solidFill>
                <a:effectLst>
                  <a:outerShdw blurRad="38100" dist="38100" dir="2700000" algn="tl">
                    <a:srgbClr val="000000">
                      <a:alpha val="43137"/>
                    </a:srgbClr>
                  </a:outerShdw>
                </a:effectLst>
                <a:latin typeface="Agency FB" pitchFamily="34" charset="0"/>
                <a:ea typeface="Segoe UI" panose="020B0502040204020203" pitchFamily="34" charset="0"/>
                <a:cs typeface="Segoe UI" panose="020B0502040204020203" pitchFamily="34" charset="0"/>
              </a:rPr>
              <a:t>LANGKAH STRATEGIS PENGEMBANGAN PASAR LELANG KOMODITAS</a:t>
            </a:r>
            <a:endParaRPr lang="id-ID" b="1" dirty="0">
              <a:solidFill>
                <a:srgbClr val="FF0000"/>
              </a:solidFill>
              <a:effectLst>
                <a:outerShdw blurRad="38100" dist="38100" dir="2700000" algn="tl">
                  <a:srgbClr val="000000">
                    <a:alpha val="43137"/>
                  </a:srgbClr>
                </a:outerShdw>
              </a:effectLst>
              <a:latin typeface="Agency FB" pitchFamily="34" charset="0"/>
              <a:ea typeface="Segoe UI" panose="020B0502040204020203" pitchFamily="34" charset="0"/>
              <a:cs typeface="Segoe UI" panose="020B0502040204020203" pitchFamily="34" charset="0"/>
            </a:endParaRPr>
          </a:p>
        </p:txBody>
      </p:sp>
      <p:sp>
        <p:nvSpPr>
          <p:cNvPr id="32" name="TextBox 31"/>
          <p:cNvSpPr txBox="1">
            <a:spLocks noChangeArrowheads="1"/>
          </p:cNvSpPr>
          <p:nvPr/>
        </p:nvSpPr>
        <p:spPr bwMode="auto">
          <a:xfrm>
            <a:off x="122918" y="1988686"/>
            <a:ext cx="8853710" cy="2321148"/>
          </a:xfrm>
          <a:prstGeom prst="rect">
            <a:avLst/>
          </a:prstGeom>
          <a:noFill/>
          <a:ln w="9525">
            <a:noFill/>
            <a:miter lim="800000"/>
            <a:headEnd/>
            <a:tailEnd/>
          </a:ln>
        </p:spPr>
        <p:txBody>
          <a:bodyPr wrap="square">
            <a:spAutoFit/>
          </a:bodyPr>
          <a:lstStyle/>
          <a:p>
            <a:pPr marL="231775" indent="-231775" algn="just">
              <a:spcBef>
                <a:spcPts val="100"/>
              </a:spcBef>
              <a:spcAft>
                <a:spcPts val="100"/>
              </a:spcAft>
              <a:buFont typeface="+mj-lt"/>
              <a:buAutoNum type="arabicPeriod"/>
              <a:defRPr/>
            </a:pPr>
            <a:r>
              <a:rPr lang="en-AU" sz="1050" dirty="0" smtClean="0">
                <a:latin typeface="+mn-lt"/>
              </a:rPr>
              <a:t>MENYUSUN PERATURAN PRESIDEN MENGENAI PENGATURAN, PEMBINAAN DAN PENGEMBANGAN PASAR LELANG KOMODITAS DAN MENYEMPURNAKAN PERATURAN MENTERI PERINDUSTRIAN DAN PERDAGANGAN NOMOR 650/MPP/KEP/10/2004 SEBAGAIMANA AMANAT UU NO 7/2014;</a:t>
            </a:r>
          </a:p>
          <a:p>
            <a:pPr marL="231775" indent="-231775" algn="just">
              <a:spcBef>
                <a:spcPts val="100"/>
              </a:spcBef>
              <a:spcAft>
                <a:spcPts val="100"/>
              </a:spcAft>
              <a:buFont typeface="+mj-lt"/>
              <a:buAutoNum type="arabicPeriod"/>
              <a:defRPr/>
            </a:pPr>
            <a:r>
              <a:rPr lang="en-AU" sz="1050" dirty="0" smtClean="0">
                <a:latin typeface="+mn-lt"/>
              </a:rPr>
              <a:t>MENDORONG  PEMDA UNTUK MENERBITKAN PERDA YANG MENGATUR PERDAGANGAN KOMODITAS MELALUI PASAR LELANG KOMODITAS;</a:t>
            </a:r>
          </a:p>
          <a:p>
            <a:pPr marL="231775" indent="-231775" algn="just">
              <a:spcBef>
                <a:spcPts val="100"/>
              </a:spcBef>
              <a:spcAft>
                <a:spcPts val="100"/>
              </a:spcAft>
              <a:buFont typeface="+mj-lt"/>
              <a:buAutoNum type="arabicPeriod"/>
              <a:defRPr/>
            </a:pPr>
            <a:r>
              <a:rPr lang="en-AU" sz="1050" dirty="0" smtClean="0">
                <a:latin typeface="+mn-lt"/>
              </a:rPr>
              <a:t>MELAKUKAN REVITALISASI PASAR LELANG YANG MENCAKUP KELEMBAGAAN, PENJAMINAN TRANSAKSI</a:t>
            </a:r>
            <a:r>
              <a:rPr lang="en-AU" sz="1050" dirty="0" smtClean="0"/>
              <a:t> , </a:t>
            </a:r>
            <a:r>
              <a:rPr lang="en-AU" sz="1050" dirty="0" smtClean="0">
                <a:latin typeface="+mn-lt"/>
              </a:rPr>
              <a:t>MEKANISME PENYELENGGARAAN,  SISTEM KEANGGOTAAN, DAN PENGUATAN REGULASI ;</a:t>
            </a:r>
          </a:p>
          <a:p>
            <a:pPr marL="231775" indent="-231775" algn="just">
              <a:spcBef>
                <a:spcPts val="100"/>
              </a:spcBef>
              <a:spcAft>
                <a:spcPts val="100"/>
              </a:spcAft>
              <a:buFont typeface="+mj-lt"/>
              <a:buAutoNum type="arabicPeriod"/>
              <a:defRPr/>
            </a:pPr>
            <a:r>
              <a:rPr lang="en-AU" sz="1050" dirty="0" smtClean="0">
                <a:latin typeface="+mn-lt"/>
              </a:rPr>
              <a:t>MENGOPTIMALKAN SINERGITAS PASAR LELANG KOMODITAS DENGAN SISTEM RESI GUDANG, ANTARA LAIN MELALUI PENGEMBANGAN PASAR LELANG </a:t>
            </a:r>
            <a:r>
              <a:rPr lang="en-AU" sz="1050" i="1" dirty="0" smtClean="0">
                <a:latin typeface="+mn-lt"/>
              </a:rPr>
              <a:t>ONLINE</a:t>
            </a:r>
            <a:r>
              <a:rPr lang="en-AU" sz="1050" dirty="0" smtClean="0">
                <a:latin typeface="+mn-lt"/>
              </a:rPr>
              <a:t> YANG DAPAT MEMASARKAN SELURUH KOMODITAS YANG DISIMPAN DALAM GUDANG SRG;</a:t>
            </a:r>
          </a:p>
          <a:p>
            <a:pPr marL="231775" indent="-231775" algn="just">
              <a:spcBef>
                <a:spcPts val="100"/>
              </a:spcBef>
              <a:spcAft>
                <a:spcPts val="100"/>
              </a:spcAft>
              <a:buFont typeface="+mj-lt"/>
              <a:buAutoNum type="arabicPeriod"/>
              <a:defRPr/>
            </a:pPr>
            <a:r>
              <a:rPr lang="en-AU" sz="1050" dirty="0" smtClean="0">
                <a:latin typeface="+mn-lt"/>
              </a:rPr>
              <a:t>MENINGKATKAN LITERASI PASAR LELANG KOMODITAS MELALUI SOSIALISASI DAN DISEMINASI INFORMASI;</a:t>
            </a:r>
          </a:p>
          <a:p>
            <a:pPr marL="231775" indent="-231775" algn="just">
              <a:spcBef>
                <a:spcPts val="100"/>
              </a:spcBef>
              <a:spcAft>
                <a:spcPts val="100"/>
              </a:spcAft>
              <a:buFont typeface="+mj-lt"/>
              <a:buAutoNum type="arabicPeriod"/>
              <a:defRPr/>
            </a:pPr>
            <a:r>
              <a:rPr lang="en-AU" sz="1050" dirty="0" smtClean="0">
                <a:latin typeface="+mn-lt"/>
              </a:rPr>
              <a:t>MELAKUKAN PENGEMBANGAN SISTEM INFORMASI PASAR LELANG YANG DAPAT MENGINTEGRASIKAN DATA ANGGOTA, TRANSAKSI DAN INFORMASI PASAR DARI SELURUH PENYELENGGARA PASAR LELANG SECARA NASIONAL</a:t>
            </a:r>
            <a:endParaRPr lang="en-AU" sz="1050" dirty="0">
              <a:latin typeface="+mn-lt"/>
              <a:cs typeface="+mn-cs"/>
            </a:endParaRPr>
          </a:p>
        </p:txBody>
      </p:sp>
      <p:sp>
        <p:nvSpPr>
          <p:cNvPr id="12" name="Rectangle 11"/>
          <p:cNvSpPr/>
          <p:nvPr/>
        </p:nvSpPr>
        <p:spPr>
          <a:xfrm>
            <a:off x="81190" y="4338643"/>
            <a:ext cx="4572000" cy="323165"/>
          </a:xfrm>
          <a:prstGeom prst="rect">
            <a:avLst/>
          </a:prstGeom>
        </p:spPr>
        <p:txBody>
          <a:bodyPr>
            <a:spAutoFit/>
          </a:bodyPr>
          <a:lstStyle/>
          <a:p>
            <a:pPr>
              <a:spcBef>
                <a:spcPts val="100"/>
              </a:spcBef>
              <a:spcAft>
                <a:spcPts val="100"/>
              </a:spcAft>
            </a:pPr>
            <a:r>
              <a:rPr lang="en-US" sz="1500" b="1" dirty="0">
                <a:solidFill>
                  <a:srgbClr val="FF0000"/>
                </a:solidFill>
                <a:effectLst>
                  <a:outerShdw blurRad="38100" dist="38100" dir="2700000" algn="tl">
                    <a:srgbClr val="000000">
                      <a:alpha val="43137"/>
                    </a:srgbClr>
                  </a:outerShdw>
                </a:effectLst>
                <a:latin typeface="Agency FB" pitchFamily="34" charset="0"/>
                <a:ea typeface="Segoe UI" panose="020B0502040204020203" pitchFamily="34" charset="0"/>
                <a:cs typeface="Segoe UI" panose="020B0502040204020203" pitchFamily="34" charset="0"/>
              </a:rPr>
              <a:t>RANCANGAN PERPRES TENTANG PASAR LELANG KOMODITAS</a:t>
            </a:r>
          </a:p>
        </p:txBody>
      </p:sp>
      <p:sp>
        <p:nvSpPr>
          <p:cNvPr id="35" name="Rectangle 34"/>
          <p:cNvSpPr/>
          <p:nvPr/>
        </p:nvSpPr>
        <p:spPr>
          <a:xfrm>
            <a:off x="199118" y="4595722"/>
            <a:ext cx="8777510" cy="415498"/>
          </a:xfrm>
          <a:prstGeom prst="rect">
            <a:avLst/>
          </a:prstGeom>
        </p:spPr>
        <p:txBody>
          <a:bodyPr wrap="square">
            <a:spAutoFit/>
          </a:bodyPr>
          <a:lstStyle/>
          <a:p>
            <a:pPr algn="just">
              <a:spcBef>
                <a:spcPts val="100"/>
              </a:spcBef>
              <a:spcAft>
                <a:spcPts val="100"/>
              </a:spcAft>
              <a:defRPr/>
            </a:pPr>
            <a:r>
              <a:rPr lang="en-US" sz="1050" dirty="0" smtClean="0">
                <a:latin typeface="+mn-lt"/>
              </a:rPr>
              <a:t>1. PELAKU PASAR LELANG 2. KOMODITI YANG DIPERDAGANGKAN DALAM PASAR LELANG 3. TATA CARA TRANSAKSI 4. REVITALISASI PASAR LELANG 5. LEMBAGA YANG MENANGANI PASAR LELANG KOMODITAS</a:t>
            </a:r>
            <a:endParaRPr lang="en-US" sz="1050" dirty="0">
              <a:latin typeface="+mn-lt"/>
            </a:endParaRPr>
          </a:p>
        </p:txBody>
      </p:sp>
    </p:spTree>
    <p:extLst>
      <p:ext uri="{BB962C8B-B14F-4D97-AF65-F5344CB8AC3E}">
        <p14:creationId xmlns:p14="http://schemas.microsoft.com/office/powerpoint/2010/main" xmlns="" val="645412409"/>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ontent Placeholder 2"/>
          <p:cNvSpPr txBox="1">
            <a:spLocks/>
          </p:cNvSpPr>
          <p:nvPr/>
        </p:nvSpPr>
        <p:spPr>
          <a:xfrm>
            <a:off x="65316" y="1125866"/>
            <a:ext cx="4487627" cy="3746750"/>
          </a:xfrm>
          <a:prstGeom prst="rect">
            <a:avLst/>
          </a:prstGeom>
          <a:solidFill>
            <a:schemeClr val="tx2">
              <a:lumMod val="20000"/>
              <a:lumOff val="80000"/>
            </a:schemeClr>
          </a:solidFill>
          <a:ln>
            <a:noFill/>
            <a:miter lim="800000"/>
            <a:headEnd/>
            <a:tailEnd/>
          </a:ln>
          <a:extLst/>
        </p:spPr>
        <p:style>
          <a:lnRef idx="0">
            <a:schemeClr val="accent1"/>
          </a:lnRef>
          <a:fillRef idx="3">
            <a:schemeClr val="accent1"/>
          </a:fillRef>
          <a:effectRef idx="3">
            <a:schemeClr val="accent1"/>
          </a:effectRef>
          <a:fontRef idx="minor">
            <a:schemeClr val="lt1"/>
          </a:fontRef>
        </p:style>
        <p:txBody>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lt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lt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lt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lt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lt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lt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lt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lt1"/>
                </a:solidFill>
                <a:latin typeface="+mn-lt"/>
                <a:ea typeface="+mn-ea"/>
                <a:cs typeface="+mn-cs"/>
              </a:defRPr>
            </a:lvl9pPr>
          </a:lstStyle>
          <a:p>
            <a:pPr fontAlgn="auto">
              <a:spcBef>
                <a:spcPts val="0"/>
              </a:spcBef>
              <a:spcAft>
                <a:spcPts val="1200"/>
              </a:spcAft>
              <a:defRPr/>
            </a:pPr>
            <a:endParaRPr lang="id-ID" sz="1800" b="1" dirty="0" smtClean="0">
              <a:solidFill>
                <a:schemeClr val="tx1"/>
              </a:solidFill>
              <a:latin typeface="Segoe UI" pitchFamily="34" charset="0"/>
              <a:cs typeface="Segoe UI" pitchFamily="34" charset="0"/>
            </a:endParaRPr>
          </a:p>
          <a:p>
            <a:pPr fontAlgn="auto">
              <a:spcBef>
                <a:spcPts val="0"/>
              </a:spcBef>
              <a:spcAft>
                <a:spcPts val="1200"/>
              </a:spcAft>
              <a:buClr>
                <a:schemeClr val="bg1"/>
              </a:buClr>
              <a:buFont typeface="Wingdings" pitchFamily="2" charset="2"/>
              <a:buChar char="§"/>
              <a:defRPr/>
            </a:pPr>
            <a:r>
              <a:rPr lang="id-ID" sz="1800" b="1" dirty="0" smtClean="0">
                <a:solidFill>
                  <a:schemeClr val="tx1"/>
                </a:solidFill>
                <a:latin typeface="Segoe UI" pitchFamily="34" charset="0"/>
                <a:cs typeface="Segoe UI" pitchFamily="34" charset="0"/>
              </a:rPr>
              <a:t>RE</a:t>
            </a:r>
            <a:r>
              <a:rPr lang="en-US" sz="1800" b="1" dirty="0" smtClean="0">
                <a:solidFill>
                  <a:schemeClr val="tx1"/>
                </a:solidFill>
                <a:latin typeface="Segoe UI" pitchFamily="34" charset="0"/>
                <a:cs typeface="Segoe UI" pitchFamily="34" charset="0"/>
              </a:rPr>
              <a:t>GULASI </a:t>
            </a:r>
            <a:r>
              <a:rPr lang="id-ID" sz="1800" b="1" dirty="0" smtClean="0">
                <a:solidFill>
                  <a:schemeClr val="tx1"/>
                </a:solidFill>
                <a:latin typeface="Segoe UI" pitchFamily="34" charset="0"/>
                <a:cs typeface="Segoe UI" pitchFamily="34" charset="0"/>
              </a:rPr>
              <a:t>DAN PEDOMAN </a:t>
            </a:r>
            <a:r>
              <a:rPr lang="en-US" sz="1800" b="1" dirty="0" smtClean="0">
                <a:solidFill>
                  <a:schemeClr val="tx1"/>
                </a:solidFill>
                <a:latin typeface="Segoe UI" pitchFamily="34" charset="0"/>
                <a:cs typeface="Segoe UI" pitchFamily="34" charset="0"/>
              </a:rPr>
              <a:t>PENYELENGGARAAN PASAR LELANG KOMODITAS</a:t>
            </a:r>
            <a:endParaRPr lang="id-ID" sz="1800" b="1" dirty="0" smtClean="0">
              <a:solidFill>
                <a:schemeClr val="tx1"/>
              </a:solidFill>
              <a:latin typeface="Segoe UI" pitchFamily="34" charset="0"/>
              <a:cs typeface="Segoe UI" pitchFamily="34" charset="0"/>
            </a:endParaRPr>
          </a:p>
          <a:p>
            <a:pPr fontAlgn="auto">
              <a:spcBef>
                <a:spcPts val="0"/>
              </a:spcBef>
              <a:spcAft>
                <a:spcPts val="1200"/>
              </a:spcAft>
              <a:buClr>
                <a:schemeClr val="bg1"/>
              </a:buClr>
              <a:buFont typeface="Wingdings" pitchFamily="2" charset="2"/>
              <a:buChar char="§"/>
              <a:defRPr/>
            </a:pPr>
            <a:r>
              <a:rPr lang="en-US" sz="1800" b="1" dirty="0" smtClean="0">
                <a:solidFill>
                  <a:schemeClr val="tx1"/>
                </a:solidFill>
                <a:latin typeface="Segoe UI" pitchFamily="34" charset="0"/>
                <a:cs typeface="Segoe UI" pitchFamily="34" charset="0"/>
              </a:rPr>
              <a:t>PEMBINAAN </a:t>
            </a:r>
            <a:r>
              <a:rPr lang="id-ID" sz="1800" b="1" dirty="0" smtClean="0">
                <a:solidFill>
                  <a:schemeClr val="tx1"/>
                </a:solidFill>
                <a:latin typeface="Segoe UI" pitchFamily="34" charset="0"/>
                <a:cs typeface="Segoe UI" pitchFamily="34" charset="0"/>
              </a:rPr>
              <a:t>DAN PENGEMBANGAN PLK</a:t>
            </a:r>
            <a:r>
              <a:rPr lang="en-US" sz="1800" b="1" dirty="0" smtClean="0">
                <a:solidFill>
                  <a:schemeClr val="tx1"/>
                </a:solidFill>
                <a:latin typeface="Segoe UI" pitchFamily="34" charset="0"/>
                <a:cs typeface="Segoe UI" pitchFamily="34" charset="0"/>
              </a:rPr>
              <a:t> (SOSIALISASI / EDUKASI, PELATIHAN / BIMBINGAN TEKNIS (TOT), ASISTENSI, DLL)</a:t>
            </a:r>
            <a:endParaRPr lang="id-ID" sz="1800" b="1" dirty="0" smtClean="0">
              <a:solidFill>
                <a:schemeClr val="tx1"/>
              </a:solidFill>
              <a:latin typeface="Segoe UI" pitchFamily="34" charset="0"/>
              <a:cs typeface="Segoe UI" pitchFamily="34" charset="0"/>
            </a:endParaRPr>
          </a:p>
          <a:p>
            <a:pPr fontAlgn="auto">
              <a:spcBef>
                <a:spcPts val="0"/>
              </a:spcBef>
              <a:spcAft>
                <a:spcPts val="1200"/>
              </a:spcAft>
              <a:buClr>
                <a:schemeClr val="bg1"/>
              </a:buClr>
              <a:buFont typeface="Wingdings" pitchFamily="2" charset="2"/>
              <a:buChar char="§"/>
              <a:defRPr/>
            </a:pPr>
            <a:r>
              <a:rPr lang="en-US" sz="1800" b="1" dirty="0" smtClean="0">
                <a:solidFill>
                  <a:schemeClr val="tx1"/>
                </a:solidFill>
                <a:latin typeface="Segoe UI" pitchFamily="34" charset="0"/>
                <a:cs typeface="Segoe UI" pitchFamily="34" charset="0"/>
              </a:rPr>
              <a:t>PENGAWASAN TERHADAP PELAKSANAAN </a:t>
            </a:r>
            <a:r>
              <a:rPr lang="id-ID" sz="1800" b="1" dirty="0" smtClean="0">
                <a:solidFill>
                  <a:schemeClr val="tx1"/>
                </a:solidFill>
                <a:latin typeface="Segoe UI" pitchFamily="34" charset="0"/>
                <a:cs typeface="Segoe UI" pitchFamily="34" charset="0"/>
              </a:rPr>
              <a:t>REGULASI DAN P</a:t>
            </a:r>
            <a:r>
              <a:rPr lang="en-US" sz="1800" b="1" dirty="0" smtClean="0">
                <a:solidFill>
                  <a:schemeClr val="tx1"/>
                </a:solidFill>
                <a:latin typeface="Segoe UI" pitchFamily="34" charset="0"/>
                <a:cs typeface="Segoe UI" pitchFamily="34" charset="0"/>
              </a:rPr>
              <a:t>EDOMAN</a:t>
            </a:r>
            <a:r>
              <a:rPr lang="id-ID" sz="1800" b="1" dirty="0" smtClean="0">
                <a:solidFill>
                  <a:schemeClr val="tx1"/>
                </a:solidFill>
                <a:latin typeface="Segoe UI" pitchFamily="34" charset="0"/>
                <a:cs typeface="Segoe UI" pitchFamily="34" charset="0"/>
              </a:rPr>
              <a:t>.</a:t>
            </a:r>
            <a:endParaRPr lang="id-ID" sz="1800" b="1" dirty="0">
              <a:solidFill>
                <a:schemeClr val="tx1"/>
              </a:solidFill>
              <a:latin typeface="Segoe UI" pitchFamily="34" charset="0"/>
              <a:cs typeface="Segoe UI" pitchFamily="34" charset="0"/>
            </a:endParaRPr>
          </a:p>
        </p:txBody>
      </p:sp>
      <p:sp>
        <p:nvSpPr>
          <p:cNvPr id="7" name="Content Placeholder 2"/>
          <p:cNvSpPr txBox="1">
            <a:spLocks/>
          </p:cNvSpPr>
          <p:nvPr/>
        </p:nvSpPr>
        <p:spPr>
          <a:xfrm>
            <a:off x="4635082" y="1125865"/>
            <a:ext cx="4413660" cy="3746751"/>
          </a:xfrm>
          <a:prstGeom prst="rect">
            <a:avLst/>
          </a:prstGeom>
          <a:solidFill>
            <a:schemeClr val="accent2">
              <a:lumMod val="40000"/>
              <a:lumOff val="60000"/>
            </a:schemeClr>
          </a:solidFill>
        </p:spPr>
        <p:style>
          <a:lnRef idx="0">
            <a:schemeClr val="accent2"/>
          </a:lnRef>
          <a:fillRef idx="3">
            <a:schemeClr val="accent2"/>
          </a:fillRef>
          <a:effectRef idx="3">
            <a:schemeClr val="accent2"/>
          </a:effectRef>
          <a:fontRef idx="minor">
            <a:schemeClr val="lt1"/>
          </a:fontRef>
        </p:style>
        <p:txBody>
          <a:bodyPr lIns="68580" tIns="34290" rIns="68580" bIns="3429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Bef>
                <a:spcPts val="0"/>
              </a:spcBef>
              <a:spcAft>
                <a:spcPts val="1200"/>
              </a:spcAft>
              <a:defRPr/>
            </a:pPr>
            <a:endParaRPr lang="id-ID" sz="1800" b="1" dirty="0" smtClean="0">
              <a:latin typeface="Segoe UI" pitchFamily="34" charset="0"/>
              <a:cs typeface="Segoe UI" pitchFamily="34" charset="0"/>
            </a:endParaRPr>
          </a:p>
          <a:p>
            <a:pPr fontAlgn="auto">
              <a:spcBef>
                <a:spcPts val="0"/>
              </a:spcBef>
              <a:spcAft>
                <a:spcPts val="1200"/>
              </a:spcAft>
              <a:buFont typeface="Wingdings" pitchFamily="2" charset="2"/>
              <a:buChar char="§"/>
              <a:defRPr/>
            </a:pPr>
            <a:r>
              <a:rPr lang="id-ID" sz="1800" b="1" dirty="0" smtClean="0">
                <a:latin typeface="Segoe UI" pitchFamily="34" charset="0"/>
                <a:cs typeface="Segoe UI" pitchFamily="34" charset="0"/>
              </a:rPr>
              <a:t>AS</a:t>
            </a:r>
            <a:r>
              <a:rPr lang="en-US" sz="1800" b="1" dirty="0" smtClean="0">
                <a:latin typeface="Segoe UI" pitchFamily="34" charset="0"/>
                <a:cs typeface="Segoe UI" pitchFamily="34" charset="0"/>
              </a:rPr>
              <a:t>ISTENSI DAN BIMBINGAN TEKNIS KEPADA PENYELENGARA PASAR LELANG</a:t>
            </a:r>
            <a:endParaRPr lang="id-ID" sz="1800" b="1" dirty="0" smtClean="0">
              <a:latin typeface="Segoe UI" pitchFamily="34" charset="0"/>
              <a:cs typeface="Segoe UI" pitchFamily="34" charset="0"/>
            </a:endParaRPr>
          </a:p>
          <a:p>
            <a:pPr fontAlgn="auto">
              <a:spcBef>
                <a:spcPts val="0"/>
              </a:spcBef>
              <a:spcAft>
                <a:spcPts val="1200"/>
              </a:spcAft>
              <a:buFont typeface="Wingdings" pitchFamily="2" charset="2"/>
              <a:buChar char="§"/>
              <a:defRPr/>
            </a:pPr>
            <a:r>
              <a:rPr lang="id-ID" sz="1800" b="1" dirty="0" smtClean="0">
                <a:latin typeface="Segoe UI" pitchFamily="34" charset="0"/>
                <a:cs typeface="Segoe UI" pitchFamily="34" charset="0"/>
              </a:rPr>
              <a:t>REGULASI </a:t>
            </a:r>
            <a:r>
              <a:rPr lang="en-US" sz="1800" b="1" dirty="0" smtClean="0">
                <a:latin typeface="Segoe UI" pitchFamily="34" charset="0"/>
                <a:cs typeface="Segoe UI" pitchFamily="34" charset="0"/>
              </a:rPr>
              <a:t>DAERAH UNTUK MENDUKUNG PENYELENGGARAAN PASAR LELANG</a:t>
            </a:r>
            <a:r>
              <a:rPr lang="id-ID" sz="1800" b="1" dirty="0" smtClean="0">
                <a:latin typeface="Segoe UI" pitchFamily="34" charset="0"/>
                <a:cs typeface="Segoe UI" pitchFamily="34" charset="0"/>
              </a:rPr>
              <a:t> KOMODITAS</a:t>
            </a:r>
            <a:r>
              <a:rPr lang="en-US" sz="1800" b="1" dirty="0" smtClean="0">
                <a:latin typeface="Segoe UI" pitchFamily="34" charset="0"/>
                <a:cs typeface="Segoe UI" pitchFamily="34" charset="0"/>
              </a:rPr>
              <a:t>.</a:t>
            </a:r>
            <a:endParaRPr lang="id-ID" sz="1800" b="1" dirty="0" smtClean="0">
              <a:latin typeface="Segoe UI" pitchFamily="34" charset="0"/>
              <a:cs typeface="Segoe UI" pitchFamily="34" charset="0"/>
            </a:endParaRPr>
          </a:p>
          <a:p>
            <a:pPr fontAlgn="auto">
              <a:spcBef>
                <a:spcPts val="0"/>
              </a:spcBef>
              <a:spcAft>
                <a:spcPts val="1200"/>
              </a:spcAft>
              <a:buFont typeface="Wingdings" pitchFamily="2" charset="2"/>
              <a:buChar char="§"/>
              <a:defRPr/>
            </a:pPr>
            <a:r>
              <a:rPr lang="id-ID" sz="1800" b="1" dirty="0" smtClean="0">
                <a:latin typeface="Segoe UI" pitchFamily="34" charset="0"/>
                <a:cs typeface="Segoe UI" pitchFamily="34" charset="0"/>
              </a:rPr>
              <a:t>PENGEMBANGAN </a:t>
            </a:r>
            <a:r>
              <a:rPr lang="en-US" sz="1800" b="1" dirty="0" smtClean="0">
                <a:latin typeface="Segoe UI" pitchFamily="34" charset="0"/>
                <a:cs typeface="Segoe UI" pitchFamily="34" charset="0"/>
              </a:rPr>
              <a:t>KOMODITAS UNGGULAN</a:t>
            </a:r>
            <a:r>
              <a:rPr lang="id-ID" sz="1800" b="1" dirty="0" smtClean="0">
                <a:latin typeface="Segoe UI" pitchFamily="34" charset="0"/>
                <a:cs typeface="Segoe UI" pitchFamily="34" charset="0"/>
              </a:rPr>
              <a:t> DAERAH</a:t>
            </a:r>
          </a:p>
          <a:p>
            <a:pPr fontAlgn="auto">
              <a:spcBef>
                <a:spcPts val="0"/>
              </a:spcBef>
              <a:spcAft>
                <a:spcPts val="1200"/>
              </a:spcAft>
              <a:buFont typeface="Wingdings" pitchFamily="2" charset="2"/>
              <a:buChar char="§"/>
              <a:defRPr/>
            </a:pPr>
            <a:r>
              <a:rPr lang="en-US" sz="1800" b="1" dirty="0" smtClean="0">
                <a:latin typeface="Segoe UI" pitchFamily="34" charset="0"/>
                <a:cs typeface="Segoe UI" pitchFamily="34" charset="0"/>
              </a:rPr>
              <a:t>PEMFASILITASIAN PENGEMBANGAN PASAR LELANG KOMODITAS</a:t>
            </a:r>
            <a:endParaRPr lang="id-ID" sz="1800" b="1" dirty="0">
              <a:latin typeface="Segoe UI" pitchFamily="34" charset="0"/>
              <a:cs typeface="Segoe UI" pitchFamily="34" charset="0"/>
            </a:endParaRPr>
          </a:p>
        </p:txBody>
      </p:sp>
      <p:sp>
        <p:nvSpPr>
          <p:cNvPr id="34824" name="Rectangle 4"/>
          <p:cNvSpPr>
            <a:spLocks noChangeArrowheads="1"/>
          </p:cNvSpPr>
          <p:nvPr/>
        </p:nvSpPr>
        <p:spPr bwMode="auto">
          <a:xfrm>
            <a:off x="280980" y="954073"/>
            <a:ext cx="1223962" cy="369332"/>
          </a:xfrm>
          <a:prstGeom prst="rect">
            <a:avLst/>
          </a:prstGeom>
          <a:solidFill>
            <a:srgbClr val="00206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eaLnBrk="1" hangingPunct="1"/>
            <a:r>
              <a:rPr lang="id-ID" altLang="en-US" b="1" dirty="0" smtClean="0">
                <a:solidFill>
                  <a:schemeClr val="bg1"/>
                </a:solidFill>
                <a:latin typeface="Segoe UI" pitchFamily="34" charset="0"/>
                <a:cs typeface="Segoe UI" pitchFamily="34" charset="0"/>
              </a:rPr>
              <a:t>PUSAT</a:t>
            </a:r>
            <a:endParaRPr lang="id-ID" altLang="en-US" b="1" dirty="0">
              <a:solidFill>
                <a:schemeClr val="bg1"/>
              </a:solidFill>
              <a:latin typeface="Segoe UI" pitchFamily="34" charset="0"/>
              <a:cs typeface="Segoe UI" pitchFamily="34" charset="0"/>
            </a:endParaRPr>
          </a:p>
        </p:txBody>
      </p:sp>
      <p:sp>
        <p:nvSpPr>
          <p:cNvPr id="10" name="Rectangle 9"/>
          <p:cNvSpPr/>
          <p:nvPr/>
        </p:nvSpPr>
        <p:spPr>
          <a:xfrm>
            <a:off x="7402505" y="987410"/>
            <a:ext cx="1443037" cy="369332"/>
          </a:xfrm>
          <a:prstGeom prst="rect">
            <a:avLst/>
          </a:prstGeom>
          <a:solidFill>
            <a:schemeClr val="accent2">
              <a:lumMod val="75000"/>
            </a:schemeClr>
          </a:solidFill>
        </p:spPr>
        <p:txBody>
          <a:bodyPr>
            <a:spAutoFit/>
          </a:bodyPr>
          <a:lstStyle/>
          <a:p>
            <a:pPr algn="r" eaLnBrk="1" fontAlgn="auto" hangingPunct="1">
              <a:spcBef>
                <a:spcPts val="0"/>
              </a:spcBef>
              <a:spcAft>
                <a:spcPts val="0"/>
              </a:spcAft>
              <a:defRPr/>
            </a:pPr>
            <a:r>
              <a:rPr lang="id-ID" b="1" dirty="0" smtClean="0">
                <a:solidFill>
                  <a:schemeClr val="bg1"/>
                </a:solidFill>
                <a:latin typeface="Segoe UI" pitchFamily="34" charset="0"/>
                <a:cs typeface="Segoe UI" pitchFamily="34" charset="0"/>
              </a:rPr>
              <a:t>DAERAH</a:t>
            </a:r>
            <a:endParaRPr lang="id-ID" b="1" dirty="0">
              <a:solidFill>
                <a:schemeClr val="bg1"/>
              </a:solidFill>
              <a:latin typeface="Segoe UI" pitchFamily="34" charset="0"/>
              <a:cs typeface="Segoe UI" pitchFamily="34" charset="0"/>
            </a:endParaRPr>
          </a:p>
        </p:txBody>
      </p:sp>
      <p:sp>
        <p:nvSpPr>
          <p:cNvPr id="34826" name="TextBox 10"/>
          <p:cNvSpPr txBox="1">
            <a:spLocks noChangeArrowheads="1"/>
          </p:cNvSpPr>
          <p:nvPr/>
        </p:nvSpPr>
        <p:spPr bwMode="auto">
          <a:xfrm>
            <a:off x="107796" y="438667"/>
            <a:ext cx="9144000"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20000"/>
              </a:spcBef>
              <a:buClr>
                <a:schemeClr val="accent1"/>
              </a:buClr>
              <a:buSzPct val="85000"/>
              <a:buFont typeface="Arial" charset="0"/>
              <a:buNone/>
            </a:pPr>
            <a:r>
              <a:rPr lang="en-US" altLang="id-ID" sz="1400" b="1" dirty="0" smtClean="0">
                <a:solidFill>
                  <a:srgbClr val="C00000"/>
                </a:solidFill>
                <a:latin typeface="Agency FB" pitchFamily="34" charset="0"/>
                <a:cs typeface="Segoe UI" pitchFamily="34" charset="0"/>
              </a:rPr>
              <a:t>ADANYA PEMBAGIAN KEWENANGAN YANG JELAS ANTARA PEMERINTAH PUSAT DAN DAERAH</a:t>
            </a:r>
            <a:endParaRPr lang="en-US" altLang="id-ID" sz="1100" b="1" dirty="0">
              <a:solidFill>
                <a:srgbClr val="C00000"/>
              </a:solidFill>
              <a:latin typeface="Agency FB" pitchFamily="34" charset="0"/>
              <a:cs typeface="Segoe UI" pitchFamily="34" charset="0"/>
            </a:endParaRPr>
          </a:p>
        </p:txBody>
      </p:sp>
      <p:sp>
        <p:nvSpPr>
          <p:cNvPr id="34827" name="Slide Number Placeholder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9E061B4E-F4B9-4BBD-8FEA-5776C4349853}" type="slidenum">
              <a:rPr lang="en-US" altLang="en-US" smtClean="0">
                <a:solidFill>
                  <a:schemeClr val="bg1"/>
                </a:solidFill>
                <a:latin typeface="Calibri" pitchFamily="34" charset="0"/>
              </a:rPr>
              <a:pPr/>
              <a:t>24</a:t>
            </a:fld>
            <a:endParaRPr lang="en-US" altLang="en-US" smtClean="0">
              <a:solidFill>
                <a:schemeClr val="bg1"/>
              </a:solidFill>
              <a:latin typeface="Calibri" pitchFamily="34" charset="0"/>
            </a:endParaRPr>
          </a:p>
        </p:txBody>
      </p:sp>
      <p:sp>
        <p:nvSpPr>
          <p:cNvPr id="8" name="Rectangle 16"/>
          <p:cNvSpPr>
            <a:spLocks noChangeArrowheads="1"/>
          </p:cNvSpPr>
          <p:nvPr/>
        </p:nvSpPr>
        <p:spPr bwMode="auto">
          <a:xfrm>
            <a:off x="70305" y="17237"/>
            <a:ext cx="9144000"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eaLnBrk="1" hangingPunct="1"/>
            <a:r>
              <a:rPr lang="en-US" altLang="en-US" sz="3200" b="1" dirty="0" smtClean="0">
                <a:solidFill>
                  <a:srgbClr val="FF0000"/>
                </a:solidFill>
                <a:latin typeface="Agency FB" pitchFamily="34" charset="0"/>
                <a:cs typeface="Segoe UI" pitchFamily="34" charset="0"/>
              </a:rPr>
              <a:t>P</a:t>
            </a:r>
            <a:r>
              <a:rPr lang="en-US" altLang="en-US" sz="2800" b="1" dirty="0" smtClean="0">
                <a:latin typeface="Agency FB" pitchFamily="34" charset="0"/>
                <a:cs typeface="Segoe UI" pitchFamily="34" charset="0"/>
              </a:rPr>
              <a:t>E</a:t>
            </a:r>
            <a:r>
              <a:rPr lang="id-ID" altLang="en-US" sz="2800" b="1" dirty="0" smtClean="0">
                <a:latin typeface="Agency FB" pitchFamily="34" charset="0"/>
                <a:cs typeface="Segoe UI" pitchFamily="34" charset="0"/>
              </a:rPr>
              <a:t>NGEMBANGAN PASAR LELANG</a:t>
            </a:r>
            <a:r>
              <a:rPr lang="en-US" altLang="en-US" sz="2800" b="1" dirty="0" smtClean="0">
                <a:latin typeface="Agency FB" pitchFamily="34" charset="0"/>
                <a:cs typeface="Segoe UI" pitchFamily="34" charset="0"/>
              </a:rPr>
              <a:t> (3)</a:t>
            </a:r>
            <a:endParaRPr lang="en-US" altLang="en-US" sz="2800" b="1" dirty="0">
              <a:latin typeface="Agency FB" pitchFamily="34" charset="0"/>
              <a:cs typeface="Segoe UI"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632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31763" y="971550"/>
            <a:ext cx="8783638" cy="373295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6323" name="Rectangle 33"/>
          <p:cNvSpPr>
            <a:spLocks noChangeArrowheads="1"/>
          </p:cNvSpPr>
          <p:nvPr/>
        </p:nvSpPr>
        <p:spPr bwMode="auto">
          <a:xfrm>
            <a:off x="63498" y="470808"/>
            <a:ext cx="9156700"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altLang="en-US" sz="1400" b="1" dirty="0" smtClean="0">
                <a:solidFill>
                  <a:srgbClr val="C00000"/>
                </a:solidFill>
                <a:latin typeface="Agency FB" pitchFamily="34" charset="0"/>
              </a:rPr>
              <a:t>MODEL BISNIS INTEGRASI USAHA PEMASARAN (PASAR LELANG KOMODITAS) &amp; PEMBIAYAAN (SISTEM RESI GUDANG)</a:t>
            </a:r>
            <a:endParaRPr lang="en-US" altLang="id-ID" sz="1400" b="1" dirty="0">
              <a:solidFill>
                <a:srgbClr val="C00000"/>
              </a:solidFill>
              <a:latin typeface="Agency FB" pitchFamily="34" charset="0"/>
            </a:endParaRPr>
          </a:p>
        </p:txBody>
      </p:sp>
      <p:sp>
        <p:nvSpPr>
          <p:cNvPr id="56325" name="Slide Number Placeholder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ECB8EE34-DE05-49EC-8290-EAFCA9CDE4AE}" type="slidenum">
              <a:rPr lang="en-US" altLang="en-US" smtClean="0">
                <a:solidFill>
                  <a:schemeClr val="bg1"/>
                </a:solidFill>
                <a:latin typeface="Calibri" pitchFamily="34" charset="0"/>
              </a:rPr>
              <a:pPr/>
              <a:t>25</a:t>
            </a:fld>
            <a:endParaRPr lang="en-US" altLang="en-US" smtClean="0">
              <a:solidFill>
                <a:schemeClr val="bg1"/>
              </a:solidFill>
              <a:latin typeface="Calibri" pitchFamily="34" charset="0"/>
            </a:endParaRPr>
          </a:p>
        </p:txBody>
      </p:sp>
      <p:sp>
        <p:nvSpPr>
          <p:cNvPr id="7" name="Rectangle 16"/>
          <p:cNvSpPr>
            <a:spLocks noChangeArrowheads="1"/>
          </p:cNvSpPr>
          <p:nvPr/>
        </p:nvSpPr>
        <p:spPr bwMode="auto">
          <a:xfrm>
            <a:off x="70305" y="17237"/>
            <a:ext cx="9144000"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eaLnBrk="1" hangingPunct="1"/>
            <a:r>
              <a:rPr lang="en-US" altLang="en-US" sz="3200" b="1" dirty="0" smtClean="0">
                <a:solidFill>
                  <a:srgbClr val="FF0000"/>
                </a:solidFill>
                <a:latin typeface="Agency FB" pitchFamily="34" charset="0"/>
                <a:cs typeface="Segoe UI" pitchFamily="34" charset="0"/>
              </a:rPr>
              <a:t>P</a:t>
            </a:r>
            <a:r>
              <a:rPr lang="en-US" altLang="en-US" sz="2800" b="1" dirty="0" smtClean="0">
                <a:latin typeface="Agency FB" pitchFamily="34" charset="0"/>
                <a:cs typeface="Segoe UI" pitchFamily="34" charset="0"/>
              </a:rPr>
              <a:t>E</a:t>
            </a:r>
            <a:r>
              <a:rPr lang="id-ID" altLang="en-US" sz="2800" b="1" dirty="0" smtClean="0">
                <a:latin typeface="Agency FB" pitchFamily="34" charset="0"/>
                <a:cs typeface="Segoe UI" pitchFamily="34" charset="0"/>
              </a:rPr>
              <a:t>NGEMBANGAN PASAR LELANG</a:t>
            </a:r>
            <a:r>
              <a:rPr lang="en-US" altLang="en-US" sz="2800" b="1" dirty="0" smtClean="0">
                <a:latin typeface="Agency FB" pitchFamily="34" charset="0"/>
                <a:cs typeface="Segoe UI" pitchFamily="34" charset="0"/>
              </a:rPr>
              <a:t> (4)</a:t>
            </a:r>
            <a:endParaRPr lang="en-US" altLang="en-US" sz="2800" b="1" dirty="0">
              <a:latin typeface="Agency FB" pitchFamily="34" charset="0"/>
              <a:cs typeface="Segoe UI"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4" descr="http://www.studiopress.com/wp-content/uploads/sun.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599646" y="3169513"/>
            <a:ext cx="3962400" cy="1633079"/>
          </a:xfrm>
          <a:prstGeom prst="rect">
            <a:avLst/>
          </a:prstGeom>
          <a:noFill/>
          <a:effectLst>
            <a:glow rad="127000">
              <a:schemeClr val="accent1">
                <a:alpha val="0"/>
              </a:schemeClr>
            </a:glow>
            <a:outerShdw blurRad="50800" dist="50800" dir="5400000" algn="ctr" rotWithShape="0">
              <a:srgbClr val="000000">
                <a:alpha val="20000"/>
              </a:srgbClr>
            </a:outerShdw>
          </a:effectLst>
          <a:extLst>
            <a:ext uri="{909E8E84-426E-40DD-AFC4-6F175D3DCCD1}">
              <a14:hiddenFill xmlns:a14="http://schemas.microsoft.com/office/drawing/2010/main" xmlns="">
                <a:solidFill>
                  <a:srgbClr val="FFFFFF"/>
                </a:solidFill>
              </a14:hiddenFill>
            </a:ext>
          </a:extLst>
        </p:spPr>
      </p:pic>
      <p:pic>
        <p:nvPicPr>
          <p:cNvPr id="58371" name="Picture 2" descr="http://4.bp.blogspot.com/-j902dYQPXKQ/UHAm2fN5MmI/AAAAAAAADPc/N-4dueh_0cQ/s1600/indonesia-full.pn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808946" y="819150"/>
            <a:ext cx="7543800" cy="228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8372" name="TextBox 4"/>
          <p:cNvSpPr txBox="1">
            <a:spLocks noChangeArrowheads="1"/>
          </p:cNvSpPr>
          <p:nvPr/>
        </p:nvSpPr>
        <p:spPr bwMode="auto">
          <a:xfrm>
            <a:off x="664938" y="3181350"/>
            <a:ext cx="7666037" cy="16680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285750" indent="-285750">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ct val="150000"/>
              </a:lnSpc>
              <a:buFontTx/>
              <a:buChar char="-"/>
            </a:pPr>
            <a:r>
              <a:rPr lang="en-US" altLang="en-US" sz="1400" b="1" dirty="0" smtClean="0">
                <a:latin typeface="Segoe UI" pitchFamily="34" charset="0"/>
                <a:cs typeface="Segoe UI" pitchFamily="34" charset="0"/>
              </a:rPr>
              <a:t>PENERAPAN TEKNOLOGI INFORMASI (</a:t>
            </a:r>
            <a:r>
              <a:rPr lang="en-US" altLang="en-US" sz="1400" b="1" i="1" dirty="0" smtClean="0">
                <a:latin typeface="Segoe UI" pitchFamily="34" charset="0"/>
                <a:cs typeface="Segoe UI" pitchFamily="34" charset="0"/>
              </a:rPr>
              <a:t>BORDERLESS</a:t>
            </a:r>
            <a:r>
              <a:rPr lang="en-US" altLang="en-US" sz="1400" b="1" dirty="0" smtClean="0">
                <a:latin typeface="Segoe UI" pitchFamily="34" charset="0"/>
                <a:cs typeface="Segoe UI" pitchFamily="34" charset="0"/>
              </a:rPr>
              <a:t>)</a:t>
            </a:r>
          </a:p>
          <a:p>
            <a:pPr algn="ctr" eaLnBrk="1" hangingPunct="1">
              <a:lnSpc>
                <a:spcPct val="150000"/>
              </a:lnSpc>
              <a:buFontTx/>
              <a:buChar char="-"/>
            </a:pPr>
            <a:r>
              <a:rPr lang="en-US" altLang="en-US" sz="1400" b="1" dirty="0" smtClean="0">
                <a:latin typeface="Segoe UI" pitchFamily="34" charset="0"/>
                <a:cs typeface="Segoe UI" pitchFamily="34" charset="0"/>
              </a:rPr>
              <a:t>INTEGRASI PENYELENGGARA LELANG DAERAH (</a:t>
            </a:r>
            <a:r>
              <a:rPr lang="en-US" altLang="en-US" sz="1400" b="1" i="1" dirty="0" smtClean="0">
                <a:latin typeface="Segoe UI" pitchFamily="34" charset="0"/>
                <a:cs typeface="Segoe UI" pitchFamily="34" charset="0"/>
              </a:rPr>
              <a:t>INTEGRATED MARKET</a:t>
            </a:r>
            <a:r>
              <a:rPr lang="en-US" altLang="en-US" sz="1400" b="1" dirty="0" smtClean="0">
                <a:latin typeface="Segoe UI" pitchFamily="34" charset="0"/>
                <a:cs typeface="Segoe UI" pitchFamily="34" charset="0"/>
              </a:rPr>
              <a:t>)</a:t>
            </a:r>
          </a:p>
          <a:p>
            <a:pPr algn="ctr" eaLnBrk="1" hangingPunct="1">
              <a:lnSpc>
                <a:spcPct val="150000"/>
              </a:lnSpc>
              <a:buFontTx/>
              <a:buChar char="-"/>
            </a:pPr>
            <a:r>
              <a:rPr lang="en-US" altLang="en-US" sz="1400" b="1" dirty="0" smtClean="0">
                <a:latin typeface="Segoe UI" pitchFamily="34" charset="0"/>
                <a:cs typeface="Segoe UI" pitchFamily="34" charset="0"/>
              </a:rPr>
              <a:t>KEANGGOTAAN NASIONAL (</a:t>
            </a:r>
            <a:r>
              <a:rPr lang="en-US" altLang="en-US" sz="1400" b="1" i="1" dirty="0" smtClean="0">
                <a:latin typeface="Segoe UI" pitchFamily="34" charset="0"/>
                <a:cs typeface="Segoe UI" pitchFamily="34" charset="0"/>
              </a:rPr>
              <a:t>UNLIMITED BUYER &amp; SELLER</a:t>
            </a:r>
            <a:r>
              <a:rPr lang="en-US" altLang="en-US" sz="1400" b="1" dirty="0" smtClean="0">
                <a:latin typeface="Segoe UI" pitchFamily="34" charset="0"/>
                <a:cs typeface="Segoe UI" pitchFamily="34" charset="0"/>
              </a:rPr>
              <a:t>)</a:t>
            </a:r>
          </a:p>
          <a:p>
            <a:pPr algn="ctr" eaLnBrk="1" hangingPunct="1">
              <a:lnSpc>
                <a:spcPct val="150000"/>
              </a:lnSpc>
              <a:buFontTx/>
              <a:buChar char="-"/>
            </a:pPr>
            <a:r>
              <a:rPr lang="en-US" altLang="en-US" sz="1400" b="1" dirty="0" smtClean="0">
                <a:latin typeface="Segoe UI" pitchFamily="34" charset="0"/>
                <a:cs typeface="Segoe UI" pitchFamily="34" charset="0"/>
              </a:rPr>
              <a:t>REGULASI YANG MENDUKUNG TERCIPTANYA IKLIM USAHA YANG SEHAT</a:t>
            </a:r>
          </a:p>
          <a:p>
            <a:pPr algn="ctr" eaLnBrk="1" hangingPunct="1">
              <a:lnSpc>
                <a:spcPct val="150000"/>
              </a:lnSpc>
              <a:buFontTx/>
              <a:buChar char="-"/>
            </a:pPr>
            <a:r>
              <a:rPr lang="en-US" altLang="en-US" sz="1400" b="1" dirty="0" smtClean="0">
                <a:latin typeface="Segoe UI" pitchFamily="34" charset="0"/>
                <a:cs typeface="Segoe UI" pitchFamily="34" charset="0"/>
              </a:rPr>
              <a:t>PENERAPAN SISTEM PENJAMINAN TRANSAKSI</a:t>
            </a:r>
            <a:endParaRPr lang="en-US" altLang="en-US" sz="1400" b="1" dirty="0">
              <a:latin typeface="Segoe UI" pitchFamily="34" charset="0"/>
              <a:cs typeface="Segoe UI" pitchFamily="34" charset="0"/>
            </a:endParaRPr>
          </a:p>
        </p:txBody>
      </p:sp>
      <p:sp>
        <p:nvSpPr>
          <p:cNvPr id="58373" name="Slide Number Placeholder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4416FCB8-C288-4BC3-9B1E-E3069D151A5E}" type="slidenum">
              <a:rPr lang="en-US" altLang="en-US" smtClean="0">
                <a:solidFill>
                  <a:schemeClr val="bg1"/>
                </a:solidFill>
                <a:latin typeface="Calibri" pitchFamily="34" charset="0"/>
              </a:rPr>
              <a:pPr/>
              <a:t>26</a:t>
            </a:fld>
            <a:endParaRPr lang="en-US" altLang="en-US" smtClean="0">
              <a:solidFill>
                <a:schemeClr val="bg1"/>
              </a:solidFill>
              <a:latin typeface="Calibri" pitchFamily="34" charset="0"/>
            </a:endParaRPr>
          </a:p>
        </p:txBody>
      </p:sp>
      <p:sp>
        <p:nvSpPr>
          <p:cNvPr id="8" name="Rectangle 16"/>
          <p:cNvSpPr>
            <a:spLocks noChangeArrowheads="1"/>
          </p:cNvSpPr>
          <p:nvPr/>
        </p:nvSpPr>
        <p:spPr bwMode="auto">
          <a:xfrm>
            <a:off x="70305" y="17237"/>
            <a:ext cx="9144000"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eaLnBrk="1" hangingPunct="1"/>
            <a:r>
              <a:rPr lang="en-US" altLang="en-US" sz="3200" b="1" dirty="0" smtClean="0">
                <a:solidFill>
                  <a:srgbClr val="FF0000"/>
                </a:solidFill>
                <a:latin typeface="Agency FB" pitchFamily="34" charset="0"/>
                <a:cs typeface="Segoe UI" pitchFamily="34" charset="0"/>
              </a:rPr>
              <a:t>P</a:t>
            </a:r>
            <a:r>
              <a:rPr lang="en-US" altLang="en-US" sz="2800" b="1" dirty="0" smtClean="0">
                <a:latin typeface="Agency FB" pitchFamily="34" charset="0"/>
                <a:cs typeface="Segoe UI" pitchFamily="34" charset="0"/>
              </a:rPr>
              <a:t>E</a:t>
            </a:r>
            <a:r>
              <a:rPr lang="id-ID" altLang="en-US" sz="2800" b="1" dirty="0" smtClean="0">
                <a:latin typeface="Agency FB" pitchFamily="34" charset="0"/>
                <a:cs typeface="Segoe UI" pitchFamily="34" charset="0"/>
              </a:rPr>
              <a:t>NGEMBANGAN PASAR LELANG</a:t>
            </a:r>
            <a:r>
              <a:rPr lang="en-US" altLang="en-US" sz="2800" b="1" dirty="0" smtClean="0">
                <a:latin typeface="Agency FB" pitchFamily="34" charset="0"/>
                <a:cs typeface="Segoe UI" pitchFamily="34" charset="0"/>
              </a:rPr>
              <a:t> (5)</a:t>
            </a:r>
            <a:endParaRPr lang="en-US" altLang="en-US" sz="2800" b="1" dirty="0">
              <a:latin typeface="Agency FB" pitchFamily="34" charset="0"/>
              <a:cs typeface="Segoe UI" pitchFamily="34" charset="0"/>
            </a:endParaRPr>
          </a:p>
        </p:txBody>
      </p:sp>
    </p:spTree>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73" name="Slide Number Placeholder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4416FCB8-C288-4BC3-9B1E-E3069D151A5E}" type="slidenum">
              <a:rPr lang="en-US" altLang="en-US" smtClean="0">
                <a:solidFill>
                  <a:schemeClr val="bg1"/>
                </a:solidFill>
                <a:latin typeface="Calibri" pitchFamily="34" charset="0"/>
              </a:rPr>
              <a:pPr/>
              <a:t>27</a:t>
            </a:fld>
            <a:endParaRPr lang="en-US" altLang="en-US" smtClean="0">
              <a:solidFill>
                <a:schemeClr val="bg1"/>
              </a:solidFill>
              <a:latin typeface="Calibri" pitchFamily="34" charset="0"/>
            </a:endParaRPr>
          </a:p>
        </p:txBody>
      </p:sp>
      <p:sp>
        <p:nvSpPr>
          <p:cNvPr id="8" name="Rectangle 16"/>
          <p:cNvSpPr>
            <a:spLocks noChangeArrowheads="1"/>
          </p:cNvSpPr>
          <p:nvPr/>
        </p:nvSpPr>
        <p:spPr bwMode="auto">
          <a:xfrm>
            <a:off x="70305" y="17237"/>
            <a:ext cx="9144000"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eaLnBrk="1" hangingPunct="1"/>
            <a:r>
              <a:rPr lang="en-US" altLang="en-US" sz="3200" b="1" dirty="0" smtClean="0">
                <a:solidFill>
                  <a:srgbClr val="FF0000"/>
                </a:solidFill>
                <a:latin typeface="Agency FB" pitchFamily="34" charset="0"/>
                <a:cs typeface="Segoe UI" pitchFamily="34" charset="0"/>
              </a:rPr>
              <a:t>S</a:t>
            </a:r>
            <a:r>
              <a:rPr lang="en-US" altLang="en-US" sz="2800" b="1" dirty="0" smtClean="0">
                <a:latin typeface="Agency FB" pitchFamily="34" charset="0"/>
                <a:cs typeface="Segoe UI" pitchFamily="34" charset="0"/>
              </a:rPr>
              <a:t>EBUAH PEMIKIRAN…</a:t>
            </a:r>
            <a:endParaRPr lang="en-US" altLang="en-US" sz="2800" b="1" dirty="0">
              <a:latin typeface="Agency FB" pitchFamily="34" charset="0"/>
              <a:cs typeface="Segoe UI" pitchFamily="34" charset="0"/>
            </a:endParaRPr>
          </a:p>
        </p:txBody>
      </p:sp>
      <p:sp>
        <p:nvSpPr>
          <p:cNvPr id="2" name="Rectangle 1"/>
          <p:cNvSpPr/>
          <p:nvPr/>
        </p:nvSpPr>
        <p:spPr>
          <a:xfrm>
            <a:off x="163284" y="678214"/>
            <a:ext cx="8784771" cy="4201150"/>
          </a:xfrm>
          <a:prstGeom prst="rect">
            <a:avLst/>
          </a:prstGeom>
        </p:spPr>
        <p:txBody>
          <a:bodyPr wrap="square">
            <a:spAutoFit/>
          </a:bodyPr>
          <a:lstStyle/>
          <a:p>
            <a:pPr eaLnBrk="1" fontAlgn="auto" hangingPunct="1">
              <a:spcBef>
                <a:spcPts val="0"/>
              </a:spcBef>
              <a:spcAft>
                <a:spcPts val="0"/>
              </a:spcAft>
              <a:defRPr/>
            </a:pPr>
            <a:r>
              <a:rPr lang="en-US" altLang="id-ID" sz="2200" b="1" dirty="0" smtClean="0">
                <a:solidFill>
                  <a:srgbClr val="00B050"/>
                </a:solidFill>
                <a:latin typeface="Agency FB" pitchFamily="34" charset="0"/>
                <a:cs typeface="Arial" pitchFamily="34" charset="0"/>
              </a:rPr>
              <a:t>SYARAT AGAR PASAR LELANG DAPAT MENJADI SALAH SATU INSTRUMEN PENGENDALIAN INFLASI MELALUI EFISIENSI PERDAGANGAN :</a:t>
            </a:r>
          </a:p>
          <a:p>
            <a:pPr eaLnBrk="1" fontAlgn="auto" hangingPunct="1">
              <a:spcBef>
                <a:spcPts val="0"/>
              </a:spcBef>
              <a:spcAft>
                <a:spcPts val="0"/>
              </a:spcAft>
              <a:defRPr/>
            </a:pPr>
            <a:endParaRPr lang="en-US" altLang="id-ID" sz="1000" b="1" dirty="0" smtClean="0">
              <a:solidFill>
                <a:srgbClr val="00B050"/>
              </a:solidFill>
              <a:latin typeface="Agency FB" pitchFamily="34" charset="0"/>
              <a:cs typeface="Arial" pitchFamily="34" charset="0"/>
            </a:endParaRPr>
          </a:p>
          <a:p>
            <a:pPr marL="576262" indent="-457200" eaLnBrk="1" fontAlgn="auto" hangingPunct="1">
              <a:spcBef>
                <a:spcPts val="600"/>
              </a:spcBef>
              <a:spcAft>
                <a:spcPts val="600"/>
              </a:spcAft>
              <a:buFont typeface="+mj-lt"/>
              <a:buAutoNum type="alphaUcPeriod"/>
              <a:defRPr/>
            </a:pPr>
            <a:r>
              <a:rPr lang="en-US" altLang="id-ID" sz="2200" dirty="0" smtClean="0">
                <a:latin typeface="Agency FB" pitchFamily="34" charset="0"/>
                <a:cs typeface="Arial" pitchFamily="34" charset="0"/>
              </a:rPr>
              <a:t>PASAR LELANG TERSEBAR DI SELURUH WILAYAH INDONESIA DAN DIDUKUNG OLEH INFRATRUKTUR YANG MEMADAI (KETERSEDIAAN GUDANG SERAH, JALUR TRANSPORTASI, SISTEM TRANSAKSI)</a:t>
            </a:r>
          </a:p>
          <a:p>
            <a:pPr marL="576262" indent="-457200" eaLnBrk="1" fontAlgn="auto" hangingPunct="1">
              <a:spcBef>
                <a:spcPts val="600"/>
              </a:spcBef>
              <a:spcAft>
                <a:spcPts val="600"/>
              </a:spcAft>
              <a:buFont typeface="+mj-lt"/>
              <a:buAutoNum type="alphaUcPeriod"/>
              <a:defRPr/>
            </a:pPr>
            <a:r>
              <a:rPr lang="en-US" altLang="id-ID" sz="2200" dirty="0" smtClean="0">
                <a:latin typeface="Agency FB" pitchFamily="34" charset="0"/>
                <a:cs typeface="Arial" pitchFamily="34" charset="0"/>
              </a:rPr>
              <a:t>PENYELENGGARAANNYA DILAKUKAN SECARA RUTIN</a:t>
            </a:r>
          </a:p>
          <a:p>
            <a:pPr marL="576262" indent="-457200" eaLnBrk="1" fontAlgn="auto" hangingPunct="1">
              <a:spcBef>
                <a:spcPts val="600"/>
              </a:spcBef>
              <a:spcAft>
                <a:spcPts val="600"/>
              </a:spcAft>
              <a:buFont typeface="+mj-lt"/>
              <a:buAutoNum type="alphaUcPeriod"/>
              <a:defRPr/>
            </a:pPr>
            <a:r>
              <a:rPr lang="en-US" altLang="id-ID" sz="2200" dirty="0" smtClean="0">
                <a:latin typeface="Agency FB" pitchFamily="34" charset="0"/>
                <a:cs typeface="Arial" pitchFamily="34" charset="0"/>
              </a:rPr>
              <a:t>PASAR LELANG MAMPU MEMPERDAGANGKAN KOMODITAS DALAM JUMLAH YANG CUKUP BESAR</a:t>
            </a:r>
          </a:p>
          <a:p>
            <a:pPr marL="576262" indent="-457200" eaLnBrk="1" fontAlgn="auto" hangingPunct="1">
              <a:spcBef>
                <a:spcPts val="600"/>
              </a:spcBef>
              <a:spcAft>
                <a:spcPts val="600"/>
              </a:spcAft>
              <a:buFont typeface="+mj-lt"/>
              <a:buAutoNum type="alphaUcPeriod"/>
              <a:defRPr/>
            </a:pPr>
            <a:r>
              <a:rPr lang="en-AU" sz="2200" dirty="0" smtClean="0">
                <a:latin typeface="Agency FB" pitchFamily="34" charset="0"/>
              </a:rPr>
              <a:t>SELAIN ITU PASAR LELANG JUGA HARUS DIDUKUNG OLEH TEKNOLOGI INFORMASI DAN KEANGGOTAN SECARA NASIONAL SEHINGGA JAMGKAUAN PASAR LELANG MENJADI TIDAK TERBATAS DI SUATU WILAYAH</a:t>
            </a:r>
          </a:p>
        </p:txBody>
      </p:sp>
    </p:spTree>
    <p:extLst>
      <p:ext uri="{BB962C8B-B14F-4D97-AF65-F5344CB8AC3E}">
        <p14:creationId xmlns:p14="http://schemas.microsoft.com/office/powerpoint/2010/main" xmlns="" val="1424823095"/>
      </p:ext>
    </p:extLst>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73" name="Slide Number Placeholder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4416FCB8-C288-4BC3-9B1E-E3069D151A5E}" type="slidenum">
              <a:rPr lang="en-US" altLang="en-US" smtClean="0">
                <a:solidFill>
                  <a:schemeClr val="bg1"/>
                </a:solidFill>
                <a:latin typeface="Calibri" pitchFamily="34" charset="0"/>
              </a:rPr>
              <a:pPr/>
              <a:t>28</a:t>
            </a:fld>
            <a:endParaRPr lang="en-US" altLang="en-US" smtClean="0">
              <a:solidFill>
                <a:schemeClr val="bg1"/>
              </a:solidFill>
              <a:latin typeface="Calibri" pitchFamily="34" charset="0"/>
            </a:endParaRPr>
          </a:p>
        </p:txBody>
      </p:sp>
      <p:sp>
        <p:nvSpPr>
          <p:cNvPr id="8" name="Rectangle 16"/>
          <p:cNvSpPr>
            <a:spLocks noChangeArrowheads="1"/>
          </p:cNvSpPr>
          <p:nvPr/>
        </p:nvSpPr>
        <p:spPr bwMode="auto">
          <a:xfrm>
            <a:off x="152400" y="96619"/>
            <a:ext cx="914400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eaLnBrk="1" hangingPunct="1"/>
            <a:r>
              <a:rPr lang="en-US" altLang="en-US" sz="3600" b="1" dirty="0" smtClean="0">
                <a:solidFill>
                  <a:srgbClr val="FF0000"/>
                </a:solidFill>
                <a:latin typeface="Agency FB" pitchFamily="34" charset="0"/>
                <a:cs typeface="Segoe UI" pitchFamily="34" charset="0"/>
              </a:rPr>
              <a:t>K</a:t>
            </a:r>
            <a:r>
              <a:rPr lang="en-US" altLang="en-US" sz="3200" b="1" dirty="0" smtClean="0">
                <a:latin typeface="Agency FB" pitchFamily="34" charset="0"/>
                <a:cs typeface="Segoe UI" pitchFamily="34" charset="0"/>
              </a:rPr>
              <a:t>ONTAK…</a:t>
            </a:r>
            <a:endParaRPr lang="en-US" altLang="en-US" sz="3200" b="1" dirty="0">
              <a:latin typeface="Agency FB" pitchFamily="34" charset="0"/>
              <a:cs typeface="Segoe UI" pitchFamily="34" charset="0"/>
            </a:endParaRPr>
          </a:p>
        </p:txBody>
      </p:sp>
      <p:sp>
        <p:nvSpPr>
          <p:cNvPr id="5" name="Text Placeholder 7"/>
          <p:cNvSpPr txBox="1">
            <a:spLocks/>
          </p:cNvSpPr>
          <p:nvPr/>
        </p:nvSpPr>
        <p:spPr bwMode="auto">
          <a:xfrm>
            <a:off x="1143000" y="971548"/>
            <a:ext cx="7583895" cy="1066800"/>
          </a:xfrm>
          <a:prstGeom prst="rect">
            <a:avLst/>
          </a:prstGeom>
          <a:noFill/>
          <a:ln w="9525">
            <a:noFill/>
            <a:miter lim="800000"/>
            <a:headEnd/>
            <a:tailEnd/>
          </a:ln>
        </p:spPr>
        <p:txBody>
          <a:bodyPr anchor="b"/>
          <a:lstStyle/>
          <a:p>
            <a:pPr algn="r" eaLnBrk="0" hangingPunct="0"/>
            <a:r>
              <a:rPr kumimoji="1" lang="en-US" b="1" dirty="0" smtClean="0">
                <a:solidFill>
                  <a:srgbClr val="660033"/>
                </a:solidFill>
              </a:rPr>
              <a:t>BADAN </a:t>
            </a:r>
            <a:r>
              <a:rPr kumimoji="1" lang="en-US" b="1" dirty="0">
                <a:solidFill>
                  <a:srgbClr val="660033"/>
                </a:solidFill>
              </a:rPr>
              <a:t>PENGAWAS PERDAGANGAN BERJANGKA KOMODITI</a:t>
            </a:r>
          </a:p>
          <a:p>
            <a:pPr algn="r" eaLnBrk="0" hangingPunct="0"/>
            <a:r>
              <a:rPr kumimoji="1" lang="en-US" sz="1200" dirty="0">
                <a:solidFill>
                  <a:srgbClr val="660033"/>
                </a:solidFill>
              </a:rPr>
              <a:t>Jl. </a:t>
            </a:r>
            <a:r>
              <a:rPr kumimoji="1" lang="en-US" sz="1200" dirty="0" err="1">
                <a:solidFill>
                  <a:srgbClr val="660033"/>
                </a:solidFill>
              </a:rPr>
              <a:t>Kramat</a:t>
            </a:r>
            <a:r>
              <a:rPr kumimoji="1" lang="en-US" sz="1200" dirty="0">
                <a:solidFill>
                  <a:srgbClr val="660033"/>
                </a:solidFill>
              </a:rPr>
              <a:t> Raya No. 172 Jakarta 10430</a:t>
            </a:r>
          </a:p>
          <a:p>
            <a:pPr algn="r" eaLnBrk="0" hangingPunct="0"/>
            <a:r>
              <a:rPr kumimoji="1" lang="en-US" sz="1200" dirty="0" err="1">
                <a:solidFill>
                  <a:srgbClr val="660033"/>
                </a:solidFill>
              </a:rPr>
              <a:t>Telepon</a:t>
            </a:r>
            <a:r>
              <a:rPr kumimoji="1" lang="en-US" sz="1200" dirty="0">
                <a:solidFill>
                  <a:srgbClr val="660033"/>
                </a:solidFill>
              </a:rPr>
              <a:t>: (021) 31924744</a:t>
            </a:r>
          </a:p>
          <a:p>
            <a:pPr algn="r" eaLnBrk="0" hangingPunct="0"/>
            <a:r>
              <a:rPr kumimoji="1" lang="en-US" sz="1200" dirty="0">
                <a:solidFill>
                  <a:srgbClr val="660033"/>
                </a:solidFill>
              </a:rPr>
              <a:t>Fax : (021) 31923204</a:t>
            </a:r>
          </a:p>
          <a:p>
            <a:pPr algn="r" eaLnBrk="0" hangingPunct="0"/>
            <a:r>
              <a:rPr kumimoji="1" lang="en-US" sz="1200" dirty="0">
                <a:solidFill>
                  <a:srgbClr val="660033"/>
                </a:solidFill>
              </a:rPr>
              <a:t>Website: </a:t>
            </a:r>
            <a:r>
              <a:rPr kumimoji="1" lang="en-US" sz="1200" dirty="0" smtClean="0">
                <a:solidFill>
                  <a:srgbClr val="660033"/>
                </a:solidFill>
              </a:rPr>
              <a:t>www.bappebti.go.id</a:t>
            </a:r>
          </a:p>
          <a:p>
            <a:pPr algn="r"/>
            <a:r>
              <a:rPr kumimoji="1" lang="en-US" sz="1200" dirty="0" err="1" smtClean="0">
                <a:solidFill>
                  <a:srgbClr val="660033"/>
                </a:solidFill>
              </a:rPr>
              <a:t>Kabag</a:t>
            </a:r>
            <a:r>
              <a:rPr kumimoji="1" lang="en-US" sz="1200" dirty="0" smtClean="0">
                <a:solidFill>
                  <a:srgbClr val="660033"/>
                </a:solidFill>
              </a:rPr>
              <a:t> </a:t>
            </a:r>
            <a:r>
              <a:rPr kumimoji="1" lang="en-US" sz="1200" dirty="0" err="1" smtClean="0">
                <a:solidFill>
                  <a:srgbClr val="660033"/>
                </a:solidFill>
              </a:rPr>
              <a:t>Pengawasan</a:t>
            </a:r>
            <a:r>
              <a:rPr kumimoji="1" lang="en-US" sz="1200" dirty="0" smtClean="0">
                <a:solidFill>
                  <a:srgbClr val="660033"/>
                </a:solidFill>
              </a:rPr>
              <a:t> </a:t>
            </a:r>
            <a:r>
              <a:rPr kumimoji="1" lang="en-US" sz="1200" dirty="0" err="1" smtClean="0">
                <a:solidFill>
                  <a:srgbClr val="660033"/>
                </a:solidFill>
              </a:rPr>
              <a:t>Pasar</a:t>
            </a:r>
            <a:r>
              <a:rPr kumimoji="1" lang="en-US" sz="1200" dirty="0" smtClean="0">
                <a:solidFill>
                  <a:srgbClr val="660033"/>
                </a:solidFill>
              </a:rPr>
              <a:t> </a:t>
            </a:r>
            <a:r>
              <a:rPr kumimoji="1" lang="en-US" sz="1200" dirty="0" err="1" smtClean="0">
                <a:solidFill>
                  <a:srgbClr val="660033"/>
                </a:solidFill>
              </a:rPr>
              <a:t>Lelang</a:t>
            </a:r>
            <a:r>
              <a:rPr kumimoji="1" lang="en-US" sz="1200" dirty="0" smtClean="0">
                <a:solidFill>
                  <a:srgbClr val="660033"/>
                </a:solidFill>
              </a:rPr>
              <a:t> </a:t>
            </a:r>
            <a:r>
              <a:rPr kumimoji="1" lang="en-US" sz="1200" dirty="0" err="1" smtClean="0">
                <a:solidFill>
                  <a:srgbClr val="660033"/>
                </a:solidFill>
              </a:rPr>
              <a:t>Komoditas</a:t>
            </a:r>
            <a:r>
              <a:rPr kumimoji="1" lang="en-US" sz="1200" dirty="0" smtClean="0">
                <a:solidFill>
                  <a:srgbClr val="660033"/>
                </a:solidFill>
              </a:rPr>
              <a:t> BAPPEPTI, </a:t>
            </a:r>
            <a:r>
              <a:rPr kumimoji="1" lang="en-US" sz="1200" dirty="0" err="1" smtClean="0">
                <a:solidFill>
                  <a:srgbClr val="660033"/>
                </a:solidFill>
              </a:rPr>
              <a:t>Sentot</a:t>
            </a:r>
            <a:r>
              <a:rPr kumimoji="1" lang="en-US" sz="1200" dirty="0" smtClean="0">
                <a:solidFill>
                  <a:srgbClr val="660033"/>
                </a:solidFill>
              </a:rPr>
              <a:t> </a:t>
            </a:r>
            <a:r>
              <a:rPr kumimoji="1" lang="en-US" sz="1200" dirty="0" err="1" smtClean="0">
                <a:solidFill>
                  <a:srgbClr val="660033"/>
                </a:solidFill>
              </a:rPr>
              <a:t>Kamaruddin</a:t>
            </a:r>
            <a:r>
              <a:rPr kumimoji="1" lang="en-US" sz="1200" dirty="0" smtClean="0">
                <a:solidFill>
                  <a:srgbClr val="660033"/>
                </a:solidFill>
              </a:rPr>
              <a:t> (087780621990)</a:t>
            </a:r>
            <a:endParaRPr kumimoji="1" lang="en-US" sz="1200" dirty="0">
              <a:solidFill>
                <a:srgbClr val="660033"/>
              </a:solidFill>
            </a:endParaRPr>
          </a:p>
        </p:txBody>
      </p:sp>
      <p:sp>
        <p:nvSpPr>
          <p:cNvPr id="6" name="Text Placeholder 7"/>
          <p:cNvSpPr txBox="1">
            <a:spLocks/>
          </p:cNvSpPr>
          <p:nvPr/>
        </p:nvSpPr>
        <p:spPr bwMode="auto">
          <a:xfrm>
            <a:off x="1153888" y="2136320"/>
            <a:ext cx="7583895" cy="1066800"/>
          </a:xfrm>
          <a:prstGeom prst="rect">
            <a:avLst/>
          </a:prstGeom>
          <a:noFill/>
          <a:ln w="9525">
            <a:noFill/>
            <a:miter lim="800000"/>
            <a:headEnd/>
            <a:tailEnd/>
          </a:ln>
        </p:spPr>
        <p:txBody>
          <a:bodyPr anchor="b"/>
          <a:lstStyle/>
          <a:p>
            <a:pPr algn="r" eaLnBrk="0" hangingPunct="0"/>
            <a:r>
              <a:rPr kumimoji="1" lang="en-US" b="1" dirty="0" smtClean="0">
                <a:solidFill>
                  <a:srgbClr val="660033"/>
                </a:solidFill>
              </a:rPr>
              <a:t>KOPERASI PASAR LELANG JAWA BARAT</a:t>
            </a:r>
            <a:endParaRPr kumimoji="1" lang="en-US" b="1" dirty="0">
              <a:solidFill>
                <a:srgbClr val="660033"/>
              </a:solidFill>
            </a:endParaRPr>
          </a:p>
          <a:p>
            <a:pPr algn="r"/>
            <a:r>
              <a:rPr kumimoji="1" lang="en-US" sz="1200" dirty="0" err="1">
                <a:solidFill>
                  <a:srgbClr val="660033"/>
                </a:solidFill>
              </a:rPr>
              <a:t>Jalan</a:t>
            </a:r>
            <a:r>
              <a:rPr kumimoji="1" lang="en-US" sz="1200" dirty="0">
                <a:solidFill>
                  <a:srgbClr val="660033"/>
                </a:solidFill>
              </a:rPr>
              <a:t> </a:t>
            </a:r>
            <a:r>
              <a:rPr kumimoji="1" lang="en-US" sz="1200" dirty="0" err="1">
                <a:solidFill>
                  <a:srgbClr val="660033"/>
                </a:solidFill>
              </a:rPr>
              <a:t>Sampurna</a:t>
            </a:r>
            <a:r>
              <a:rPr kumimoji="1" lang="en-US" sz="1200" dirty="0">
                <a:solidFill>
                  <a:srgbClr val="660033"/>
                </a:solidFill>
              </a:rPr>
              <a:t> </a:t>
            </a:r>
            <a:r>
              <a:rPr kumimoji="1" lang="en-US" sz="1200" dirty="0" err="1">
                <a:solidFill>
                  <a:srgbClr val="660033"/>
                </a:solidFill>
              </a:rPr>
              <a:t>Nomor</a:t>
            </a:r>
            <a:r>
              <a:rPr kumimoji="1" lang="en-US" sz="1200" dirty="0">
                <a:solidFill>
                  <a:srgbClr val="660033"/>
                </a:solidFill>
              </a:rPr>
              <a:t> </a:t>
            </a:r>
            <a:r>
              <a:rPr kumimoji="1" lang="en-US" sz="1200" dirty="0" smtClean="0">
                <a:solidFill>
                  <a:srgbClr val="660033"/>
                </a:solidFill>
              </a:rPr>
              <a:t>18 Bandung </a:t>
            </a:r>
            <a:r>
              <a:rPr kumimoji="1" lang="en-US" sz="1200" dirty="0" err="1" smtClean="0">
                <a:solidFill>
                  <a:srgbClr val="660033"/>
                </a:solidFill>
              </a:rPr>
              <a:t>Jawa</a:t>
            </a:r>
            <a:r>
              <a:rPr kumimoji="1" lang="en-US" sz="1200" dirty="0" smtClean="0">
                <a:solidFill>
                  <a:srgbClr val="660033"/>
                </a:solidFill>
              </a:rPr>
              <a:t> Barat </a:t>
            </a:r>
          </a:p>
          <a:p>
            <a:pPr algn="r"/>
            <a:r>
              <a:rPr kumimoji="1" lang="en-US" sz="1200" dirty="0" err="1" smtClean="0">
                <a:solidFill>
                  <a:srgbClr val="660033"/>
                </a:solidFill>
              </a:rPr>
              <a:t>Tlp</a:t>
            </a:r>
            <a:r>
              <a:rPr kumimoji="1" lang="en-US" sz="1200" dirty="0" smtClean="0">
                <a:solidFill>
                  <a:srgbClr val="660033"/>
                </a:solidFill>
              </a:rPr>
              <a:t>/Fax </a:t>
            </a:r>
            <a:r>
              <a:rPr kumimoji="1" lang="en-US" sz="1200" dirty="0">
                <a:solidFill>
                  <a:srgbClr val="660033"/>
                </a:solidFill>
              </a:rPr>
              <a:t>: (022) 2036143</a:t>
            </a:r>
            <a:r>
              <a:rPr kumimoji="1" lang="en-US" sz="1200" dirty="0" smtClean="0">
                <a:solidFill>
                  <a:srgbClr val="660033"/>
                </a:solidFill>
              </a:rPr>
              <a:t>.</a:t>
            </a:r>
          </a:p>
          <a:p>
            <a:pPr algn="r"/>
            <a:r>
              <a:rPr kumimoji="1" lang="en-US" sz="1200" dirty="0" err="1" smtClean="0">
                <a:solidFill>
                  <a:srgbClr val="660033"/>
                </a:solidFill>
              </a:rPr>
              <a:t>Ketua</a:t>
            </a:r>
            <a:r>
              <a:rPr kumimoji="1" lang="en-US" sz="1200" dirty="0" smtClean="0">
                <a:solidFill>
                  <a:srgbClr val="660033"/>
                </a:solidFill>
              </a:rPr>
              <a:t> </a:t>
            </a:r>
            <a:r>
              <a:rPr kumimoji="1" lang="en-US" sz="1200" dirty="0" err="1" smtClean="0">
                <a:solidFill>
                  <a:srgbClr val="660033"/>
                </a:solidFill>
              </a:rPr>
              <a:t>Koperasi</a:t>
            </a:r>
            <a:r>
              <a:rPr kumimoji="1" lang="en-US" sz="1200" dirty="0" smtClean="0">
                <a:solidFill>
                  <a:srgbClr val="660033"/>
                </a:solidFill>
              </a:rPr>
              <a:t> : Dr</a:t>
            </a:r>
            <a:r>
              <a:rPr kumimoji="1" lang="en-US" sz="1200" dirty="0">
                <a:solidFill>
                  <a:srgbClr val="660033"/>
                </a:solidFill>
              </a:rPr>
              <a:t>. Ronnie S. </a:t>
            </a:r>
            <a:r>
              <a:rPr kumimoji="1" lang="en-US" sz="1200" dirty="0" err="1" smtClean="0">
                <a:solidFill>
                  <a:srgbClr val="660033"/>
                </a:solidFill>
              </a:rPr>
              <a:t>Natawidjaja</a:t>
            </a:r>
            <a:r>
              <a:rPr kumimoji="1" lang="en-US" sz="1200" dirty="0" smtClean="0">
                <a:solidFill>
                  <a:srgbClr val="660033"/>
                </a:solidFill>
              </a:rPr>
              <a:t> (08122015020)</a:t>
            </a:r>
            <a:endParaRPr kumimoji="1" lang="en-US" sz="1200" dirty="0">
              <a:solidFill>
                <a:srgbClr val="660033"/>
              </a:solidFill>
            </a:endParaRPr>
          </a:p>
        </p:txBody>
      </p:sp>
      <p:sp>
        <p:nvSpPr>
          <p:cNvPr id="9" name="Text Placeholder 7"/>
          <p:cNvSpPr txBox="1">
            <a:spLocks/>
          </p:cNvSpPr>
          <p:nvPr/>
        </p:nvSpPr>
        <p:spPr bwMode="auto">
          <a:xfrm>
            <a:off x="1143001" y="3790950"/>
            <a:ext cx="7583895" cy="1066800"/>
          </a:xfrm>
          <a:prstGeom prst="rect">
            <a:avLst/>
          </a:prstGeom>
          <a:noFill/>
          <a:ln w="9525">
            <a:noFill/>
            <a:miter lim="800000"/>
            <a:headEnd/>
            <a:tailEnd/>
          </a:ln>
        </p:spPr>
        <p:txBody>
          <a:bodyPr anchor="b"/>
          <a:lstStyle/>
          <a:p>
            <a:pPr algn="r" eaLnBrk="0" hangingPunct="0"/>
            <a:r>
              <a:rPr kumimoji="1" lang="en-US" b="1" dirty="0" smtClean="0">
                <a:solidFill>
                  <a:srgbClr val="660033"/>
                </a:solidFill>
              </a:rPr>
              <a:t>SEKRETARIAT POKJANAS TPID - TPI</a:t>
            </a:r>
            <a:endParaRPr kumimoji="1" lang="en-US" b="1" dirty="0">
              <a:solidFill>
                <a:srgbClr val="660033"/>
              </a:solidFill>
            </a:endParaRPr>
          </a:p>
          <a:p>
            <a:pPr algn="r"/>
            <a:r>
              <a:rPr kumimoji="1" lang="en-US" sz="1200" dirty="0" smtClean="0">
                <a:solidFill>
                  <a:srgbClr val="660033"/>
                </a:solidFill>
              </a:rPr>
              <a:t>Jl. Medan </a:t>
            </a:r>
            <a:r>
              <a:rPr kumimoji="1" lang="en-US" sz="1200" dirty="0" err="1" smtClean="0">
                <a:solidFill>
                  <a:srgbClr val="660033"/>
                </a:solidFill>
              </a:rPr>
              <a:t>Merdeka</a:t>
            </a:r>
            <a:r>
              <a:rPr kumimoji="1" lang="en-US" sz="1200" dirty="0" smtClean="0">
                <a:solidFill>
                  <a:srgbClr val="660033"/>
                </a:solidFill>
              </a:rPr>
              <a:t> Barat 2-4 Jakarta </a:t>
            </a:r>
            <a:r>
              <a:rPr kumimoji="1" lang="en-US" sz="1200" dirty="0" err="1" smtClean="0">
                <a:solidFill>
                  <a:srgbClr val="660033"/>
                </a:solidFill>
              </a:rPr>
              <a:t>Pusat</a:t>
            </a:r>
            <a:r>
              <a:rPr kumimoji="1" lang="en-US" sz="1200" dirty="0" smtClean="0">
                <a:solidFill>
                  <a:srgbClr val="660033"/>
                </a:solidFill>
              </a:rPr>
              <a:t> </a:t>
            </a:r>
          </a:p>
          <a:p>
            <a:pPr algn="r"/>
            <a:r>
              <a:rPr kumimoji="1" lang="en-US" sz="1200" dirty="0" err="1" smtClean="0">
                <a:solidFill>
                  <a:srgbClr val="660033"/>
                </a:solidFill>
              </a:rPr>
              <a:t>Telp</a:t>
            </a:r>
            <a:r>
              <a:rPr kumimoji="1" lang="en-US" sz="1200" dirty="0" smtClean="0">
                <a:solidFill>
                  <a:srgbClr val="660033"/>
                </a:solidFill>
              </a:rPr>
              <a:t> : 021-34832620/3521843 </a:t>
            </a:r>
          </a:p>
          <a:p>
            <a:pPr algn="r"/>
            <a:r>
              <a:rPr kumimoji="1" lang="en-US" sz="1200" dirty="0" smtClean="0">
                <a:solidFill>
                  <a:srgbClr val="660033"/>
                </a:solidFill>
              </a:rPr>
              <a:t>Fax : 3521836/3441268</a:t>
            </a:r>
          </a:p>
          <a:p>
            <a:pPr algn="r"/>
            <a:r>
              <a:rPr kumimoji="1" lang="en-US" sz="1200" dirty="0" smtClean="0">
                <a:solidFill>
                  <a:srgbClr val="660033"/>
                </a:solidFill>
              </a:rPr>
              <a:t>Email : pokjanas.tpid@outlook.com</a:t>
            </a:r>
          </a:p>
          <a:p>
            <a:pPr algn="r"/>
            <a:r>
              <a:rPr kumimoji="1" lang="en-US" sz="1200" dirty="0" smtClean="0">
                <a:solidFill>
                  <a:srgbClr val="660033"/>
                </a:solidFill>
              </a:rPr>
              <a:t>www.pokjanastpid.id</a:t>
            </a:r>
          </a:p>
          <a:p>
            <a:pPr algn="r"/>
            <a:r>
              <a:rPr kumimoji="1" lang="en-US" sz="1200" dirty="0" err="1" smtClean="0">
                <a:solidFill>
                  <a:srgbClr val="660033"/>
                </a:solidFill>
              </a:rPr>
              <a:t>Puji</a:t>
            </a:r>
            <a:r>
              <a:rPr kumimoji="1" lang="en-US" sz="1200" dirty="0" smtClean="0">
                <a:solidFill>
                  <a:srgbClr val="660033"/>
                </a:solidFill>
              </a:rPr>
              <a:t> </a:t>
            </a:r>
            <a:r>
              <a:rPr kumimoji="1" lang="en-US" sz="1200" dirty="0" err="1" smtClean="0">
                <a:solidFill>
                  <a:srgbClr val="660033"/>
                </a:solidFill>
              </a:rPr>
              <a:t>gunawan</a:t>
            </a:r>
            <a:r>
              <a:rPr kumimoji="1" lang="en-US" sz="1200" dirty="0" smtClean="0">
                <a:solidFill>
                  <a:srgbClr val="660033"/>
                </a:solidFill>
              </a:rPr>
              <a:t> (085890130669)</a:t>
            </a:r>
          </a:p>
        </p:txBody>
      </p:sp>
    </p:spTree>
    <p:extLst>
      <p:ext uri="{BB962C8B-B14F-4D97-AF65-F5344CB8AC3E}">
        <p14:creationId xmlns:p14="http://schemas.microsoft.com/office/powerpoint/2010/main" xmlns="" val="853432359"/>
      </p:ext>
    </p:extLst>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381" y="2562225"/>
            <a:ext cx="9144000" cy="1038225"/>
          </a:xfrm>
          <a:prstGeom prst="rect">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lIns="68580" tIns="34290" rIns="68580" bIns="34290" anchor="ctr"/>
          <a:lstStyle/>
          <a:p>
            <a:pPr algn="ctr" defTabSz="342900" fontAlgn="auto">
              <a:spcBef>
                <a:spcPts val="0"/>
              </a:spcBef>
              <a:spcAft>
                <a:spcPts val="0"/>
              </a:spcAft>
              <a:defRPr/>
            </a:pPr>
            <a:endParaRPr lang="en-US">
              <a:solidFill>
                <a:prstClr val="white"/>
              </a:solidFill>
            </a:endParaRPr>
          </a:p>
        </p:txBody>
      </p:sp>
      <p:sp>
        <p:nvSpPr>
          <p:cNvPr id="205827" name="Title 1"/>
          <p:cNvSpPr>
            <a:spLocks noGrp="1"/>
          </p:cNvSpPr>
          <p:nvPr>
            <p:ph type="title"/>
          </p:nvPr>
        </p:nvSpPr>
        <p:spPr>
          <a:xfrm>
            <a:off x="5722493" y="2928089"/>
            <a:ext cx="2992041" cy="392906"/>
          </a:xfrm>
        </p:spPr>
        <p:txBody>
          <a:bodyPr>
            <a:noAutofit/>
          </a:bodyPr>
          <a:lstStyle/>
          <a:p>
            <a:pPr algn="r">
              <a:lnSpc>
                <a:spcPct val="80000"/>
              </a:lnSpc>
            </a:pPr>
            <a:r>
              <a:rPr lang="id-ID" sz="4400" b="1" dirty="0">
                <a:solidFill>
                  <a:srgbClr val="FF0000"/>
                </a:solidFill>
                <a:latin typeface="Agency FB" pitchFamily="34" charset="0"/>
                <a:ea typeface="Calibri" pitchFamily="34" charset="0"/>
              </a:rPr>
              <a:t>T</a:t>
            </a:r>
            <a:r>
              <a:rPr lang="id-ID" sz="4400" b="1" dirty="0">
                <a:solidFill>
                  <a:schemeClr val="tx1"/>
                </a:solidFill>
                <a:latin typeface="Agency FB" pitchFamily="34" charset="0"/>
                <a:ea typeface="Calibri" pitchFamily="34" charset="0"/>
              </a:rPr>
              <a:t>ERIMA KASIH</a:t>
            </a:r>
            <a:endParaRPr sz="4400" b="1" dirty="0">
              <a:solidFill>
                <a:schemeClr val="tx1"/>
              </a:solidFill>
              <a:latin typeface="Agency FB" pitchFamily="34" charset="0"/>
              <a:ea typeface="Calibri" pitchFamily="34" charset="0"/>
            </a:endParaRPr>
          </a:p>
        </p:txBody>
      </p:sp>
      <p:sp>
        <p:nvSpPr>
          <p:cNvPr id="205828" name="Rectangle 1"/>
          <p:cNvSpPr>
            <a:spLocks noChangeArrowheads="1"/>
          </p:cNvSpPr>
          <p:nvPr/>
        </p:nvSpPr>
        <p:spPr bwMode="auto">
          <a:xfrm>
            <a:off x="6473171" y="3687009"/>
            <a:ext cx="2311599" cy="2631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8580" tIns="34290" rIns="68580" bIns="34290">
            <a:spAutoFit/>
          </a:bodyPr>
          <a:lstStyle/>
          <a:p>
            <a:pPr defTabSz="913210">
              <a:lnSpc>
                <a:spcPct val="90000"/>
              </a:lnSpc>
            </a:pPr>
            <a:r>
              <a:rPr lang="en-US" sz="1400" b="1" dirty="0" smtClean="0">
                <a:latin typeface="Agency FB" pitchFamily="34" charset="0"/>
              </a:rPr>
              <a:t>SEKRETARIAT POKJANAS TPID</a:t>
            </a:r>
            <a:r>
              <a:rPr lang="en-US" sz="1050" b="1" dirty="0" smtClean="0">
                <a:latin typeface="Agency FB" pitchFamily="34" charset="0"/>
              </a:rPr>
              <a:t> - </a:t>
            </a:r>
            <a:r>
              <a:rPr lang="en-US" sz="1400" b="1" dirty="0" smtClean="0">
                <a:latin typeface="Agency FB" pitchFamily="34" charset="0"/>
              </a:rPr>
              <a:t>TPI </a:t>
            </a:r>
            <a:endParaRPr lang="id-ID" sz="1050" b="1" dirty="0">
              <a:latin typeface="Agency FB" pitchFamily="34" charset="0"/>
            </a:endParaRPr>
          </a:p>
        </p:txBody>
      </p:sp>
      <p:pic>
        <p:nvPicPr>
          <p:cNvPr id="205829" name="Picture 2" descr="http://www.clker.com/cliparts/2/e/0/7/12422395911228769102Copyright_thin.svg.med.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65925" y="3921580"/>
            <a:ext cx="150019" cy="1500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830" name="Rectangle 5"/>
          <p:cNvSpPr>
            <a:spLocks noChangeArrowheads="1"/>
          </p:cNvSpPr>
          <p:nvPr/>
        </p:nvSpPr>
        <p:spPr bwMode="auto">
          <a:xfrm>
            <a:off x="7781373" y="3886541"/>
            <a:ext cx="934641" cy="2357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68580" tIns="34290" rIns="68580" bIns="34290">
            <a:spAutoFit/>
          </a:bodyPr>
          <a:lstStyle/>
          <a:p>
            <a:pPr algn="ctr" defTabSz="913210">
              <a:lnSpc>
                <a:spcPct val="90000"/>
              </a:lnSpc>
            </a:pPr>
            <a:r>
              <a:rPr lang="id-ID" sz="1200" dirty="0">
                <a:latin typeface="Agency FB" pitchFamily="34" charset="0"/>
              </a:rPr>
              <a:t>COPYRIGHT 2016</a:t>
            </a:r>
            <a:endParaRPr lang="id-ID" sz="1100" dirty="0">
              <a:latin typeface="Agency FB" pitchFamily="34" charset="0"/>
            </a:endParaRPr>
          </a:p>
        </p:txBody>
      </p:sp>
    </p:spTree>
    <p:extLst>
      <p:ext uri="{BB962C8B-B14F-4D97-AF65-F5344CB8AC3E}">
        <p14:creationId xmlns:p14="http://schemas.microsoft.com/office/powerpoint/2010/main" xmlns="" val="398527469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3" name="Slide Number Placeholder 41"/>
          <p:cNvSpPr>
            <a:spLocks noGrp="1"/>
          </p:cNvSpPr>
          <p:nvPr>
            <p:ph type="sldNum" sz="quarter" idx="12"/>
          </p:nvPr>
        </p:nvSpPr>
        <p:spPr bwMode="auto">
          <a:xfrm>
            <a:off x="7920903" y="355403"/>
            <a:ext cx="1066800" cy="24606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7C38EC00-1D96-44C0-B032-B576A26D0C62}" type="slidenum">
              <a:rPr lang="en-US" altLang="en-US" smtClean="0">
                <a:solidFill>
                  <a:schemeClr val="bg1"/>
                </a:solidFill>
                <a:latin typeface="Calibri" pitchFamily="34" charset="0"/>
              </a:rPr>
              <a:pPr/>
              <a:t>3</a:t>
            </a:fld>
            <a:endParaRPr lang="en-US" altLang="en-US" smtClean="0">
              <a:solidFill>
                <a:schemeClr val="bg1"/>
              </a:solidFill>
              <a:latin typeface="Calibri" pitchFamily="34" charset="0"/>
            </a:endParaRPr>
          </a:p>
        </p:txBody>
      </p:sp>
      <p:sp>
        <p:nvSpPr>
          <p:cNvPr id="35" name="Rectangle 34"/>
          <p:cNvSpPr/>
          <p:nvPr/>
        </p:nvSpPr>
        <p:spPr>
          <a:xfrm>
            <a:off x="500899" y="755453"/>
            <a:ext cx="1785950" cy="482207"/>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eaLnBrk="1" fontAlgn="auto" hangingPunct="1">
              <a:spcBef>
                <a:spcPts val="0"/>
              </a:spcBef>
              <a:spcAft>
                <a:spcPts val="0"/>
              </a:spcAft>
              <a:defRPr/>
            </a:pPr>
            <a:r>
              <a:rPr lang="en-AU" sz="1200" b="1" kern="0" dirty="0">
                <a:solidFill>
                  <a:sysClr val="window" lastClr="FFFFFF"/>
                </a:solidFill>
                <a:latin typeface="Calibri"/>
                <a:cs typeface="+mn-cs"/>
              </a:rPr>
              <a:t>PENJUAL</a:t>
            </a:r>
          </a:p>
        </p:txBody>
      </p:sp>
      <p:sp>
        <p:nvSpPr>
          <p:cNvPr id="36" name="Rectangle 35"/>
          <p:cNvSpPr/>
          <p:nvPr/>
        </p:nvSpPr>
        <p:spPr>
          <a:xfrm>
            <a:off x="5572997" y="755453"/>
            <a:ext cx="1785950" cy="482207"/>
          </a:xfrm>
          <a:prstGeom prst="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eaLnBrk="1" fontAlgn="auto" hangingPunct="1">
              <a:spcBef>
                <a:spcPts val="0"/>
              </a:spcBef>
              <a:spcAft>
                <a:spcPts val="0"/>
              </a:spcAft>
              <a:defRPr/>
            </a:pPr>
            <a:r>
              <a:rPr lang="en-AU" sz="1200" b="1" kern="0" dirty="0">
                <a:solidFill>
                  <a:sysClr val="window" lastClr="FFFFFF"/>
                </a:solidFill>
                <a:latin typeface="Calibri"/>
                <a:cs typeface="+mn-cs"/>
              </a:rPr>
              <a:t>PEMBELI</a:t>
            </a:r>
          </a:p>
        </p:txBody>
      </p:sp>
      <p:sp>
        <p:nvSpPr>
          <p:cNvPr id="37" name="Rectangle 36"/>
          <p:cNvSpPr/>
          <p:nvPr/>
        </p:nvSpPr>
        <p:spPr>
          <a:xfrm>
            <a:off x="2858366" y="755453"/>
            <a:ext cx="2214562" cy="803275"/>
          </a:xfrm>
          <a:prstGeom prst="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anchor="ctr"/>
          <a:lstStyle/>
          <a:p>
            <a:pPr algn="ctr" eaLnBrk="1" fontAlgn="auto" hangingPunct="1">
              <a:spcBef>
                <a:spcPts val="0"/>
              </a:spcBef>
              <a:spcAft>
                <a:spcPts val="0"/>
              </a:spcAft>
              <a:defRPr/>
            </a:pPr>
            <a:r>
              <a:rPr lang="en-AU" sz="1100" kern="0" dirty="0" smtClean="0">
                <a:solidFill>
                  <a:sysClr val="windowText" lastClr="000000"/>
                </a:solidFill>
                <a:latin typeface="Calibri"/>
                <a:cs typeface="+mn-cs"/>
              </a:rPr>
              <a:t>MATA RANTAI PANJANG</a:t>
            </a:r>
          </a:p>
          <a:p>
            <a:pPr algn="ctr" eaLnBrk="1" fontAlgn="auto" hangingPunct="1">
              <a:spcBef>
                <a:spcPts val="0"/>
              </a:spcBef>
              <a:spcAft>
                <a:spcPts val="0"/>
              </a:spcAft>
              <a:defRPr/>
            </a:pPr>
            <a:r>
              <a:rPr lang="en-AU" sz="1100" kern="0" dirty="0" smtClean="0">
                <a:solidFill>
                  <a:sysClr val="windowText" lastClr="000000"/>
                </a:solidFill>
                <a:latin typeface="Calibri"/>
                <a:cs typeface="+mn-cs"/>
              </a:rPr>
              <a:t>HARGA JUAL RENDAH</a:t>
            </a:r>
          </a:p>
          <a:p>
            <a:pPr algn="ctr" eaLnBrk="1" fontAlgn="auto" hangingPunct="1">
              <a:spcBef>
                <a:spcPts val="0"/>
              </a:spcBef>
              <a:spcAft>
                <a:spcPts val="0"/>
              </a:spcAft>
              <a:defRPr/>
            </a:pPr>
            <a:r>
              <a:rPr lang="en-AU" sz="1100" kern="0" dirty="0" smtClean="0">
                <a:solidFill>
                  <a:sysClr val="windowText" lastClr="000000"/>
                </a:solidFill>
                <a:latin typeface="Calibri"/>
                <a:cs typeface="+mn-cs"/>
              </a:rPr>
              <a:t>HARGA BELI TINGGI</a:t>
            </a:r>
            <a:endParaRPr lang="en-AU" sz="1100" kern="0" dirty="0">
              <a:solidFill>
                <a:sysClr val="windowText" lastClr="000000"/>
              </a:solidFill>
              <a:latin typeface="Calibri"/>
              <a:cs typeface="+mn-cs"/>
            </a:endParaRPr>
          </a:p>
        </p:txBody>
      </p:sp>
      <p:sp>
        <p:nvSpPr>
          <p:cNvPr id="38" name="Oval 37"/>
          <p:cNvSpPr/>
          <p:nvPr/>
        </p:nvSpPr>
        <p:spPr>
          <a:xfrm>
            <a:off x="2786928" y="1934966"/>
            <a:ext cx="2286000" cy="534987"/>
          </a:xfrm>
          <a:prstGeom prst="ellipse">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anchor="ctr"/>
          <a:lstStyle/>
          <a:p>
            <a:pPr algn="ctr" eaLnBrk="1" fontAlgn="auto" hangingPunct="1">
              <a:spcBef>
                <a:spcPts val="0"/>
              </a:spcBef>
              <a:spcAft>
                <a:spcPts val="0"/>
              </a:spcAft>
              <a:defRPr/>
            </a:pPr>
            <a:r>
              <a:rPr lang="en-AU" sz="1200" b="1" kern="0" dirty="0" smtClean="0">
                <a:solidFill>
                  <a:sysClr val="window" lastClr="FFFFFF"/>
                </a:solidFill>
                <a:latin typeface="Calibri"/>
                <a:cs typeface="+mn-cs"/>
              </a:rPr>
              <a:t>EKONOMI BIAYA TINGGI / INFLASI</a:t>
            </a:r>
            <a:endParaRPr lang="en-AU" sz="1200" b="1" kern="0" dirty="0">
              <a:solidFill>
                <a:sysClr val="window" lastClr="FFFFFF"/>
              </a:solidFill>
              <a:latin typeface="Calibri"/>
              <a:cs typeface="+mn-cs"/>
            </a:endParaRPr>
          </a:p>
        </p:txBody>
      </p:sp>
      <p:sp>
        <p:nvSpPr>
          <p:cNvPr id="39" name="Rectangle 38"/>
          <p:cNvSpPr/>
          <p:nvPr/>
        </p:nvSpPr>
        <p:spPr>
          <a:xfrm>
            <a:off x="6172199" y="1831717"/>
            <a:ext cx="2758383" cy="1518047"/>
          </a:xfrm>
          <a:prstGeom prst="rect">
            <a:avLst/>
          </a:prstGeom>
          <a:solidFill>
            <a:schemeClr val="accent5">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261938" indent="-261938" eaLnBrk="1" fontAlgn="auto" hangingPunct="1">
              <a:spcBef>
                <a:spcPts val="0"/>
              </a:spcBef>
              <a:spcAft>
                <a:spcPts val="600"/>
              </a:spcAft>
              <a:buFont typeface="Wingdings" pitchFamily="2" charset="2"/>
              <a:buChar char="§"/>
              <a:defRPr/>
            </a:pPr>
            <a:r>
              <a:rPr lang="en-AU" sz="1050" kern="0" dirty="0" smtClean="0">
                <a:solidFill>
                  <a:sysClr val="windowText" lastClr="000000"/>
                </a:solidFill>
                <a:latin typeface="Calibri"/>
                <a:cs typeface="+mn-cs"/>
              </a:rPr>
              <a:t>EFISIENSI MATA RANTAI PERDAGANGAN</a:t>
            </a:r>
          </a:p>
          <a:p>
            <a:pPr marL="261938" indent="-261938" eaLnBrk="1" fontAlgn="auto" hangingPunct="1">
              <a:spcBef>
                <a:spcPts val="0"/>
              </a:spcBef>
              <a:spcAft>
                <a:spcPts val="600"/>
              </a:spcAft>
              <a:buFont typeface="Wingdings" pitchFamily="2" charset="2"/>
              <a:buChar char="§"/>
              <a:defRPr/>
            </a:pPr>
            <a:r>
              <a:rPr lang="en-AU" sz="1050" kern="0" dirty="0" smtClean="0">
                <a:solidFill>
                  <a:sysClr val="windowText" lastClr="000000"/>
                </a:solidFill>
                <a:latin typeface="Calibri"/>
                <a:cs typeface="+mn-cs"/>
              </a:rPr>
              <a:t>PEMBENTUKAN HARGA SECARA TRANSPARAN</a:t>
            </a:r>
          </a:p>
          <a:p>
            <a:pPr marL="261938" indent="-261938" eaLnBrk="1" fontAlgn="auto" hangingPunct="1">
              <a:spcBef>
                <a:spcPts val="0"/>
              </a:spcBef>
              <a:spcAft>
                <a:spcPts val="600"/>
              </a:spcAft>
              <a:buFont typeface="Wingdings" pitchFamily="2" charset="2"/>
              <a:buChar char="§"/>
              <a:defRPr/>
            </a:pPr>
            <a:r>
              <a:rPr lang="en-AU" sz="1050" kern="0" dirty="0" smtClean="0">
                <a:solidFill>
                  <a:sysClr val="windowText" lastClr="000000"/>
                </a:solidFill>
                <a:latin typeface="Calibri"/>
                <a:cs typeface="+mn-cs"/>
              </a:rPr>
              <a:t>REFERENSI HARGA</a:t>
            </a:r>
          </a:p>
          <a:p>
            <a:pPr marL="261938" indent="-261938" eaLnBrk="1" fontAlgn="auto" hangingPunct="1">
              <a:spcBef>
                <a:spcPts val="0"/>
              </a:spcBef>
              <a:spcAft>
                <a:spcPts val="600"/>
              </a:spcAft>
              <a:buFont typeface="Wingdings" pitchFamily="2" charset="2"/>
              <a:buChar char="§"/>
              <a:defRPr/>
            </a:pPr>
            <a:r>
              <a:rPr lang="en-AU" sz="1050" kern="0" dirty="0" smtClean="0">
                <a:solidFill>
                  <a:sysClr val="windowText" lastClr="000000"/>
                </a:solidFill>
                <a:latin typeface="Calibri"/>
                <a:cs typeface="+mn-cs"/>
              </a:rPr>
              <a:t>FOKUS </a:t>
            </a:r>
            <a:r>
              <a:rPr lang="id-ID" sz="1050" kern="0" dirty="0" smtClean="0">
                <a:solidFill>
                  <a:sysClr val="windowText" lastClr="000000"/>
                </a:solidFill>
                <a:latin typeface="Calibri"/>
                <a:cs typeface="+mn-cs"/>
              </a:rPr>
              <a:t>PADA </a:t>
            </a:r>
            <a:r>
              <a:rPr lang="en-AU" sz="1050" kern="0" dirty="0" smtClean="0">
                <a:solidFill>
                  <a:sysClr val="windowText" lastClr="000000"/>
                </a:solidFill>
                <a:latin typeface="Calibri"/>
                <a:cs typeface="+mn-cs"/>
              </a:rPr>
              <a:t>PROSES PRODUKSI</a:t>
            </a:r>
          </a:p>
          <a:p>
            <a:pPr marL="261938" indent="-261938" eaLnBrk="1" fontAlgn="auto" hangingPunct="1">
              <a:spcBef>
                <a:spcPts val="0"/>
              </a:spcBef>
              <a:spcAft>
                <a:spcPts val="600"/>
              </a:spcAft>
              <a:buFont typeface="Wingdings" pitchFamily="2" charset="2"/>
              <a:buChar char="§"/>
              <a:defRPr/>
            </a:pPr>
            <a:r>
              <a:rPr lang="en-AU" sz="1050" kern="0" dirty="0" smtClean="0">
                <a:solidFill>
                  <a:sysClr val="windowText" lastClr="000000"/>
                </a:solidFill>
                <a:latin typeface="Calibri"/>
                <a:cs typeface="+mn-cs"/>
              </a:rPr>
              <a:t>JAMINAN PEMASARAN</a:t>
            </a:r>
            <a:endParaRPr lang="en-AU" sz="1050" kern="0" dirty="0">
              <a:solidFill>
                <a:sysClr val="windowText" lastClr="000000"/>
              </a:solidFill>
              <a:latin typeface="Calibri"/>
              <a:cs typeface="+mn-cs"/>
            </a:endParaRPr>
          </a:p>
        </p:txBody>
      </p:sp>
      <p:sp>
        <p:nvSpPr>
          <p:cNvPr id="41" name="Oval 40"/>
          <p:cNvSpPr/>
          <p:nvPr/>
        </p:nvSpPr>
        <p:spPr>
          <a:xfrm>
            <a:off x="2786915" y="2737858"/>
            <a:ext cx="2286016" cy="535785"/>
          </a:xfrm>
          <a:prstGeom prst="ellipse">
            <a:avLst/>
          </a:prstGeom>
          <a:solidFill>
            <a:schemeClr val="accent5">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eaLnBrk="1" fontAlgn="auto" hangingPunct="1">
              <a:spcBef>
                <a:spcPts val="0"/>
              </a:spcBef>
              <a:spcAft>
                <a:spcPts val="0"/>
              </a:spcAft>
              <a:defRPr/>
            </a:pPr>
            <a:r>
              <a:rPr lang="en-AU" sz="1200" b="1" kern="0" dirty="0">
                <a:solidFill>
                  <a:sysClr val="windowText" lastClr="000000"/>
                </a:solidFill>
                <a:latin typeface="Calibri"/>
                <a:cs typeface="+mn-cs"/>
              </a:rPr>
              <a:t>PASAR LELANG KOMODITAS</a:t>
            </a:r>
          </a:p>
        </p:txBody>
      </p:sp>
      <p:sp>
        <p:nvSpPr>
          <p:cNvPr id="42" name="Rectangle 41"/>
          <p:cNvSpPr/>
          <p:nvPr/>
        </p:nvSpPr>
        <p:spPr>
          <a:xfrm>
            <a:off x="358023" y="3930861"/>
            <a:ext cx="1785950" cy="482207"/>
          </a:xfrm>
          <a:prstGeom prst="rect">
            <a:avLst/>
          </a:prstGeom>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eaLnBrk="1" fontAlgn="auto" hangingPunct="1">
              <a:spcBef>
                <a:spcPts val="0"/>
              </a:spcBef>
              <a:spcAft>
                <a:spcPts val="0"/>
              </a:spcAft>
              <a:defRPr/>
            </a:pPr>
            <a:r>
              <a:rPr lang="en-AU" sz="1200" b="1" kern="0" dirty="0" smtClean="0">
                <a:solidFill>
                  <a:srgbClr val="FFFF00"/>
                </a:solidFill>
                <a:latin typeface="Calibri"/>
                <a:cs typeface="+mn-cs"/>
              </a:rPr>
              <a:t>KONSUMEN</a:t>
            </a:r>
            <a:endParaRPr lang="en-AU" sz="1200" b="1" kern="0" dirty="0">
              <a:solidFill>
                <a:srgbClr val="FFFF00"/>
              </a:solidFill>
              <a:latin typeface="Calibri"/>
              <a:cs typeface="+mn-cs"/>
            </a:endParaRPr>
          </a:p>
        </p:txBody>
      </p:sp>
      <p:sp>
        <p:nvSpPr>
          <p:cNvPr id="43" name="Rectangle 42"/>
          <p:cNvSpPr/>
          <p:nvPr/>
        </p:nvSpPr>
        <p:spPr>
          <a:xfrm>
            <a:off x="2644039" y="3930861"/>
            <a:ext cx="1785950" cy="482207"/>
          </a:xfrm>
          <a:prstGeom prst="rect">
            <a:avLst/>
          </a:prstGeom>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eaLnBrk="1" fontAlgn="auto" hangingPunct="1">
              <a:spcBef>
                <a:spcPts val="0"/>
              </a:spcBef>
              <a:spcAft>
                <a:spcPts val="0"/>
              </a:spcAft>
              <a:defRPr/>
            </a:pPr>
            <a:r>
              <a:rPr lang="en-AU" sz="1200" b="1" kern="0" dirty="0" smtClean="0">
                <a:solidFill>
                  <a:srgbClr val="FFFF00"/>
                </a:solidFill>
                <a:latin typeface="Calibri"/>
                <a:cs typeface="+mn-cs"/>
              </a:rPr>
              <a:t>PEDAGANG</a:t>
            </a:r>
            <a:endParaRPr lang="en-AU" sz="1200" b="1" kern="0" dirty="0">
              <a:solidFill>
                <a:srgbClr val="FFFF00"/>
              </a:solidFill>
              <a:latin typeface="Calibri"/>
              <a:cs typeface="+mn-cs"/>
            </a:endParaRPr>
          </a:p>
        </p:txBody>
      </p:sp>
      <p:sp>
        <p:nvSpPr>
          <p:cNvPr id="44" name="Rectangle 43"/>
          <p:cNvSpPr/>
          <p:nvPr/>
        </p:nvSpPr>
        <p:spPr>
          <a:xfrm>
            <a:off x="4858617" y="3930861"/>
            <a:ext cx="1785950" cy="482207"/>
          </a:xfrm>
          <a:prstGeom prst="rect">
            <a:avLst/>
          </a:prstGeom>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eaLnBrk="1" fontAlgn="auto" hangingPunct="1">
              <a:spcBef>
                <a:spcPts val="0"/>
              </a:spcBef>
              <a:spcAft>
                <a:spcPts val="0"/>
              </a:spcAft>
              <a:defRPr/>
            </a:pPr>
            <a:r>
              <a:rPr lang="en-AU" sz="1200" b="1" kern="0" dirty="0" smtClean="0">
                <a:solidFill>
                  <a:srgbClr val="FFFF00"/>
                </a:solidFill>
                <a:latin typeface="Calibri"/>
                <a:cs typeface="+mn-cs"/>
              </a:rPr>
              <a:t>PABRIKAN</a:t>
            </a:r>
            <a:endParaRPr lang="en-AU" sz="1200" b="1" kern="0" dirty="0">
              <a:solidFill>
                <a:srgbClr val="FFFF00"/>
              </a:solidFill>
              <a:latin typeface="Calibri"/>
              <a:cs typeface="+mn-cs"/>
            </a:endParaRPr>
          </a:p>
        </p:txBody>
      </p:sp>
      <p:sp>
        <p:nvSpPr>
          <p:cNvPr id="45" name="Rectangle 44"/>
          <p:cNvSpPr/>
          <p:nvPr/>
        </p:nvSpPr>
        <p:spPr>
          <a:xfrm>
            <a:off x="7068431" y="3930861"/>
            <a:ext cx="1785950" cy="482207"/>
          </a:xfrm>
          <a:prstGeom prst="rect">
            <a:avLst/>
          </a:prstGeom>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eaLnBrk="1" fontAlgn="auto" hangingPunct="1">
              <a:spcBef>
                <a:spcPts val="0"/>
              </a:spcBef>
              <a:spcAft>
                <a:spcPts val="0"/>
              </a:spcAft>
              <a:defRPr/>
            </a:pPr>
            <a:r>
              <a:rPr lang="en-AU" sz="1200" b="1" kern="0" dirty="0" smtClean="0">
                <a:solidFill>
                  <a:srgbClr val="FFFF00"/>
                </a:solidFill>
                <a:latin typeface="Calibri"/>
                <a:cs typeface="+mn-cs"/>
              </a:rPr>
              <a:t>EKSPORTIR</a:t>
            </a:r>
            <a:endParaRPr lang="en-AU" sz="1200" b="1" kern="0" dirty="0">
              <a:solidFill>
                <a:srgbClr val="FFFF00"/>
              </a:solidFill>
              <a:latin typeface="Calibri"/>
              <a:cs typeface="+mn-cs"/>
            </a:endParaRPr>
          </a:p>
        </p:txBody>
      </p:sp>
      <p:sp>
        <p:nvSpPr>
          <p:cNvPr id="47" name="Right Arrow 46"/>
          <p:cNvSpPr/>
          <p:nvPr/>
        </p:nvSpPr>
        <p:spPr>
          <a:xfrm>
            <a:off x="2501163" y="862610"/>
            <a:ext cx="285752" cy="267893"/>
          </a:xfrm>
          <a:prstGeom prst="rightArrow">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eaLnBrk="1" fontAlgn="auto" hangingPunct="1">
              <a:spcBef>
                <a:spcPts val="0"/>
              </a:spcBef>
              <a:spcAft>
                <a:spcPts val="0"/>
              </a:spcAft>
              <a:defRPr/>
            </a:pPr>
            <a:endParaRPr lang="en-AU" sz="1200" kern="0">
              <a:solidFill>
                <a:sysClr val="window" lastClr="FFFFFF"/>
              </a:solidFill>
              <a:latin typeface="Calibri"/>
              <a:cs typeface="+mn-cs"/>
            </a:endParaRPr>
          </a:p>
        </p:txBody>
      </p:sp>
      <p:sp>
        <p:nvSpPr>
          <p:cNvPr id="49" name="Right Arrow 48"/>
          <p:cNvSpPr/>
          <p:nvPr/>
        </p:nvSpPr>
        <p:spPr>
          <a:xfrm flipH="1">
            <a:off x="5144369" y="809031"/>
            <a:ext cx="285752" cy="267893"/>
          </a:xfrm>
          <a:prstGeom prst="rightArrow">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eaLnBrk="1" fontAlgn="auto" hangingPunct="1">
              <a:spcBef>
                <a:spcPts val="0"/>
              </a:spcBef>
              <a:spcAft>
                <a:spcPts val="0"/>
              </a:spcAft>
              <a:defRPr/>
            </a:pPr>
            <a:endParaRPr lang="en-AU" sz="1200" kern="0">
              <a:solidFill>
                <a:sysClr val="window" lastClr="FFFFFF"/>
              </a:solidFill>
              <a:latin typeface="Calibri"/>
              <a:cs typeface="+mn-cs"/>
            </a:endParaRPr>
          </a:p>
        </p:txBody>
      </p:sp>
      <p:sp>
        <p:nvSpPr>
          <p:cNvPr id="50" name="Right Arrow 49"/>
          <p:cNvSpPr/>
          <p:nvPr/>
        </p:nvSpPr>
        <p:spPr>
          <a:xfrm rot="16200000" flipH="1">
            <a:off x="3858485" y="1594850"/>
            <a:ext cx="214314" cy="357190"/>
          </a:xfrm>
          <a:prstGeom prst="rightArrow">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eaLnBrk="1" fontAlgn="auto" hangingPunct="1">
              <a:spcBef>
                <a:spcPts val="0"/>
              </a:spcBef>
              <a:spcAft>
                <a:spcPts val="0"/>
              </a:spcAft>
              <a:defRPr/>
            </a:pPr>
            <a:endParaRPr lang="en-AU" sz="1200" kern="0">
              <a:solidFill>
                <a:sysClr val="window" lastClr="FFFFFF"/>
              </a:solidFill>
              <a:latin typeface="Calibri"/>
              <a:cs typeface="+mn-cs"/>
            </a:endParaRPr>
          </a:p>
        </p:txBody>
      </p:sp>
      <p:sp>
        <p:nvSpPr>
          <p:cNvPr id="51" name="Right Arrow 50"/>
          <p:cNvSpPr/>
          <p:nvPr/>
        </p:nvSpPr>
        <p:spPr>
          <a:xfrm rot="16200000" flipH="1">
            <a:off x="3858485" y="2452106"/>
            <a:ext cx="214314" cy="357190"/>
          </a:xfrm>
          <a:prstGeom prst="rightArrow">
            <a:avLst/>
          </a:prstGeom>
          <a:gradFill rotWithShape="1">
            <a:gsLst>
              <a:gs pos="0">
                <a:srgbClr val="4BACC6">
                  <a:shade val="51000"/>
                  <a:satMod val="130000"/>
                </a:srgbClr>
              </a:gs>
              <a:gs pos="80000">
                <a:srgbClr val="4BACC6">
                  <a:shade val="93000"/>
                  <a:satMod val="130000"/>
                </a:srgbClr>
              </a:gs>
              <a:gs pos="100000">
                <a:srgbClr val="4BACC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eaLnBrk="1" fontAlgn="auto" hangingPunct="1">
              <a:spcBef>
                <a:spcPts val="0"/>
              </a:spcBef>
              <a:spcAft>
                <a:spcPts val="0"/>
              </a:spcAft>
              <a:defRPr/>
            </a:pPr>
            <a:endParaRPr lang="en-AU" sz="1200" kern="0">
              <a:solidFill>
                <a:sysClr val="window" lastClr="FFFFFF"/>
              </a:solidFill>
              <a:latin typeface="Calibri"/>
              <a:cs typeface="+mn-cs"/>
            </a:endParaRPr>
          </a:p>
        </p:txBody>
      </p:sp>
      <p:cxnSp>
        <p:nvCxnSpPr>
          <p:cNvPr id="52" name="Straight Connector 51"/>
          <p:cNvCxnSpPr/>
          <p:nvPr/>
        </p:nvCxnSpPr>
        <p:spPr>
          <a:xfrm flipH="1">
            <a:off x="3929928" y="3273228"/>
            <a:ext cx="0" cy="282575"/>
          </a:xfrm>
          <a:prstGeom prst="line">
            <a:avLst/>
          </a:prstGeom>
          <a:noFill/>
          <a:ln w="38100" cap="flat" cmpd="sng" algn="ctr">
            <a:solidFill>
              <a:srgbClr val="4F81BD"/>
            </a:solidFill>
            <a:prstDash val="solid"/>
          </a:ln>
          <a:effectLst>
            <a:outerShdw blurRad="40000" dist="23000" dir="5400000" rotWithShape="0">
              <a:srgbClr val="000000">
                <a:alpha val="35000"/>
              </a:srgbClr>
            </a:outerShdw>
          </a:effectLst>
        </p:spPr>
      </p:cxnSp>
      <p:cxnSp>
        <p:nvCxnSpPr>
          <p:cNvPr id="53" name="Straight Connector 52"/>
          <p:cNvCxnSpPr/>
          <p:nvPr/>
        </p:nvCxnSpPr>
        <p:spPr>
          <a:xfrm>
            <a:off x="1072428" y="3555803"/>
            <a:ext cx="6928572" cy="0"/>
          </a:xfrm>
          <a:prstGeom prst="line">
            <a:avLst/>
          </a:prstGeom>
          <a:noFill/>
          <a:ln w="38100" cap="flat" cmpd="sng" algn="ctr">
            <a:solidFill>
              <a:srgbClr val="4F81BD"/>
            </a:solidFill>
            <a:prstDash val="solid"/>
          </a:ln>
          <a:effectLst>
            <a:outerShdw blurRad="40000" dist="23000" dir="5400000" rotWithShape="0">
              <a:srgbClr val="000000">
                <a:alpha val="35000"/>
              </a:srgbClr>
            </a:outerShdw>
          </a:effectLst>
        </p:spPr>
      </p:cxnSp>
      <p:cxnSp>
        <p:nvCxnSpPr>
          <p:cNvPr id="54" name="Straight Arrow Connector 53"/>
          <p:cNvCxnSpPr/>
          <p:nvPr/>
        </p:nvCxnSpPr>
        <p:spPr>
          <a:xfrm rot="5400000">
            <a:off x="884310" y="3743922"/>
            <a:ext cx="374650" cy="1587"/>
          </a:xfrm>
          <a:prstGeom prst="straightConnector1">
            <a:avLst/>
          </a:prstGeom>
          <a:noFill/>
          <a:ln w="38100" cap="flat" cmpd="sng" algn="ctr">
            <a:solidFill>
              <a:srgbClr val="4F81BD"/>
            </a:solidFill>
            <a:prstDash val="solid"/>
            <a:tailEnd type="arrow"/>
          </a:ln>
          <a:effectLst>
            <a:outerShdw blurRad="40000" dist="23000" dir="5400000" rotWithShape="0">
              <a:srgbClr val="000000">
                <a:alpha val="35000"/>
              </a:srgbClr>
            </a:outerShdw>
          </a:effectLst>
        </p:spPr>
      </p:cxnSp>
      <p:cxnSp>
        <p:nvCxnSpPr>
          <p:cNvPr id="55" name="Straight Arrow Connector 54"/>
          <p:cNvCxnSpPr/>
          <p:nvPr/>
        </p:nvCxnSpPr>
        <p:spPr>
          <a:xfrm rot="5400000">
            <a:off x="3314772" y="3742334"/>
            <a:ext cx="374650" cy="1588"/>
          </a:xfrm>
          <a:prstGeom prst="straightConnector1">
            <a:avLst/>
          </a:prstGeom>
          <a:noFill/>
          <a:ln w="38100" cap="flat" cmpd="sng" algn="ctr">
            <a:solidFill>
              <a:srgbClr val="4F81BD"/>
            </a:solidFill>
            <a:prstDash val="solid"/>
            <a:tailEnd type="arrow"/>
          </a:ln>
          <a:effectLst>
            <a:outerShdw blurRad="40000" dist="23000" dir="5400000" rotWithShape="0">
              <a:srgbClr val="000000">
                <a:alpha val="35000"/>
              </a:srgbClr>
            </a:outerShdw>
          </a:effectLst>
        </p:spPr>
      </p:cxnSp>
      <p:cxnSp>
        <p:nvCxnSpPr>
          <p:cNvPr id="56" name="Straight Arrow Connector 55"/>
          <p:cNvCxnSpPr/>
          <p:nvPr/>
        </p:nvCxnSpPr>
        <p:spPr>
          <a:xfrm rot="5400000">
            <a:off x="5529335" y="3742334"/>
            <a:ext cx="374650" cy="1587"/>
          </a:xfrm>
          <a:prstGeom prst="straightConnector1">
            <a:avLst/>
          </a:prstGeom>
          <a:noFill/>
          <a:ln w="38100" cap="flat" cmpd="sng" algn="ctr">
            <a:solidFill>
              <a:srgbClr val="4F81BD"/>
            </a:solidFill>
            <a:prstDash val="solid"/>
            <a:tailEnd type="arrow"/>
          </a:ln>
          <a:effectLst>
            <a:outerShdw blurRad="40000" dist="23000" dir="5400000" rotWithShape="0">
              <a:srgbClr val="000000">
                <a:alpha val="35000"/>
              </a:srgbClr>
            </a:outerShdw>
          </a:effectLst>
        </p:spPr>
      </p:cxnSp>
      <p:cxnSp>
        <p:nvCxnSpPr>
          <p:cNvPr id="57" name="Straight Arrow Connector 56"/>
          <p:cNvCxnSpPr/>
          <p:nvPr/>
        </p:nvCxnSpPr>
        <p:spPr>
          <a:xfrm rot="5400000">
            <a:off x="7812881" y="3742334"/>
            <a:ext cx="374650" cy="1588"/>
          </a:xfrm>
          <a:prstGeom prst="straightConnector1">
            <a:avLst/>
          </a:prstGeom>
          <a:noFill/>
          <a:ln w="38100" cap="flat" cmpd="sng" algn="ctr">
            <a:solidFill>
              <a:srgbClr val="4F81BD"/>
            </a:solidFill>
            <a:prstDash val="solid"/>
            <a:tailEnd type="arrow"/>
          </a:ln>
          <a:effectLst>
            <a:outerShdw blurRad="40000" dist="23000" dir="5400000" rotWithShape="0">
              <a:srgbClr val="000000">
                <a:alpha val="35000"/>
              </a:srgbClr>
            </a:outerShdw>
          </a:effectLst>
        </p:spPr>
      </p:cxnSp>
      <p:sp>
        <p:nvSpPr>
          <p:cNvPr id="58" name="Right Arrow 57"/>
          <p:cNvSpPr/>
          <p:nvPr/>
        </p:nvSpPr>
        <p:spPr>
          <a:xfrm>
            <a:off x="5313564" y="2845014"/>
            <a:ext cx="630036" cy="267893"/>
          </a:xfrm>
          <a:prstGeom prst="rightArrow">
            <a:avLst/>
          </a:prstGeom>
          <a:gradFill rotWithShape="1">
            <a:gsLst>
              <a:gs pos="0">
                <a:srgbClr val="4BACC6">
                  <a:shade val="51000"/>
                  <a:satMod val="130000"/>
                </a:srgbClr>
              </a:gs>
              <a:gs pos="80000">
                <a:srgbClr val="4BACC6">
                  <a:shade val="93000"/>
                  <a:satMod val="130000"/>
                </a:srgbClr>
              </a:gs>
              <a:gs pos="100000">
                <a:srgbClr val="4BACC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eaLnBrk="1" fontAlgn="auto" hangingPunct="1">
              <a:spcBef>
                <a:spcPts val="0"/>
              </a:spcBef>
              <a:spcAft>
                <a:spcPts val="0"/>
              </a:spcAft>
              <a:defRPr/>
            </a:pPr>
            <a:endParaRPr lang="en-AU" sz="1200" kern="0">
              <a:solidFill>
                <a:sysClr val="window" lastClr="FFFFFF"/>
              </a:solidFill>
              <a:latin typeface="Calibri"/>
              <a:cs typeface="+mn-cs"/>
            </a:endParaRPr>
          </a:p>
        </p:txBody>
      </p:sp>
      <p:sp>
        <p:nvSpPr>
          <p:cNvPr id="59" name="Rectangle 58"/>
          <p:cNvSpPr/>
          <p:nvPr/>
        </p:nvSpPr>
        <p:spPr>
          <a:xfrm>
            <a:off x="6172199" y="1523984"/>
            <a:ext cx="2758383" cy="284606"/>
          </a:xfrm>
          <a:prstGeom prst="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eaLnBrk="1" fontAlgn="auto" hangingPunct="1">
              <a:spcBef>
                <a:spcPts val="0"/>
              </a:spcBef>
              <a:spcAft>
                <a:spcPts val="0"/>
              </a:spcAft>
              <a:defRPr/>
            </a:pPr>
            <a:r>
              <a:rPr lang="en-AU" sz="1200" b="1" kern="0" dirty="0">
                <a:solidFill>
                  <a:srgbClr val="FFFF00"/>
                </a:solidFill>
                <a:latin typeface="Calibri"/>
                <a:cs typeface="+mn-cs"/>
              </a:rPr>
              <a:t>TUJUAN</a:t>
            </a:r>
          </a:p>
        </p:txBody>
      </p:sp>
      <p:sp>
        <p:nvSpPr>
          <p:cNvPr id="3" name="Rectangle 2"/>
          <p:cNvSpPr/>
          <p:nvPr/>
        </p:nvSpPr>
        <p:spPr>
          <a:xfrm>
            <a:off x="94075" y="4493079"/>
            <a:ext cx="9185275" cy="600164"/>
          </a:xfrm>
          <a:prstGeom prst="rect">
            <a:avLst/>
          </a:prstGeom>
        </p:spPr>
        <p:txBody>
          <a:bodyPr>
            <a:spAutoFit/>
          </a:bodyPr>
          <a:lstStyle/>
          <a:p>
            <a:pPr eaLnBrk="1" hangingPunct="1">
              <a:spcBef>
                <a:spcPts val="0"/>
              </a:spcBef>
              <a:spcAft>
                <a:spcPts val="0"/>
              </a:spcAft>
              <a:defRPr/>
            </a:pPr>
            <a:r>
              <a:rPr lang="id-ID" sz="1100" b="1" dirty="0" smtClean="0">
                <a:latin typeface="Calibri" pitchFamily="34" charset="0"/>
                <a:ea typeface="Segoe UI" panose="020B0502040204020203" pitchFamily="34" charset="0"/>
                <a:cs typeface="Segoe UI" panose="020B0502040204020203" pitchFamily="34" charset="0"/>
              </a:rPr>
              <a:t>ARAHAN PRESIDEN:</a:t>
            </a:r>
            <a:endParaRPr lang="en-US" sz="1100" b="1" dirty="0" smtClean="0">
              <a:latin typeface="Calibri" pitchFamily="34" charset="0"/>
              <a:ea typeface="Segoe UI" panose="020B0502040204020203" pitchFamily="34" charset="0"/>
              <a:cs typeface="Segoe UI" panose="020B0502040204020203" pitchFamily="34" charset="0"/>
            </a:endParaRPr>
          </a:p>
          <a:p>
            <a:pPr marL="638175" indent="-285750" eaLnBrk="1" hangingPunct="1">
              <a:spcBef>
                <a:spcPts val="0"/>
              </a:spcBef>
              <a:spcAft>
                <a:spcPts val="0"/>
              </a:spcAft>
              <a:buFont typeface="Wingdings" panose="05000000000000000000" pitchFamily="2" charset="2"/>
              <a:buChar char="ü"/>
              <a:defRPr/>
            </a:pPr>
            <a:r>
              <a:rPr lang="id-ID" sz="1100" dirty="0" smtClean="0">
                <a:latin typeface="Calibri" pitchFamily="34" charset="0"/>
                <a:ea typeface="Segoe UI" panose="020B0502040204020203" pitchFamily="34" charset="0"/>
                <a:cs typeface="Segoe UI" panose="020B0502040204020203" pitchFamily="34" charset="0"/>
              </a:rPr>
              <a:t>Pemerintah </a:t>
            </a:r>
            <a:r>
              <a:rPr lang="id-ID" sz="1100" dirty="0">
                <a:latin typeface="Calibri" pitchFamily="34" charset="0"/>
                <a:ea typeface="Segoe UI" panose="020B0502040204020203" pitchFamily="34" charset="0"/>
                <a:cs typeface="Segoe UI" panose="020B0502040204020203" pitchFamily="34" charset="0"/>
              </a:rPr>
              <a:t>Pusat agar menginisiasi dan mengembangkan pasar lelang komoditas pangan di sejumlah daerah (Rakornas VI TPID).</a:t>
            </a:r>
          </a:p>
          <a:p>
            <a:pPr marL="638175" indent="-285750" eaLnBrk="1" hangingPunct="1">
              <a:spcBef>
                <a:spcPts val="0"/>
              </a:spcBef>
              <a:spcAft>
                <a:spcPts val="0"/>
              </a:spcAft>
              <a:buFont typeface="Wingdings" panose="05000000000000000000" pitchFamily="2" charset="2"/>
              <a:buChar char="ü"/>
              <a:defRPr/>
            </a:pPr>
            <a:r>
              <a:rPr lang="id-ID" sz="1100" dirty="0">
                <a:latin typeface="Calibri" pitchFamily="34" charset="0"/>
                <a:ea typeface="Segoe UI" panose="020B0502040204020203" pitchFamily="34" charset="0"/>
                <a:cs typeface="Segoe UI" panose="020B0502040204020203" pitchFamily="34" charset="0"/>
              </a:rPr>
              <a:t>Pasar Lelang Komoditas agar dibangun di setiap provinsi</a:t>
            </a:r>
            <a:endParaRPr lang="en-US" sz="1100" dirty="0">
              <a:latin typeface="Calibri" pitchFamily="34" charset="0"/>
              <a:ea typeface="Segoe UI" panose="020B0502040204020203" pitchFamily="34" charset="0"/>
              <a:cs typeface="Segoe UI" panose="020B0502040204020203" pitchFamily="34" charset="0"/>
            </a:endParaRPr>
          </a:p>
        </p:txBody>
      </p:sp>
      <p:sp>
        <p:nvSpPr>
          <p:cNvPr id="2" name="Rectangle 1"/>
          <p:cNvSpPr/>
          <p:nvPr/>
        </p:nvSpPr>
        <p:spPr>
          <a:xfrm>
            <a:off x="71123" y="34534"/>
            <a:ext cx="8567854" cy="584775"/>
          </a:xfrm>
          <a:prstGeom prst="rect">
            <a:avLst/>
          </a:prstGeom>
        </p:spPr>
        <p:txBody>
          <a:bodyPr wrap="square">
            <a:spAutoFit/>
          </a:bodyPr>
          <a:lstStyle/>
          <a:p>
            <a:r>
              <a:rPr lang="en-US" altLang="id-ID" sz="3200" b="1" dirty="0">
                <a:solidFill>
                  <a:srgbClr val="FF0000"/>
                </a:solidFill>
                <a:latin typeface="Agency FB" pitchFamily="34" charset="0"/>
                <a:ea typeface="Segoe UI" panose="020B0502040204020203" pitchFamily="34" charset="0"/>
                <a:cs typeface="Segoe UI" panose="020B0502040204020203" pitchFamily="34" charset="0"/>
              </a:rPr>
              <a:t>L</a:t>
            </a:r>
            <a:r>
              <a:rPr lang="en-US" altLang="id-ID" sz="2800" b="1" dirty="0">
                <a:latin typeface="Agency FB" pitchFamily="34" charset="0"/>
                <a:ea typeface="Segoe UI" panose="020B0502040204020203" pitchFamily="34" charset="0"/>
                <a:cs typeface="Segoe UI" panose="020B0502040204020203" pitchFamily="34" charset="0"/>
              </a:rPr>
              <a:t>ATAR BELAKANG DAN TUJUAN PASAR LELANG KOMODITAS</a:t>
            </a:r>
            <a:endParaRPr lang="en-US" sz="2800" b="1" dirty="0">
              <a:latin typeface="Agency FB" pitchFamily="34" charset="0"/>
              <a:ea typeface="Segoe UI" panose="020B0502040204020203" pitchFamily="34" charset="0"/>
              <a:cs typeface="Segoe UI" panose="020B0502040204020203"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3" name="Slide Number Placeholder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880CA20F-47A1-4DDE-B982-56EC182847B4}" type="slidenum">
              <a:rPr lang="en-US" altLang="en-US" smtClean="0">
                <a:solidFill>
                  <a:schemeClr val="bg1"/>
                </a:solidFill>
                <a:latin typeface="Calibri" pitchFamily="34" charset="0"/>
              </a:rPr>
              <a:pPr/>
              <a:t>30</a:t>
            </a:fld>
            <a:endParaRPr lang="en-US" altLang="en-US" smtClean="0">
              <a:solidFill>
                <a:schemeClr val="bg1"/>
              </a:solidFill>
              <a:latin typeface="Calibri" pitchFamily="34" charset="0"/>
            </a:endParaRPr>
          </a:p>
        </p:txBody>
      </p:sp>
      <p:sp>
        <p:nvSpPr>
          <p:cNvPr id="40" name="TextBox 3"/>
          <p:cNvSpPr txBox="1">
            <a:spLocks noChangeArrowheads="1"/>
          </p:cNvSpPr>
          <p:nvPr/>
        </p:nvSpPr>
        <p:spPr bwMode="auto">
          <a:xfrm>
            <a:off x="87045" y="0"/>
            <a:ext cx="914400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3600" b="1" dirty="0" smtClean="0">
                <a:solidFill>
                  <a:srgbClr val="FF0000"/>
                </a:solidFill>
                <a:latin typeface="Agency FB" pitchFamily="34" charset="0"/>
                <a:cs typeface="Segoe UI" pitchFamily="34" charset="0"/>
              </a:rPr>
              <a:t>P</a:t>
            </a:r>
            <a:r>
              <a:rPr lang="en-US" altLang="en-US" sz="3200" b="1" dirty="0" smtClean="0">
                <a:latin typeface="Agency FB" pitchFamily="34" charset="0"/>
                <a:cs typeface="Segoe UI" pitchFamily="34" charset="0"/>
              </a:rPr>
              <a:t>ASAR LELANG AGRO JAWA BARAT</a:t>
            </a:r>
            <a:endParaRPr lang="en-US" altLang="en-US" sz="3200" b="1" dirty="0">
              <a:latin typeface="Agency FB" pitchFamily="34" charset="0"/>
              <a:cs typeface="Segoe UI" pitchFamily="34" charset="0"/>
            </a:endParaRPr>
          </a:p>
        </p:txBody>
      </p:sp>
      <p:sp>
        <p:nvSpPr>
          <p:cNvPr id="42" name="Content Placeholder 2"/>
          <p:cNvSpPr txBox="1">
            <a:spLocks/>
          </p:cNvSpPr>
          <p:nvPr/>
        </p:nvSpPr>
        <p:spPr>
          <a:xfrm>
            <a:off x="4713474" y="1415779"/>
            <a:ext cx="4354326" cy="1752600"/>
          </a:xfrm>
          <a:prstGeom prst="rect">
            <a:avLst/>
          </a:prstGeom>
        </p:spPr>
        <p:txBody>
          <a:bodyPr>
            <a:noAutofit/>
          </a:bodyPr>
          <a:lstStyle>
            <a:lvl1pPr marL="182563" indent="-182563" algn="l" rtl="0" eaLnBrk="0" fontAlgn="base" hangingPunct="0">
              <a:spcBef>
                <a:spcPct val="20000"/>
              </a:spcBef>
              <a:spcAft>
                <a:spcPct val="0"/>
              </a:spcAft>
              <a:buClr>
                <a:schemeClr val="accent1"/>
              </a:buClr>
              <a:buSzPct val="85000"/>
              <a:buFont typeface="Arial" charset="0"/>
              <a:buChar char="•"/>
              <a:defRPr sz="2400" kern="1200">
                <a:solidFill>
                  <a:schemeClr val="tx1"/>
                </a:solidFill>
                <a:latin typeface="+mn-lt"/>
                <a:ea typeface="+mn-ea"/>
                <a:cs typeface="+mn-cs"/>
              </a:defRPr>
            </a:lvl1pPr>
            <a:lvl2pPr marL="457200" indent="-182563" algn="l" rtl="0" eaLnBrk="0" fontAlgn="base" hangingPunct="0">
              <a:spcBef>
                <a:spcPct val="20000"/>
              </a:spcBef>
              <a:spcAft>
                <a:spcPct val="0"/>
              </a:spcAft>
              <a:buClr>
                <a:schemeClr val="accent1"/>
              </a:buClr>
              <a:buSzPct val="85000"/>
              <a:buFont typeface="Arial" charset="0"/>
              <a:buChar char="•"/>
              <a:defRPr sz="2000" kern="1200">
                <a:solidFill>
                  <a:schemeClr val="tx1"/>
                </a:solidFill>
                <a:latin typeface="+mn-lt"/>
                <a:ea typeface="+mn-ea"/>
                <a:cs typeface="+mn-cs"/>
              </a:defRPr>
            </a:lvl2pPr>
            <a:lvl3pPr marL="730250" indent="-182563" algn="l" rtl="0" eaLnBrk="0" fontAlgn="base" hangingPunct="0">
              <a:spcBef>
                <a:spcPct val="20000"/>
              </a:spcBef>
              <a:spcAft>
                <a:spcPct val="0"/>
              </a:spcAft>
              <a:buClr>
                <a:schemeClr val="accent1"/>
              </a:buClr>
              <a:buSzPct val="90000"/>
              <a:buFont typeface="Arial" charset="0"/>
              <a:buChar char="•"/>
              <a:defRPr kern="1200">
                <a:solidFill>
                  <a:schemeClr val="tx1"/>
                </a:solidFill>
                <a:latin typeface="+mn-lt"/>
                <a:ea typeface="+mn-ea"/>
                <a:cs typeface="+mn-cs"/>
              </a:defRPr>
            </a:lvl3pPr>
            <a:lvl4pPr marL="1004888" indent="-182563" algn="l" rtl="0" eaLnBrk="0" fontAlgn="base" hangingPunct="0">
              <a:spcBef>
                <a:spcPct val="20000"/>
              </a:spcBef>
              <a:spcAft>
                <a:spcPct val="0"/>
              </a:spcAft>
              <a:buClr>
                <a:schemeClr val="accent1"/>
              </a:buClr>
              <a:buFont typeface="Arial" charset="0"/>
              <a:buChar char="•"/>
              <a:defRPr sz="1600" kern="1200">
                <a:solidFill>
                  <a:schemeClr val="tx1"/>
                </a:solidFill>
                <a:latin typeface="+mn-lt"/>
                <a:ea typeface="+mn-ea"/>
                <a:cs typeface="+mn-cs"/>
              </a:defRPr>
            </a:lvl4pPr>
            <a:lvl5pPr marL="1187450" indent="-136525" algn="l" rtl="0" eaLnBrk="0" fontAlgn="base" hangingPunct="0">
              <a:spcBef>
                <a:spcPct val="20000"/>
              </a:spcBef>
              <a:spcAft>
                <a:spcPct val="0"/>
              </a:spcAft>
              <a:buClr>
                <a:schemeClr val="accent1"/>
              </a:buClr>
              <a:buSzPct val="100000"/>
              <a:buFont typeface="Arial" charset="0"/>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en-US" b="1" dirty="0" err="1" smtClean="0">
                <a:latin typeface="Segoe UI" pitchFamily="34" charset="0"/>
                <a:cs typeface="Segoe UI" pitchFamily="34" charset="0"/>
              </a:rPr>
              <a:t>Pasar</a:t>
            </a:r>
            <a:r>
              <a:rPr lang="en-US" b="1" dirty="0" smtClean="0">
                <a:latin typeface="Segoe UI" pitchFamily="34" charset="0"/>
                <a:cs typeface="Segoe UI" pitchFamily="34" charset="0"/>
              </a:rPr>
              <a:t> </a:t>
            </a:r>
            <a:r>
              <a:rPr lang="en-US" b="1" dirty="0" err="1" smtClean="0">
                <a:latin typeface="Segoe UI" pitchFamily="34" charset="0"/>
                <a:cs typeface="Segoe UI" pitchFamily="34" charset="0"/>
              </a:rPr>
              <a:t>Lelang</a:t>
            </a:r>
            <a:r>
              <a:rPr lang="en-US" b="1" dirty="0" smtClean="0">
                <a:latin typeface="Segoe UI" pitchFamily="34" charset="0"/>
                <a:cs typeface="Segoe UI" pitchFamily="34" charset="0"/>
              </a:rPr>
              <a:t> Agro Prov. </a:t>
            </a:r>
            <a:r>
              <a:rPr lang="en-US" b="1" dirty="0" err="1" smtClean="0">
                <a:latin typeface="Segoe UI" pitchFamily="34" charset="0"/>
                <a:cs typeface="Segoe UI" pitchFamily="34" charset="0"/>
              </a:rPr>
              <a:t>Jawa</a:t>
            </a:r>
            <a:r>
              <a:rPr lang="en-US" b="1" dirty="0" smtClean="0">
                <a:latin typeface="Segoe UI" pitchFamily="34" charset="0"/>
                <a:cs typeface="Segoe UI" pitchFamily="34" charset="0"/>
              </a:rPr>
              <a:t> Barat </a:t>
            </a:r>
            <a:r>
              <a:rPr lang="en-US" b="1" dirty="0" err="1" smtClean="0">
                <a:latin typeface="Segoe UI" pitchFamily="34" charset="0"/>
                <a:cs typeface="Segoe UI" pitchFamily="34" charset="0"/>
              </a:rPr>
              <a:t>merupakan</a:t>
            </a:r>
            <a:r>
              <a:rPr lang="en-US" b="1" dirty="0" smtClean="0">
                <a:latin typeface="Segoe UI" pitchFamily="34" charset="0"/>
                <a:cs typeface="Segoe UI" pitchFamily="34" charset="0"/>
              </a:rPr>
              <a:t> </a:t>
            </a:r>
            <a:r>
              <a:rPr lang="en-US" b="1" dirty="0" err="1" smtClean="0">
                <a:latin typeface="Segoe UI" pitchFamily="34" charset="0"/>
                <a:cs typeface="Segoe UI" pitchFamily="34" charset="0"/>
              </a:rPr>
              <a:t>percontohan</a:t>
            </a:r>
            <a:r>
              <a:rPr lang="en-US" b="1" dirty="0" smtClean="0">
                <a:latin typeface="Segoe UI" pitchFamily="34" charset="0"/>
                <a:cs typeface="Segoe UI" pitchFamily="34" charset="0"/>
              </a:rPr>
              <a:t> </a:t>
            </a:r>
            <a:r>
              <a:rPr lang="en-US" b="1" dirty="0" err="1" smtClean="0">
                <a:latin typeface="Segoe UI" pitchFamily="34" charset="0"/>
                <a:cs typeface="Segoe UI" pitchFamily="34" charset="0"/>
              </a:rPr>
              <a:t>penyelengaraan</a:t>
            </a:r>
            <a:r>
              <a:rPr lang="en-US" b="1" dirty="0" smtClean="0">
                <a:latin typeface="Segoe UI" pitchFamily="34" charset="0"/>
                <a:cs typeface="Segoe UI" pitchFamily="34" charset="0"/>
              </a:rPr>
              <a:t> </a:t>
            </a:r>
            <a:r>
              <a:rPr lang="en-US" b="1" dirty="0" err="1" smtClean="0">
                <a:latin typeface="Segoe UI" pitchFamily="34" charset="0"/>
                <a:cs typeface="Segoe UI" pitchFamily="34" charset="0"/>
              </a:rPr>
              <a:t>Pasar</a:t>
            </a:r>
            <a:r>
              <a:rPr lang="en-US" b="1" dirty="0" smtClean="0">
                <a:latin typeface="Segoe UI" pitchFamily="34" charset="0"/>
                <a:cs typeface="Segoe UI" pitchFamily="34" charset="0"/>
              </a:rPr>
              <a:t> </a:t>
            </a:r>
            <a:r>
              <a:rPr lang="en-US" b="1" dirty="0" err="1" smtClean="0">
                <a:latin typeface="Segoe UI" pitchFamily="34" charset="0"/>
                <a:cs typeface="Segoe UI" pitchFamily="34" charset="0"/>
              </a:rPr>
              <a:t>Lelang</a:t>
            </a:r>
            <a:r>
              <a:rPr lang="en-US" b="1" dirty="0" smtClean="0">
                <a:latin typeface="Segoe UI" pitchFamily="34" charset="0"/>
                <a:cs typeface="Segoe UI" pitchFamily="34" charset="0"/>
              </a:rPr>
              <a:t> </a:t>
            </a:r>
            <a:r>
              <a:rPr lang="en-US" b="1" dirty="0" err="1" smtClean="0">
                <a:latin typeface="Segoe UI" pitchFamily="34" charset="0"/>
                <a:cs typeface="Segoe UI" pitchFamily="34" charset="0"/>
              </a:rPr>
              <a:t>Komoditi</a:t>
            </a:r>
            <a:r>
              <a:rPr lang="en-US" b="1" dirty="0" smtClean="0">
                <a:latin typeface="Segoe UI" pitchFamily="34" charset="0"/>
                <a:cs typeface="Segoe UI" pitchFamily="34" charset="0"/>
              </a:rPr>
              <a:t> di Indonesia</a:t>
            </a:r>
          </a:p>
          <a:p>
            <a:endParaRPr lang="en-US" b="1" dirty="0">
              <a:latin typeface="Segoe UI" pitchFamily="34" charset="0"/>
              <a:cs typeface="Segoe UI" pitchFamily="34" charset="0"/>
            </a:endParaRPr>
          </a:p>
        </p:txBody>
      </p:sp>
      <p:pic>
        <p:nvPicPr>
          <p:cNvPr id="43" name="Picture 23" descr="DSC02376"/>
          <p:cNvPicPr>
            <a:picLocks noChangeAspect="1" noChangeArrowheads="1"/>
          </p:cNvPicPr>
          <p:nvPr/>
        </p:nvPicPr>
        <p:blipFill>
          <a:blip r:embed="rId2" cstate="print"/>
          <a:srcRect t="7667" b="19502"/>
          <a:stretch>
            <a:fillRect/>
          </a:stretch>
        </p:blipFill>
        <p:spPr>
          <a:xfrm>
            <a:off x="371909" y="1070514"/>
            <a:ext cx="4047691" cy="2306677"/>
          </a:xfrm>
          <a:prstGeom prst="rect">
            <a:avLst/>
          </a:prstGeom>
          <a:noFill/>
        </p:spPr>
      </p:pic>
      <p:sp>
        <p:nvSpPr>
          <p:cNvPr id="44" name="Content Placeholder 2"/>
          <p:cNvSpPr txBox="1">
            <a:spLocks/>
          </p:cNvSpPr>
          <p:nvPr/>
        </p:nvSpPr>
        <p:spPr>
          <a:xfrm>
            <a:off x="187831" y="3634014"/>
            <a:ext cx="8610558" cy="1371600"/>
          </a:xfrm>
          <a:prstGeom prst="rect">
            <a:avLst/>
          </a:prstGeom>
        </p:spPr>
        <p:txBody>
          <a:bodyPr>
            <a:noAutofit/>
          </a:bodyPr>
          <a:lstStyle>
            <a:lvl1pPr marL="182563" indent="-182563" algn="l" rtl="0" eaLnBrk="0" fontAlgn="base" hangingPunct="0">
              <a:spcBef>
                <a:spcPct val="20000"/>
              </a:spcBef>
              <a:spcAft>
                <a:spcPct val="0"/>
              </a:spcAft>
              <a:buClr>
                <a:schemeClr val="accent1"/>
              </a:buClr>
              <a:buSzPct val="85000"/>
              <a:buFont typeface="Arial" charset="0"/>
              <a:buChar char="•"/>
              <a:defRPr sz="2400" kern="1200">
                <a:solidFill>
                  <a:schemeClr val="tx1"/>
                </a:solidFill>
                <a:latin typeface="+mn-lt"/>
                <a:ea typeface="+mn-ea"/>
                <a:cs typeface="+mn-cs"/>
              </a:defRPr>
            </a:lvl1pPr>
            <a:lvl2pPr marL="457200" indent="-182563" algn="l" rtl="0" eaLnBrk="0" fontAlgn="base" hangingPunct="0">
              <a:spcBef>
                <a:spcPct val="20000"/>
              </a:spcBef>
              <a:spcAft>
                <a:spcPct val="0"/>
              </a:spcAft>
              <a:buClr>
                <a:schemeClr val="accent1"/>
              </a:buClr>
              <a:buSzPct val="85000"/>
              <a:buFont typeface="Arial" charset="0"/>
              <a:buChar char="•"/>
              <a:defRPr sz="2000" kern="1200">
                <a:solidFill>
                  <a:schemeClr val="tx1"/>
                </a:solidFill>
                <a:latin typeface="+mn-lt"/>
                <a:ea typeface="+mn-ea"/>
                <a:cs typeface="+mn-cs"/>
              </a:defRPr>
            </a:lvl2pPr>
            <a:lvl3pPr marL="730250" indent="-182563" algn="l" rtl="0" eaLnBrk="0" fontAlgn="base" hangingPunct="0">
              <a:spcBef>
                <a:spcPct val="20000"/>
              </a:spcBef>
              <a:spcAft>
                <a:spcPct val="0"/>
              </a:spcAft>
              <a:buClr>
                <a:schemeClr val="accent1"/>
              </a:buClr>
              <a:buSzPct val="90000"/>
              <a:buFont typeface="Arial" charset="0"/>
              <a:buChar char="•"/>
              <a:defRPr kern="1200">
                <a:solidFill>
                  <a:schemeClr val="tx1"/>
                </a:solidFill>
                <a:latin typeface="+mn-lt"/>
                <a:ea typeface="+mn-ea"/>
                <a:cs typeface="+mn-cs"/>
              </a:defRPr>
            </a:lvl3pPr>
            <a:lvl4pPr marL="1004888" indent="-182563" algn="l" rtl="0" eaLnBrk="0" fontAlgn="base" hangingPunct="0">
              <a:spcBef>
                <a:spcPct val="20000"/>
              </a:spcBef>
              <a:spcAft>
                <a:spcPct val="0"/>
              </a:spcAft>
              <a:buClr>
                <a:schemeClr val="accent1"/>
              </a:buClr>
              <a:buFont typeface="Arial" charset="0"/>
              <a:buChar char="•"/>
              <a:defRPr sz="1600" kern="1200">
                <a:solidFill>
                  <a:schemeClr val="tx1"/>
                </a:solidFill>
                <a:latin typeface="+mn-lt"/>
                <a:ea typeface="+mn-ea"/>
                <a:cs typeface="+mn-cs"/>
              </a:defRPr>
            </a:lvl4pPr>
            <a:lvl5pPr marL="1187450" indent="-136525" algn="l" rtl="0" eaLnBrk="0" fontAlgn="base" hangingPunct="0">
              <a:spcBef>
                <a:spcPct val="20000"/>
              </a:spcBef>
              <a:spcAft>
                <a:spcPct val="0"/>
              </a:spcAft>
              <a:buClr>
                <a:schemeClr val="accent1"/>
              </a:buClr>
              <a:buSzPct val="100000"/>
              <a:buFont typeface="Arial" charset="0"/>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lgn="just">
              <a:buNone/>
            </a:pPr>
            <a:r>
              <a:rPr lang="en-US" dirty="0" err="1" smtClean="0">
                <a:latin typeface="Segoe UI" pitchFamily="34" charset="0"/>
                <a:cs typeface="Segoe UI" pitchFamily="34" charset="0"/>
              </a:rPr>
              <a:t>Dilaksanakan</a:t>
            </a:r>
            <a:r>
              <a:rPr lang="en-US" dirty="0" smtClean="0">
                <a:latin typeface="Segoe UI" pitchFamily="34" charset="0"/>
                <a:cs typeface="Segoe UI" pitchFamily="34" charset="0"/>
              </a:rPr>
              <a:t> </a:t>
            </a:r>
            <a:r>
              <a:rPr lang="en-US" dirty="0" err="1" smtClean="0">
                <a:latin typeface="Segoe UI" pitchFamily="34" charset="0"/>
                <a:cs typeface="Segoe UI" pitchFamily="34" charset="0"/>
              </a:rPr>
              <a:t>sejak</a:t>
            </a:r>
            <a:r>
              <a:rPr lang="en-US" dirty="0" smtClean="0">
                <a:latin typeface="Segoe UI" pitchFamily="34" charset="0"/>
                <a:cs typeface="Segoe UI" pitchFamily="34" charset="0"/>
              </a:rPr>
              <a:t> </a:t>
            </a:r>
            <a:r>
              <a:rPr lang="en-US" dirty="0" err="1" smtClean="0">
                <a:latin typeface="Segoe UI" pitchFamily="34" charset="0"/>
                <a:cs typeface="Segoe UI" pitchFamily="34" charset="0"/>
              </a:rPr>
              <a:t>tahun</a:t>
            </a:r>
            <a:r>
              <a:rPr lang="en-US" dirty="0" smtClean="0">
                <a:latin typeface="Segoe UI" pitchFamily="34" charset="0"/>
                <a:cs typeface="Segoe UI" pitchFamily="34" charset="0"/>
              </a:rPr>
              <a:t> 2002 </a:t>
            </a:r>
            <a:r>
              <a:rPr lang="en-US" dirty="0" err="1" smtClean="0">
                <a:latin typeface="Segoe UI" pitchFamily="34" charset="0"/>
                <a:cs typeface="Segoe UI" pitchFamily="34" charset="0"/>
              </a:rPr>
              <a:t>oleh</a:t>
            </a:r>
            <a:r>
              <a:rPr lang="en-US" dirty="0" smtClean="0">
                <a:latin typeface="Segoe UI" pitchFamily="34" charset="0"/>
                <a:cs typeface="Segoe UI" pitchFamily="34" charset="0"/>
              </a:rPr>
              <a:t> </a:t>
            </a:r>
            <a:r>
              <a:rPr lang="en-US" dirty="0" err="1" smtClean="0">
                <a:latin typeface="Segoe UI" pitchFamily="34" charset="0"/>
                <a:cs typeface="Segoe UI" pitchFamily="34" charset="0"/>
              </a:rPr>
              <a:t>Dinas</a:t>
            </a:r>
            <a:r>
              <a:rPr lang="en-US" dirty="0" smtClean="0">
                <a:latin typeface="Segoe UI" pitchFamily="34" charset="0"/>
                <a:cs typeface="Segoe UI" pitchFamily="34" charset="0"/>
              </a:rPr>
              <a:t> </a:t>
            </a:r>
            <a:r>
              <a:rPr lang="en-US" dirty="0" err="1" smtClean="0">
                <a:latin typeface="Segoe UI" pitchFamily="34" charset="0"/>
                <a:cs typeface="Segoe UI" pitchFamily="34" charset="0"/>
              </a:rPr>
              <a:t>Perdagangan</a:t>
            </a:r>
            <a:r>
              <a:rPr lang="en-US" dirty="0" smtClean="0">
                <a:latin typeface="Segoe UI" pitchFamily="34" charset="0"/>
                <a:cs typeface="Segoe UI" pitchFamily="34" charset="0"/>
              </a:rPr>
              <a:t> Agro </a:t>
            </a:r>
            <a:r>
              <a:rPr lang="en-US" dirty="0" err="1" smtClean="0">
                <a:latin typeface="Segoe UI" pitchFamily="34" charset="0"/>
                <a:cs typeface="Segoe UI" pitchFamily="34" charset="0"/>
              </a:rPr>
              <a:t>Provinsi</a:t>
            </a:r>
            <a:r>
              <a:rPr lang="en-US" dirty="0" smtClean="0">
                <a:latin typeface="Segoe UI" pitchFamily="34" charset="0"/>
                <a:cs typeface="Segoe UI" pitchFamily="34" charset="0"/>
              </a:rPr>
              <a:t> </a:t>
            </a:r>
            <a:r>
              <a:rPr lang="en-US" dirty="0" err="1" smtClean="0">
                <a:latin typeface="Segoe UI" pitchFamily="34" charset="0"/>
                <a:cs typeface="Segoe UI" pitchFamily="34" charset="0"/>
              </a:rPr>
              <a:t>Jawa</a:t>
            </a:r>
            <a:r>
              <a:rPr lang="en-US" dirty="0" smtClean="0">
                <a:latin typeface="Segoe UI" pitchFamily="34" charset="0"/>
                <a:cs typeface="Segoe UI" pitchFamily="34" charset="0"/>
              </a:rPr>
              <a:t> Barat, </a:t>
            </a:r>
            <a:r>
              <a:rPr lang="en-US" dirty="0" err="1" smtClean="0">
                <a:latin typeface="Segoe UI" pitchFamily="34" charset="0"/>
                <a:cs typeface="Segoe UI" pitchFamily="34" charset="0"/>
              </a:rPr>
              <a:t>sejak</a:t>
            </a:r>
            <a:r>
              <a:rPr lang="en-US" dirty="0" smtClean="0">
                <a:latin typeface="Segoe UI" pitchFamily="34" charset="0"/>
                <a:cs typeface="Segoe UI" pitchFamily="34" charset="0"/>
              </a:rPr>
              <a:t> 2006 </a:t>
            </a:r>
            <a:r>
              <a:rPr lang="en-US" dirty="0" err="1" smtClean="0">
                <a:latin typeface="Segoe UI" pitchFamily="34" charset="0"/>
                <a:cs typeface="Segoe UI" pitchFamily="34" charset="0"/>
              </a:rPr>
              <a:t>dilaksanakan</a:t>
            </a:r>
            <a:r>
              <a:rPr lang="en-US" dirty="0" smtClean="0">
                <a:latin typeface="Segoe UI" pitchFamily="34" charset="0"/>
                <a:cs typeface="Segoe UI" pitchFamily="34" charset="0"/>
              </a:rPr>
              <a:t> </a:t>
            </a:r>
            <a:r>
              <a:rPr lang="en-US" dirty="0" err="1" smtClean="0">
                <a:latin typeface="Segoe UI" pitchFamily="34" charset="0"/>
                <a:cs typeface="Segoe UI" pitchFamily="34" charset="0"/>
              </a:rPr>
              <a:t>oleh</a:t>
            </a:r>
            <a:r>
              <a:rPr lang="en-US" dirty="0" smtClean="0">
                <a:latin typeface="Segoe UI" pitchFamily="34" charset="0"/>
                <a:cs typeface="Segoe UI" pitchFamily="34" charset="0"/>
              </a:rPr>
              <a:t> </a:t>
            </a:r>
            <a:r>
              <a:rPr lang="en-US" dirty="0" err="1" smtClean="0">
                <a:latin typeface="Segoe UI" pitchFamily="34" charset="0"/>
                <a:cs typeface="Segoe UI" pitchFamily="34" charset="0"/>
              </a:rPr>
              <a:t>Dinas</a:t>
            </a:r>
            <a:r>
              <a:rPr lang="en-US" dirty="0" smtClean="0">
                <a:latin typeface="Segoe UI" pitchFamily="34" charset="0"/>
                <a:cs typeface="Segoe UI" pitchFamily="34" charset="0"/>
              </a:rPr>
              <a:t> </a:t>
            </a:r>
            <a:r>
              <a:rPr lang="en-US" dirty="0" err="1" smtClean="0">
                <a:latin typeface="Segoe UI" pitchFamily="34" charset="0"/>
                <a:cs typeface="Segoe UI" pitchFamily="34" charset="0"/>
              </a:rPr>
              <a:t>Perindag</a:t>
            </a:r>
            <a:r>
              <a:rPr lang="en-US" dirty="0" smtClean="0">
                <a:latin typeface="Segoe UI" pitchFamily="34" charset="0"/>
                <a:cs typeface="Segoe UI" pitchFamily="34" charset="0"/>
              </a:rPr>
              <a:t> Prov. </a:t>
            </a:r>
            <a:r>
              <a:rPr lang="en-US" dirty="0" err="1" smtClean="0">
                <a:latin typeface="Segoe UI" pitchFamily="34" charset="0"/>
                <a:cs typeface="Segoe UI" pitchFamily="34" charset="0"/>
              </a:rPr>
              <a:t>Jawa</a:t>
            </a:r>
            <a:r>
              <a:rPr lang="en-US" dirty="0" smtClean="0">
                <a:latin typeface="Segoe UI" pitchFamily="34" charset="0"/>
                <a:cs typeface="Segoe UI" pitchFamily="34" charset="0"/>
              </a:rPr>
              <a:t> Barat</a:t>
            </a:r>
          </a:p>
        </p:txBody>
      </p:sp>
      <p:sp>
        <p:nvSpPr>
          <p:cNvPr id="2" name="Rectangle 1"/>
          <p:cNvSpPr/>
          <p:nvPr/>
        </p:nvSpPr>
        <p:spPr>
          <a:xfrm>
            <a:off x="90674" y="508890"/>
            <a:ext cx="2063963" cy="338554"/>
          </a:xfrm>
          <a:prstGeom prst="rect">
            <a:avLst/>
          </a:prstGeom>
        </p:spPr>
        <p:txBody>
          <a:bodyPr wrap="none">
            <a:spAutoFit/>
          </a:bodyPr>
          <a:lstStyle/>
          <a:p>
            <a:r>
              <a:rPr lang="en-US" sz="1600" b="1" dirty="0" smtClean="0">
                <a:solidFill>
                  <a:srgbClr val="C00000"/>
                </a:solidFill>
                <a:latin typeface="Segoe UI" pitchFamily="34" charset="0"/>
                <a:cs typeface="Segoe UI" pitchFamily="34" charset="0"/>
              </a:rPr>
              <a:t>SEJARAH SINGKAT </a:t>
            </a:r>
            <a:endParaRPr lang="en-US" sz="1600" b="1" dirty="0">
              <a:solidFill>
                <a:srgbClr val="C00000"/>
              </a:solidFill>
              <a:latin typeface="Segoe UI" pitchFamily="34" charset="0"/>
              <a:cs typeface="Segoe UI" pitchFamily="34" charset="0"/>
            </a:endParaRPr>
          </a:p>
        </p:txBody>
      </p:sp>
    </p:spTree>
    <p:extLst>
      <p:ext uri="{BB962C8B-B14F-4D97-AF65-F5344CB8AC3E}">
        <p14:creationId xmlns:p14="http://schemas.microsoft.com/office/powerpoint/2010/main" xmlns="" val="19425365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314778"/>
            <a:ext cx="7355160" cy="648072"/>
          </a:xfrm>
        </p:spPr>
        <p:txBody>
          <a:bodyPr>
            <a:noAutofit/>
          </a:bodyPr>
          <a:lstStyle/>
          <a:p>
            <a:pPr algn="r"/>
            <a:r>
              <a:rPr lang="en-US" sz="1600" b="1" dirty="0" smtClean="0">
                <a:solidFill>
                  <a:srgbClr val="C00000"/>
                </a:solidFill>
                <a:latin typeface="Segoe UI" pitchFamily="34" charset="0"/>
                <a:ea typeface="+mn-ea"/>
                <a:cs typeface="Segoe UI" pitchFamily="34" charset="0"/>
              </a:rPr>
              <a:t>VISI DAN MISI</a:t>
            </a:r>
            <a:endParaRPr lang="en-US" sz="1600" b="1" dirty="0">
              <a:solidFill>
                <a:srgbClr val="C00000"/>
              </a:solidFill>
              <a:latin typeface="Segoe UI" pitchFamily="34" charset="0"/>
              <a:ea typeface="+mn-ea"/>
              <a:cs typeface="Segoe UI" pitchFamily="34" charset="0"/>
            </a:endParaRPr>
          </a:p>
        </p:txBody>
      </p:sp>
      <p:sp>
        <p:nvSpPr>
          <p:cNvPr id="3" name="Content Placeholder 2"/>
          <p:cNvSpPr>
            <a:spLocks noGrp="1"/>
          </p:cNvSpPr>
          <p:nvPr>
            <p:ph idx="1"/>
          </p:nvPr>
        </p:nvSpPr>
        <p:spPr>
          <a:xfrm>
            <a:off x="304800" y="1047750"/>
            <a:ext cx="8610600" cy="3943350"/>
          </a:xfrm>
        </p:spPr>
        <p:txBody>
          <a:bodyPr>
            <a:noAutofit/>
          </a:bodyPr>
          <a:lstStyle/>
          <a:p>
            <a:pPr>
              <a:spcAft>
                <a:spcPts val="600"/>
              </a:spcAft>
            </a:pPr>
            <a:r>
              <a:rPr lang="en-US" sz="2000" b="1" i="1" dirty="0" smtClean="0"/>
              <a:t>VISI : </a:t>
            </a:r>
          </a:p>
          <a:p>
            <a:pPr marL="0" indent="0">
              <a:spcAft>
                <a:spcPts val="600"/>
              </a:spcAft>
              <a:buNone/>
            </a:pPr>
            <a:r>
              <a:rPr lang="en-US" sz="600" b="1" i="1" dirty="0" smtClean="0"/>
              <a:t/>
            </a:r>
            <a:br>
              <a:rPr lang="en-US" sz="600" b="1" i="1" dirty="0" smtClean="0"/>
            </a:br>
            <a:r>
              <a:rPr lang="en-US" sz="600" b="1" i="1" dirty="0" smtClean="0"/>
              <a:t>      </a:t>
            </a:r>
            <a:r>
              <a:rPr lang="en-US" sz="2000" b="1" i="1" dirty="0" smtClean="0"/>
              <a:t>“</a:t>
            </a:r>
            <a:r>
              <a:rPr lang="en-US" sz="2000" i="1" dirty="0" err="1" smtClean="0"/>
              <a:t>Menciptakan</a:t>
            </a:r>
            <a:r>
              <a:rPr lang="en-US" sz="2000" i="1" dirty="0" smtClean="0"/>
              <a:t> </a:t>
            </a:r>
            <a:r>
              <a:rPr lang="en-US" sz="2000" i="1" dirty="0" err="1" smtClean="0"/>
              <a:t>transaksi</a:t>
            </a:r>
            <a:r>
              <a:rPr lang="en-US" sz="2000" i="1" dirty="0" smtClean="0"/>
              <a:t> yang </a:t>
            </a:r>
            <a:r>
              <a:rPr lang="en-US" sz="2000" i="1" dirty="0" err="1" smtClean="0"/>
              <a:t>berkeadilan</a:t>
            </a:r>
            <a:r>
              <a:rPr lang="en-US" sz="2000" i="1" dirty="0" smtClean="0"/>
              <a:t> </a:t>
            </a:r>
            <a:r>
              <a:rPr lang="en-US" sz="2000" i="1" dirty="0" err="1" smtClean="0"/>
              <a:t>bagi</a:t>
            </a:r>
            <a:r>
              <a:rPr lang="en-US" sz="2000" i="1" dirty="0" smtClean="0"/>
              <a:t> </a:t>
            </a:r>
            <a:r>
              <a:rPr lang="en-US" sz="2000" i="1" dirty="0" err="1" smtClean="0"/>
              <a:t>semua</a:t>
            </a:r>
            <a:r>
              <a:rPr lang="en-US" sz="2000" i="1" dirty="0" smtClean="0"/>
              <a:t> </a:t>
            </a:r>
            <a:r>
              <a:rPr lang="en-US" sz="2000" i="1" dirty="0" err="1" smtClean="0"/>
              <a:t>anggota</a:t>
            </a:r>
            <a:r>
              <a:rPr lang="en-US" sz="2000" i="1" dirty="0" smtClean="0"/>
              <a:t>”</a:t>
            </a:r>
          </a:p>
          <a:p>
            <a:pPr>
              <a:spcAft>
                <a:spcPts val="600"/>
              </a:spcAft>
              <a:buNone/>
            </a:pPr>
            <a:endParaRPr lang="en-US" sz="2000" i="1" dirty="0" smtClean="0"/>
          </a:p>
          <a:p>
            <a:pPr>
              <a:spcAft>
                <a:spcPts val="600"/>
              </a:spcAft>
            </a:pPr>
            <a:r>
              <a:rPr lang="en-US" sz="2000" b="1" i="1" dirty="0" smtClean="0"/>
              <a:t>MISI UTAMA : </a:t>
            </a:r>
          </a:p>
          <a:p>
            <a:pPr marL="893763" lvl="1" indent="-444500">
              <a:spcAft>
                <a:spcPts val="600"/>
              </a:spcAft>
              <a:buFont typeface="Wingdings" pitchFamily="2" charset="2"/>
              <a:buChar char="§"/>
            </a:pPr>
            <a:r>
              <a:rPr lang="en-US" i="1" dirty="0" err="1" smtClean="0"/>
              <a:t>Menyelengarakan</a:t>
            </a:r>
            <a:r>
              <a:rPr lang="en-US" i="1" dirty="0" smtClean="0"/>
              <a:t> </a:t>
            </a:r>
            <a:r>
              <a:rPr lang="en-US" i="1" dirty="0" err="1" smtClean="0"/>
              <a:t>transaksi</a:t>
            </a:r>
            <a:r>
              <a:rPr lang="en-US" i="1" dirty="0" smtClean="0"/>
              <a:t> yang </a:t>
            </a:r>
            <a:r>
              <a:rPr lang="en-US" i="1" dirty="0" err="1" smtClean="0"/>
              <a:t>transparan</a:t>
            </a:r>
            <a:r>
              <a:rPr lang="en-US" i="1" dirty="0" smtClean="0"/>
              <a:t>, </a:t>
            </a:r>
            <a:r>
              <a:rPr lang="en-US" i="1" dirty="0" err="1" smtClean="0"/>
              <a:t>aman</a:t>
            </a:r>
            <a:r>
              <a:rPr lang="en-US" i="1" dirty="0" smtClean="0"/>
              <a:t>, </a:t>
            </a:r>
            <a:r>
              <a:rPr lang="en-US" i="1" dirty="0" err="1" smtClean="0"/>
              <a:t>melembaga</a:t>
            </a:r>
            <a:r>
              <a:rPr lang="en-US" i="1" dirty="0" smtClean="0"/>
              <a:t>, </a:t>
            </a:r>
            <a:r>
              <a:rPr lang="en-US" i="1" dirty="0" err="1" smtClean="0"/>
              <a:t>dan</a:t>
            </a:r>
            <a:r>
              <a:rPr lang="en-US" i="1" dirty="0" smtClean="0"/>
              <a:t> </a:t>
            </a:r>
            <a:r>
              <a:rPr lang="en-US" i="1" dirty="0" err="1" smtClean="0"/>
              <a:t>berkelanjutan</a:t>
            </a:r>
            <a:endParaRPr lang="en-US" i="1" dirty="0" smtClean="0"/>
          </a:p>
          <a:p>
            <a:pPr marL="893763" lvl="1" indent="-444500">
              <a:spcAft>
                <a:spcPts val="600"/>
              </a:spcAft>
              <a:buFont typeface="Wingdings" pitchFamily="2" charset="2"/>
              <a:buChar char="§"/>
            </a:pPr>
            <a:r>
              <a:rPr lang="en-US" i="1" dirty="0" err="1" smtClean="0"/>
              <a:t>Membangun</a:t>
            </a:r>
            <a:r>
              <a:rPr lang="en-US" i="1" dirty="0" smtClean="0"/>
              <a:t> </a:t>
            </a:r>
            <a:r>
              <a:rPr lang="en-US" i="1" dirty="0" err="1" smtClean="0"/>
              <a:t>infrastruktur</a:t>
            </a:r>
            <a:r>
              <a:rPr lang="en-US" i="1" dirty="0" smtClean="0"/>
              <a:t> </a:t>
            </a:r>
            <a:r>
              <a:rPr lang="en-US" i="1" dirty="0" err="1" smtClean="0"/>
              <a:t>kelembagaan</a:t>
            </a:r>
            <a:r>
              <a:rPr lang="en-US" i="1" dirty="0" smtClean="0"/>
              <a:t> </a:t>
            </a:r>
            <a:r>
              <a:rPr lang="en-US" i="1" dirty="0" err="1" smtClean="0"/>
              <a:t>dan</a:t>
            </a:r>
            <a:r>
              <a:rPr lang="en-US" i="1" dirty="0" smtClean="0"/>
              <a:t> </a:t>
            </a:r>
            <a:r>
              <a:rPr lang="en-US" i="1" dirty="0" err="1" smtClean="0"/>
              <a:t>prasarana</a:t>
            </a:r>
            <a:r>
              <a:rPr lang="en-US" i="1" dirty="0" smtClean="0"/>
              <a:t> </a:t>
            </a:r>
            <a:r>
              <a:rPr lang="en-US" i="1" dirty="0" err="1" smtClean="0"/>
              <a:t>penunjang</a:t>
            </a:r>
            <a:r>
              <a:rPr lang="en-US" i="1" dirty="0" smtClean="0"/>
              <a:t> </a:t>
            </a:r>
            <a:r>
              <a:rPr lang="en-US" i="1" dirty="0" err="1" smtClean="0"/>
              <a:t>kelancaran</a:t>
            </a:r>
            <a:r>
              <a:rPr lang="en-US" i="1" dirty="0" smtClean="0"/>
              <a:t> </a:t>
            </a:r>
            <a:r>
              <a:rPr lang="en-US" i="1" dirty="0" err="1" smtClean="0"/>
              <a:t>dan</a:t>
            </a:r>
            <a:r>
              <a:rPr lang="en-US" i="1" dirty="0" smtClean="0"/>
              <a:t> </a:t>
            </a:r>
            <a:r>
              <a:rPr lang="en-US" i="1" dirty="0" err="1" smtClean="0"/>
              <a:t>keamanan</a:t>
            </a:r>
            <a:r>
              <a:rPr lang="en-US" i="1" dirty="0" smtClean="0"/>
              <a:t> </a:t>
            </a:r>
            <a:r>
              <a:rPr lang="en-US" i="1" dirty="0" err="1" smtClean="0"/>
              <a:t>pelaksanaan</a:t>
            </a:r>
            <a:r>
              <a:rPr lang="en-US" i="1" dirty="0" smtClean="0"/>
              <a:t> </a:t>
            </a:r>
            <a:r>
              <a:rPr lang="en-US" i="1" dirty="0" err="1" smtClean="0"/>
              <a:t>transaksi</a:t>
            </a:r>
            <a:endParaRPr lang="en-US" i="1"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31</a:t>
            </a:fld>
            <a:endParaRPr lang="en-US"/>
          </a:p>
        </p:txBody>
      </p:sp>
      <p:sp>
        <p:nvSpPr>
          <p:cNvPr id="5" name="TextBox 3"/>
          <p:cNvSpPr txBox="1">
            <a:spLocks noChangeArrowheads="1"/>
          </p:cNvSpPr>
          <p:nvPr/>
        </p:nvSpPr>
        <p:spPr bwMode="auto">
          <a:xfrm>
            <a:off x="4038600" y="0"/>
            <a:ext cx="510540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3600" b="1" dirty="0" smtClean="0">
                <a:solidFill>
                  <a:srgbClr val="FF0000"/>
                </a:solidFill>
                <a:latin typeface="Agency FB" pitchFamily="34" charset="0"/>
                <a:cs typeface="Segoe UI" pitchFamily="34" charset="0"/>
              </a:rPr>
              <a:t>P</a:t>
            </a:r>
            <a:r>
              <a:rPr lang="en-US" altLang="en-US" sz="3200" b="1" dirty="0" smtClean="0">
                <a:latin typeface="Agency FB" pitchFamily="34" charset="0"/>
                <a:cs typeface="Segoe UI" pitchFamily="34" charset="0"/>
              </a:rPr>
              <a:t>ASAR LELANG AGRO JAWA BARAT</a:t>
            </a:r>
            <a:endParaRPr lang="en-US" altLang="en-US" sz="3200" b="1" dirty="0">
              <a:latin typeface="Agency FB" pitchFamily="34" charset="0"/>
              <a:cs typeface="Segoe UI" pitchFamily="34" charset="0"/>
            </a:endParaRPr>
          </a:p>
        </p:txBody>
      </p:sp>
    </p:spTree>
    <p:extLst>
      <p:ext uri="{BB962C8B-B14F-4D97-AF65-F5344CB8AC3E}">
        <p14:creationId xmlns:p14="http://schemas.microsoft.com/office/powerpoint/2010/main" xmlns="" val="32681377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14686" y="420934"/>
            <a:ext cx="3886200" cy="479822"/>
          </a:xfrm>
        </p:spPr>
        <p:txBody>
          <a:bodyPr>
            <a:noAutofit/>
          </a:bodyPr>
          <a:lstStyle/>
          <a:p>
            <a:r>
              <a:rPr lang="en-US" sz="1600" b="1" dirty="0">
                <a:solidFill>
                  <a:srgbClr val="C00000"/>
                </a:solidFill>
                <a:latin typeface="Segoe UI" pitchFamily="34" charset="0"/>
                <a:ea typeface="+mn-ea"/>
                <a:cs typeface="Segoe UI" pitchFamily="34" charset="0"/>
              </a:rPr>
              <a:t>MASALAH </a:t>
            </a:r>
            <a:r>
              <a:rPr lang="en-US" sz="1600" b="1" dirty="0" smtClean="0">
                <a:solidFill>
                  <a:srgbClr val="C00000"/>
                </a:solidFill>
                <a:latin typeface="Segoe UI" pitchFamily="34" charset="0"/>
                <a:ea typeface="+mn-ea"/>
                <a:cs typeface="Segoe UI" pitchFamily="34" charset="0"/>
              </a:rPr>
              <a:t>PADA TINGKAT </a:t>
            </a:r>
            <a:r>
              <a:rPr lang="en-US" sz="1600" b="1" dirty="0">
                <a:solidFill>
                  <a:srgbClr val="C00000"/>
                </a:solidFill>
                <a:latin typeface="Segoe UI" pitchFamily="34" charset="0"/>
                <a:ea typeface="+mn-ea"/>
                <a:cs typeface="Segoe UI" pitchFamily="34" charset="0"/>
              </a:rPr>
              <a:t>PELAKSANAAN</a:t>
            </a:r>
          </a:p>
        </p:txBody>
      </p:sp>
      <p:sp>
        <p:nvSpPr>
          <p:cNvPr id="3" name="Content Placeholder 2"/>
          <p:cNvSpPr>
            <a:spLocks noGrp="1"/>
          </p:cNvSpPr>
          <p:nvPr>
            <p:ph idx="1"/>
          </p:nvPr>
        </p:nvSpPr>
        <p:spPr>
          <a:xfrm>
            <a:off x="0" y="1047750"/>
            <a:ext cx="8991600" cy="3657600"/>
          </a:xfrm>
        </p:spPr>
        <p:txBody>
          <a:bodyPr>
            <a:noAutofit/>
          </a:bodyPr>
          <a:lstStyle/>
          <a:p>
            <a:pPr marL="458787" indent="-342900" eaLnBrk="0" hangingPunct="0">
              <a:spcBef>
                <a:spcPts val="300"/>
              </a:spcBef>
              <a:spcAft>
                <a:spcPts val="300"/>
              </a:spcAft>
              <a:buClr>
                <a:schemeClr val="tx1"/>
              </a:buClr>
              <a:buFont typeface="+mj-lt"/>
              <a:buAutoNum type="arabicPeriod"/>
            </a:pPr>
            <a:r>
              <a:rPr lang="sv-SE" sz="1500" dirty="0" smtClean="0">
                <a:latin typeface="Segoe UI" pitchFamily="34" charset="0"/>
                <a:cs typeface="Segoe UI" pitchFamily="34" charset="0"/>
              </a:rPr>
              <a:t>PENYELENGGARAAN LELANG SANGAT TERGANTUNG PADA KETERSEDIAAN ANGGARAN APBN DAN APBD</a:t>
            </a:r>
          </a:p>
          <a:p>
            <a:pPr marL="458787" indent="-342900" eaLnBrk="0" hangingPunct="0">
              <a:spcBef>
                <a:spcPts val="300"/>
              </a:spcBef>
              <a:spcAft>
                <a:spcPts val="300"/>
              </a:spcAft>
              <a:buClr>
                <a:schemeClr val="tx1"/>
              </a:buClr>
              <a:buFont typeface="+mj-lt"/>
              <a:buAutoNum type="arabicPeriod"/>
            </a:pPr>
            <a:r>
              <a:rPr lang="sv-SE" sz="1500" dirty="0" smtClean="0">
                <a:latin typeface="Segoe UI" pitchFamily="34" charset="0"/>
                <a:cs typeface="Segoe UI" pitchFamily="34" charset="0"/>
              </a:rPr>
              <a:t>AGENDA PENYELENGGARAAN LELANG TIDAK TERJADWAL  DAN TERORGANISIR SECARA TERATUR</a:t>
            </a:r>
          </a:p>
          <a:p>
            <a:pPr marL="458787" indent="-342900" eaLnBrk="0" hangingPunct="0">
              <a:spcBef>
                <a:spcPts val="300"/>
              </a:spcBef>
              <a:spcAft>
                <a:spcPts val="300"/>
              </a:spcAft>
              <a:buClr>
                <a:schemeClr val="tx1"/>
              </a:buClr>
              <a:buFont typeface="+mj-lt"/>
              <a:buAutoNum type="arabicPeriod"/>
            </a:pPr>
            <a:r>
              <a:rPr lang="sv-SE" sz="1500" dirty="0" smtClean="0">
                <a:latin typeface="Segoe UI" pitchFamily="34" charset="0"/>
                <a:cs typeface="Segoe UI" pitchFamily="34" charset="0"/>
              </a:rPr>
              <a:t>BARU SEBAGIAN KECIL PETANI DAN PELAKU PASAR YANG MENGETAHUI KEBERADAAN PASAR LELANG</a:t>
            </a:r>
          </a:p>
          <a:p>
            <a:pPr marL="458787" indent="-342900" eaLnBrk="0" hangingPunct="0">
              <a:spcBef>
                <a:spcPts val="300"/>
              </a:spcBef>
              <a:spcAft>
                <a:spcPts val="300"/>
              </a:spcAft>
              <a:buClr>
                <a:schemeClr val="tx1"/>
              </a:buClr>
              <a:buFont typeface="+mj-lt"/>
              <a:buAutoNum type="arabicPeriod"/>
            </a:pPr>
            <a:r>
              <a:rPr lang="sv-SE" sz="1500" dirty="0" smtClean="0">
                <a:latin typeface="Segoe UI" pitchFamily="34" charset="0"/>
                <a:cs typeface="Segoe UI" pitchFamily="34" charset="0"/>
              </a:rPr>
              <a:t>JENIS KOMODITI YANG DILELANG BERMACAM-MACAM, BAIK SEGAR/MENTAH MAUPUN OLAHAN (INDUSTRI)</a:t>
            </a:r>
          </a:p>
          <a:p>
            <a:pPr marL="458787" indent="-342900">
              <a:spcBef>
                <a:spcPts val="300"/>
              </a:spcBef>
              <a:spcAft>
                <a:spcPts val="300"/>
              </a:spcAft>
              <a:buClr>
                <a:schemeClr val="tx1"/>
              </a:buClr>
              <a:buFont typeface="+mj-lt"/>
              <a:buAutoNum type="arabicPeriod"/>
            </a:pPr>
            <a:r>
              <a:rPr lang="sv-SE" sz="1500" dirty="0" smtClean="0">
                <a:latin typeface="Segoe UI" pitchFamily="34" charset="0"/>
                <a:cs typeface="Segoe UI" pitchFamily="34" charset="0"/>
              </a:rPr>
              <a:t>JENIS KOMODITI YANG DILELANG HANYA BISA DIKETAHUI PADA SAAT PELAKSANAAN, SEHINGGA SERING TIDAK ADA PEMBELI</a:t>
            </a:r>
          </a:p>
          <a:p>
            <a:pPr marL="458787" indent="-342900">
              <a:spcBef>
                <a:spcPts val="300"/>
              </a:spcBef>
              <a:spcAft>
                <a:spcPts val="300"/>
              </a:spcAft>
              <a:buClr>
                <a:schemeClr val="tx1"/>
              </a:buClr>
              <a:buFont typeface="+mj-lt"/>
              <a:buAutoNum type="arabicPeriod"/>
            </a:pPr>
            <a:r>
              <a:rPr lang="sv-SE" sz="1500" dirty="0" smtClean="0">
                <a:latin typeface="Segoe UI" pitchFamily="34" charset="0"/>
                <a:cs typeface="Segoe UI" pitchFamily="34" charset="0"/>
              </a:rPr>
              <a:t>STANDARISASI PRODUK MENTAH (NON-INDUSTRI) SULIT DITERAPKAN KARENA SAMPEL FISIK TERBATAS</a:t>
            </a:r>
          </a:p>
          <a:p>
            <a:pPr marL="458787" indent="-342900">
              <a:spcBef>
                <a:spcPts val="300"/>
              </a:spcBef>
              <a:spcAft>
                <a:spcPts val="300"/>
              </a:spcAft>
              <a:buClr>
                <a:schemeClr val="tx1"/>
              </a:buClr>
              <a:buFont typeface="+mj-lt"/>
              <a:buAutoNum type="arabicPeriod"/>
            </a:pPr>
            <a:r>
              <a:rPr lang="sv-SE" sz="1500" dirty="0" smtClean="0">
                <a:latin typeface="Segoe UI" pitchFamily="34" charset="0"/>
                <a:cs typeface="Segoe UI" pitchFamily="34" charset="0"/>
              </a:rPr>
              <a:t>SISTEM INFORMASI PASAR BELUM TERSEDIA DAN BELUM BERPERAN DALAM PROSES LELANG </a:t>
            </a:r>
            <a:endParaRPr lang="en-US" sz="1500" dirty="0" smtClean="0">
              <a:latin typeface="Segoe UI" pitchFamily="34" charset="0"/>
              <a:cs typeface="Segoe UI" pitchFamily="34" charset="0"/>
            </a:endParaRPr>
          </a:p>
          <a:p>
            <a:pPr marL="458787" indent="-342900">
              <a:spcBef>
                <a:spcPts val="300"/>
              </a:spcBef>
              <a:spcAft>
                <a:spcPts val="300"/>
              </a:spcAft>
              <a:buClr>
                <a:schemeClr val="tx1"/>
              </a:buClr>
              <a:buFont typeface="+mj-lt"/>
              <a:buAutoNum type="arabicPeriod"/>
            </a:pPr>
            <a:r>
              <a:rPr lang="en-US" sz="1500" dirty="0" smtClean="0">
                <a:latin typeface="Segoe UI" pitchFamily="34" charset="0"/>
                <a:cs typeface="Segoe UI" pitchFamily="34" charset="0"/>
              </a:rPr>
              <a:t>TIDAK ADA PENJAMINAN DAN MONITORING PELAKSANAAN TRANSAKSI SETELAH LELANG, SEHINGGA BANYAK TERJADI GAGAL BAYAR DAN GAGAL SERAH.</a:t>
            </a:r>
            <a:endParaRPr lang="en-US" sz="1500" dirty="0">
              <a:latin typeface="Segoe UI" pitchFamily="34" charset="0"/>
              <a:cs typeface="Segoe UI" pitchFamily="34" charset="0"/>
            </a:endParaRPr>
          </a:p>
        </p:txBody>
      </p:sp>
      <p:sp>
        <p:nvSpPr>
          <p:cNvPr id="5" name="TextBox 3"/>
          <p:cNvSpPr txBox="1">
            <a:spLocks noChangeArrowheads="1"/>
          </p:cNvSpPr>
          <p:nvPr/>
        </p:nvSpPr>
        <p:spPr bwMode="auto">
          <a:xfrm>
            <a:off x="4038600" y="0"/>
            <a:ext cx="510540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3600" b="1" dirty="0" smtClean="0">
                <a:solidFill>
                  <a:srgbClr val="FF0000"/>
                </a:solidFill>
                <a:latin typeface="Agency FB" pitchFamily="34" charset="0"/>
                <a:cs typeface="Segoe UI" pitchFamily="34" charset="0"/>
              </a:rPr>
              <a:t>P</a:t>
            </a:r>
            <a:r>
              <a:rPr lang="en-US" altLang="en-US" sz="3200" b="1" dirty="0" smtClean="0">
                <a:latin typeface="Agency FB" pitchFamily="34" charset="0"/>
                <a:cs typeface="Segoe UI" pitchFamily="34" charset="0"/>
              </a:rPr>
              <a:t>ASAR LELANG AGRO JAWA BARAT</a:t>
            </a:r>
            <a:endParaRPr lang="en-US" altLang="en-US" sz="3200" b="1" dirty="0">
              <a:latin typeface="Agency FB" pitchFamily="34" charset="0"/>
              <a:cs typeface="Segoe UI" pitchFamily="34" charset="0"/>
            </a:endParaRPr>
          </a:p>
        </p:txBody>
      </p:sp>
    </p:spTree>
    <p:extLst>
      <p:ext uri="{BB962C8B-B14F-4D97-AF65-F5344CB8AC3E}">
        <p14:creationId xmlns:p14="http://schemas.microsoft.com/office/powerpoint/2010/main" xmlns="" val="418614901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9800" y="405492"/>
            <a:ext cx="3048000" cy="479822"/>
          </a:xfrm>
        </p:spPr>
        <p:txBody>
          <a:bodyPr>
            <a:noAutofit/>
          </a:bodyPr>
          <a:lstStyle/>
          <a:p>
            <a:r>
              <a:rPr lang="en-US" sz="1600" b="1" dirty="0">
                <a:solidFill>
                  <a:srgbClr val="C00000"/>
                </a:solidFill>
                <a:latin typeface="Segoe UI" pitchFamily="34" charset="0"/>
                <a:ea typeface="+mn-ea"/>
                <a:cs typeface="Segoe UI" pitchFamily="34" charset="0"/>
              </a:rPr>
              <a:t>AKIBAT DARI PERMASALAHAN</a:t>
            </a:r>
          </a:p>
        </p:txBody>
      </p:sp>
      <p:sp>
        <p:nvSpPr>
          <p:cNvPr id="3" name="Content Placeholder 2"/>
          <p:cNvSpPr>
            <a:spLocks noGrp="1"/>
          </p:cNvSpPr>
          <p:nvPr>
            <p:ph idx="1"/>
          </p:nvPr>
        </p:nvSpPr>
        <p:spPr>
          <a:xfrm>
            <a:off x="228600" y="1352550"/>
            <a:ext cx="8610600" cy="3485243"/>
          </a:xfrm>
        </p:spPr>
        <p:txBody>
          <a:bodyPr>
            <a:normAutofit lnSpcReduction="10000"/>
          </a:bodyPr>
          <a:lstStyle/>
          <a:p>
            <a:pPr marL="458787" indent="-342900" algn="just">
              <a:spcBef>
                <a:spcPts val="600"/>
              </a:spcBef>
              <a:spcAft>
                <a:spcPts val="600"/>
              </a:spcAft>
              <a:buClr>
                <a:schemeClr val="tx1"/>
              </a:buClr>
              <a:buFont typeface="+mj-lt"/>
              <a:buAutoNum type="arabicPeriod"/>
            </a:pPr>
            <a:r>
              <a:rPr lang="en-US" sz="2000" b="1" dirty="0" smtClean="0">
                <a:latin typeface="Segoe UI" pitchFamily="34" charset="0"/>
                <a:cs typeface="Segoe UI" pitchFamily="34" charset="0"/>
              </a:rPr>
              <a:t>PASAR LELANG HANYA MENJADI TEMPAT UNTUK TRANSAKSI SEBAGIAN KECIL DARI VOLUME KOMODITI YANG ADA DI PASAR</a:t>
            </a:r>
          </a:p>
          <a:p>
            <a:pPr marL="458787" indent="-342900" algn="just">
              <a:spcBef>
                <a:spcPts val="600"/>
              </a:spcBef>
              <a:spcAft>
                <a:spcPts val="600"/>
              </a:spcAft>
              <a:buClr>
                <a:schemeClr val="tx1"/>
              </a:buClr>
              <a:buFont typeface="+mj-lt"/>
              <a:buAutoNum type="arabicPeriod"/>
            </a:pPr>
            <a:r>
              <a:rPr lang="en-US" sz="2000" b="1" dirty="0">
                <a:latin typeface="Segoe UI" pitchFamily="34" charset="0"/>
                <a:cs typeface="Segoe UI" pitchFamily="34" charset="0"/>
              </a:rPr>
              <a:t>TIDAK MENJADI ACUAN DAN TIDAK BERPENGARUH PADA PROSES PENENTUAN HARGA REGIONAL DAN NASIONAL</a:t>
            </a:r>
          </a:p>
          <a:p>
            <a:pPr marL="458787" indent="-342900" algn="just">
              <a:spcBef>
                <a:spcPts val="600"/>
              </a:spcBef>
              <a:spcAft>
                <a:spcPts val="600"/>
              </a:spcAft>
              <a:buClr>
                <a:schemeClr val="tx1"/>
              </a:buClr>
              <a:buFont typeface="+mj-lt"/>
              <a:buAutoNum type="arabicPeriod"/>
            </a:pPr>
            <a:r>
              <a:rPr lang="en-US" sz="2000" b="1" dirty="0">
                <a:latin typeface="Segoe UI" pitchFamily="34" charset="0"/>
                <a:cs typeface="Segoe UI" pitchFamily="34" charset="0"/>
              </a:rPr>
              <a:t>TIDAK MENJADI BAGIAN DARI LOKASI PEMASARAN PETANI DAN PELAKU PASAR, KARENA TIDAK RUTIN DAN JUMLAHNYA KECIL SEKALI</a:t>
            </a:r>
          </a:p>
          <a:p>
            <a:pPr marL="458787" indent="-342900" algn="just">
              <a:spcBef>
                <a:spcPts val="600"/>
              </a:spcBef>
              <a:spcAft>
                <a:spcPts val="600"/>
              </a:spcAft>
              <a:buClr>
                <a:schemeClr val="tx1"/>
              </a:buClr>
              <a:buFont typeface="+mj-lt"/>
              <a:buAutoNum type="arabicPeriod"/>
            </a:pPr>
            <a:r>
              <a:rPr lang="en-US" sz="2000" b="1" dirty="0">
                <a:latin typeface="Segoe UI" pitchFamily="34" charset="0"/>
                <a:cs typeface="Segoe UI" pitchFamily="34" charset="0"/>
              </a:rPr>
              <a:t>KEPERCAYAAN PADA PASAR LELANG RENDAH, PESERTA HANYA MAU HADIR BILA DIBERIKAN UANG TRANSPORT DAN AKOMODASI.</a:t>
            </a:r>
          </a:p>
        </p:txBody>
      </p:sp>
      <p:sp>
        <p:nvSpPr>
          <p:cNvPr id="5" name="TextBox 3"/>
          <p:cNvSpPr txBox="1">
            <a:spLocks noChangeArrowheads="1"/>
          </p:cNvSpPr>
          <p:nvPr/>
        </p:nvSpPr>
        <p:spPr bwMode="auto">
          <a:xfrm>
            <a:off x="4038600" y="0"/>
            <a:ext cx="510540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3600" b="1" dirty="0" smtClean="0">
                <a:solidFill>
                  <a:srgbClr val="FF0000"/>
                </a:solidFill>
                <a:latin typeface="Agency FB" pitchFamily="34" charset="0"/>
                <a:cs typeface="Segoe UI" pitchFamily="34" charset="0"/>
              </a:rPr>
              <a:t>P</a:t>
            </a:r>
            <a:r>
              <a:rPr lang="en-US" altLang="en-US" sz="3200" b="1" dirty="0" smtClean="0">
                <a:latin typeface="Agency FB" pitchFamily="34" charset="0"/>
                <a:cs typeface="Segoe UI" pitchFamily="34" charset="0"/>
              </a:rPr>
              <a:t>ASAR LELANG AGRO JAWA BARAT</a:t>
            </a:r>
            <a:endParaRPr lang="en-US" altLang="en-US" sz="3200" b="1" dirty="0">
              <a:latin typeface="Agency FB" pitchFamily="34" charset="0"/>
              <a:cs typeface="Segoe UI" pitchFamily="34" charset="0"/>
            </a:endParaRPr>
          </a:p>
        </p:txBody>
      </p:sp>
    </p:spTree>
    <p:extLst>
      <p:ext uri="{BB962C8B-B14F-4D97-AF65-F5344CB8AC3E}">
        <p14:creationId xmlns:p14="http://schemas.microsoft.com/office/powerpoint/2010/main" xmlns="" val="93491024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6828" y="420006"/>
            <a:ext cx="7391400" cy="479822"/>
          </a:xfrm>
        </p:spPr>
        <p:txBody>
          <a:bodyPr>
            <a:normAutofit/>
          </a:bodyPr>
          <a:lstStyle/>
          <a:p>
            <a:pPr algn="r"/>
            <a:r>
              <a:rPr lang="en-US" sz="1600" b="1" dirty="0" smtClean="0">
                <a:solidFill>
                  <a:srgbClr val="C00000"/>
                </a:solidFill>
                <a:latin typeface="Segoe UI" pitchFamily="34" charset="0"/>
                <a:ea typeface="+mn-ea"/>
                <a:cs typeface="Segoe UI" pitchFamily="34" charset="0"/>
              </a:rPr>
              <a:t>REVITALISASI PASAR LELANG</a:t>
            </a:r>
            <a:endParaRPr lang="en-US" sz="1600" b="1" dirty="0">
              <a:solidFill>
                <a:srgbClr val="C00000"/>
              </a:solidFill>
              <a:latin typeface="Segoe UI" pitchFamily="34" charset="0"/>
              <a:ea typeface="+mn-ea"/>
              <a:cs typeface="Segoe UI" pitchFamily="34" charset="0"/>
            </a:endParaRPr>
          </a:p>
        </p:txBody>
      </p:sp>
      <p:sp>
        <p:nvSpPr>
          <p:cNvPr id="3" name="Content Placeholder 2"/>
          <p:cNvSpPr>
            <a:spLocks noGrp="1"/>
          </p:cNvSpPr>
          <p:nvPr>
            <p:ph idx="1"/>
          </p:nvPr>
        </p:nvSpPr>
        <p:spPr>
          <a:xfrm>
            <a:off x="304800" y="915306"/>
            <a:ext cx="8367486" cy="4286250"/>
          </a:xfrm>
        </p:spPr>
        <p:txBody>
          <a:bodyPr>
            <a:normAutofit fontScale="92500"/>
          </a:bodyPr>
          <a:lstStyle/>
          <a:p>
            <a:pPr marL="457200" indent="-457200" algn="just">
              <a:buClr>
                <a:schemeClr val="tx1"/>
              </a:buClr>
              <a:buSzPct val="100000"/>
              <a:buFont typeface="+mj-lt"/>
              <a:buAutoNum type="arabicPeriod"/>
            </a:pPr>
            <a:r>
              <a:rPr lang="en-US" dirty="0" err="1" smtClean="0"/>
              <a:t>Dinas</a:t>
            </a:r>
            <a:r>
              <a:rPr lang="en-US" dirty="0" smtClean="0"/>
              <a:t> </a:t>
            </a:r>
            <a:r>
              <a:rPr lang="en-US" dirty="0" err="1" smtClean="0"/>
              <a:t>Perindag</a:t>
            </a:r>
            <a:r>
              <a:rPr lang="en-US" dirty="0" smtClean="0"/>
              <a:t> Prov. </a:t>
            </a:r>
            <a:r>
              <a:rPr lang="en-US" dirty="0" err="1" smtClean="0"/>
              <a:t>Jawa</a:t>
            </a:r>
            <a:r>
              <a:rPr lang="en-US" dirty="0" smtClean="0"/>
              <a:t> Barat </a:t>
            </a:r>
            <a:r>
              <a:rPr lang="en-US" dirty="0" err="1" smtClean="0"/>
              <a:t>bersama</a:t>
            </a:r>
            <a:r>
              <a:rPr lang="en-US" dirty="0" smtClean="0"/>
              <a:t> </a:t>
            </a:r>
            <a:r>
              <a:rPr lang="en-US" dirty="0" err="1" smtClean="0"/>
              <a:t>dengan</a:t>
            </a:r>
            <a:r>
              <a:rPr lang="en-US" dirty="0" smtClean="0"/>
              <a:t> stakeholder </a:t>
            </a:r>
            <a:r>
              <a:rPr lang="en-US" dirty="0" err="1" smtClean="0"/>
              <a:t>membentuk</a:t>
            </a:r>
            <a:r>
              <a:rPr lang="en-US" dirty="0" smtClean="0"/>
              <a:t> </a:t>
            </a:r>
            <a:r>
              <a:rPr lang="en-US" b="1" dirty="0" smtClean="0"/>
              <a:t>Tim </a:t>
            </a:r>
            <a:r>
              <a:rPr lang="en-US" b="1" dirty="0" err="1" smtClean="0"/>
              <a:t>Promotor</a:t>
            </a:r>
            <a:r>
              <a:rPr lang="en-US" dirty="0" smtClean="0"/>
              <a:t> </a:t>
            </a:r>
            <a:r>
              <a:rPr lang="en-US" dirty="0" err="1" smtClean="0"/>
              <a:t>sebanyak</a:t>
            </a:r>
            <a:r>
              <a:rPr lang="en-US" dirty="0" smtClean="0"/>
              <a:t> 11 </a:t>
            </a:r>
            <a:r>
              <a:rPr lang="en-US" dirty="0" err="1" smtClean="0"/>
              <a:t>orang</a:t>
            </a:r>
            <a:endParaRPr lang="en-US" dirty="0" smtClean="0"/>
          </a:p>
          <a:p>
            <a:pPr marL="457200" indent="-457200" algn="just">
              <a:buClr>
                <a:schemeClr val="tx1"/>
              </a:buClr>
              <a:buSzPct val="100000"/>
              <a:buFont typeface="+mj-lt"/>
              <a:buAutoNum type="arabicPeriod"/>
            </a:pPr>
            <a:r>
              <a:rPr lang="en-US" dirty="0" err="1" smtClean="0"/>
              <a:t>Kelembagaan</a:t>
            </a:r>
            <a:r>
              <a:rPr lang="en-US" dirty="0" smtClean="0"/>
              <a:t> </a:t>
            </a:r>
            <a:r>
              <a:rPr lang="en-US" dirty="0" err="1" smtClean="0"/>
              <a:t>madiri</a:t>
            </a:r>
            <a:r>
              <a:rPr lang="en-US" dirty="0" smtClean="0"/>
              <a:t> </a:t>
            </a:r>
            <a:r>
              <a:rPr lang="en-US" dirty="0" err="1" smtClean="0"/>
              <a:t>pengelola</a:t>
            </a:r>
            <a:r>
              <a:rPr lang="en-US" dirty="0" smtClean="0"/>
              <a:t> </a:t>
            </a:r>
            <a:r>
              <a:rPr lang="en-US" dirty="0" err="1" smtClean="0"/>
              <a:t>lelang</a:t>
            </a:r>
            <a:r>
              <a:rPr lang="en-US" dirty="0" smtClean="0"/>
              <a:t> </a:t>
            </a:r>
            <a:r>
              <a:rPr lang="en-US" dirty="0" err="1" smtClean="0"/>
              <a:t>disepakati</a:t>
            </a:r>
            <a:r>
              <a:rPr lang="en-US" dirty="0" smtClean="0"/>
              <a:t> </a:t>
            </a:r>
            <a:r>
              <a:rPr lang="en-US" dirty="0" err="1" smtClean="0"/>
              <a:t>oleh</a:t>
            </a:r>
            <a:r>
              <a:rPr lang="en-US" dirty="0" smtClean="0"/>
              <a:t> stakeholder </a:t>
            </a:r>
            <a:r>
              <a:rPr lang="en-US" dirty="0" err="1" smtClean="0"/>
              <a:t>berbentuk</a:t>
            </a:r>
            <a:r>
              <a:rPr lang="en-US" dirty="0" smtClean="0"/>
              <a:t> </a:t>
            </a:r>
            <a:r>
              <a:rPr lang="en-US" dirty="0" err="1" smtClean="0"/>
              <a:t>sebuah</a:t>
            </a:r>
            <a:r>
              <a:rPr lang="en-US" dirty="0" smtClean="0"/>
              <a:t> </a:t>
            </a:r>
            <a:r>
              <a:rPr lang="en-US" b="1" dirty="0" err="1" smtClean="0"/>
              <a:t>koperasi</a:t>
            </a:r>
            <a:r>
              <a:rPr lang="en-US" b="1" dirty="0" smtClean="0"/>
              <a:t> </a:t>
            </a:r>
            <a:r>
              <a:rPr lang="en-US" dirty="0" err="1" smtClean="0"/>
              <a:t>pada</a:t>
            </a:r>
            <a:r>
              <a:rPr lang="en-US" dirty="0" smtClean="0"/>
              <a:t> </a:t>
            </a:r>
            <a:r>
              <a:rPr lang="en-US" dirty="0" err="1" smtClean="0"/>
              <a:t>tingkat</a:t>
            </a:r>
            <a:r>
              <a:rPr lang="en-US" dirty="0" smtClean="0"/>
              <a:t> </a:t>
            </a:r>
            <a:r>
              <a:rPr lang="en-US" dirty="0" err="1" smtClean="0"/>
              <a:t>provinsi</a:t>
            </a:r>
            <a:endParaRPr lang="en-US" dirty="0" smtClean="0"/>
          </a:p>
          <a:p>
            <a:pPr marL="457200" indent="-457200" algn="just">
              <a:buClr>
                <a:schemeClr val="tx1"/>
              </a:buClr>
              <a:buSzPct val="100000"/>
              <a:buFont typeface="+mj-lt"/>
              <a:buAutoNum type="arabicPeriod"/>
            </a:pPr>
            <a:r>
              <a:rPr lang="en-US" b="1" dirty="0" err="1" smtClean="0"/>
              <a:t>Koperasi</a:t>
            </a:r>
            <a:r>
              <a:rPr lang="en-US" b="1" dirty="0" smtClean="0"/>
              <a:t> </a:t>
            </a:r>
            <a:r>
              <a:rPr lang="en-US" b="1" dirty="0" err="1" smtClean="0"/>
              <a:t>Pasar</a:t>
            </a:r>
            <a:r>
              <a:rPr lang="en-US" b="1" dirty="0" smtClean="0"/>
              <a:t> </a:t>
            </a:r>
            <a:r>
              <a:rPr lang="en-US" b="1" dirty="0" err="1" smtClean="0"/>
              <a:t>Lelang</a:t>
            </a:r>
            <a:r>
              <a:rPr lang="en-US" b="1" dirty="0" smtClean="0"/>
              <a:t> </a:t>
            </a:r>
            <a:r>
              <a:rPr lang="en-US" b="1" dirty="0" err="1" smtClean="0"/>
              <a:t>Jawa</a:t>
            </a:r>
            <a:r>
              <a:rPr lang="en-US" b="1" dirty="0" smtClean="0"/>
              <a:t> Barat (KPLJB) </a:t>
            </a:r>
            <a:r>
              <a:rPr lang="en-US" dirty="0" err="1" smtClean="0"/>
              <a:t>terbentuk</a:t>
            </a:r>
            <a:r>
              <a:rPr lang="en-US" dirty="0" smtClean="0"/>
              <a:t> </a:t>
            </a:r>
            <a:r>
              <a:rPr lang="en-US" dirty="0" err="1" smtClean="0"/>
              <a:t>dan</a:t>
            </a:r>
            <a:r>
              <a:rPr lang="en-US" dirty="0" smtClean="0"/>
              <a:t> </a:t>
            </a:r>
            <a:r>
              <a:rPr lang="en-US" dirty="0" err="1" smtClean="0"/>
              <a:t>mendapatkan</a:t>
            </a:r>
            <a:r>
              <a:rPr lang="en-US" dirty="0" smtClean="0"/>
              <a:t> </a:t>
            </a:r>
            <a:r>
              <a:rPr lang="en-US" b="1" dirty="0" err="1" smtClean="0"/>
              <a:t>ijin</a:t>
            </a:r>
            <a:r>
              <a:rPr lang="en-US" b="1" dirty="0" smtClean="0"/>
              <a:t> </a:t>
            </a:r>
            <a:r>
              <a:rPr lang="en-US" b="1" dirty="0" err="1" smtClean="0"/>
              <a:t>usaha</a:t>
            </a:r>
            <a:r>
              <a:rPr lang="en-US" b="1" dirty="0" smtClean="0"/>
              <a:t> </a:t>
            </a:r>
            <a:r>
              <a:rPr lang="en-US" b="1" dirty="0" err="1" smtClean="0"/>
              <a:t>pada</a:t>
            </a:r>
            <a:r>
              <a:rPr lang="en-US" b="1" dirty="0" smtClean="0"/>
              <a:t> </a:t>
            </a:r>
            <a:r>
              <a:rPr lang="en-US" b="1" dirty="0" err="1" smtClean="0"/>
              <a:t>Tahun</a:t>
            </a:r>
            <a:r>
              <a:rPr lang="en-US" b="1" dirty="0" smtClean="0"/>
              <a:t> 2013</a:t>
            </a:r>
            <a:r>
              <a:rPr lang="en-US" dirty="0" smtClean="0"/>
              <a:t> </a:t>
            </a:r>
            <a:r>
              <a:rPr lang="en-US" dirty="0" err="1" smtClean="0"/>
              <a:t>dan</a:t>
            </a:r>
            <a:r>
              <a:rPr lang="en-US" dirty="0" smtClean="0"/>
              <a:t> </a:t>
            </a:r>
            <a:r>
              <a:rPr lang="en-US" dirty="0" err="1" smtClean="0"/>
              <a:t>mendapatkan</a:t>
            </a:r>
            <a:r>
              <a:rPr lang="en-US" dirty="0" smtClean="0"/>
              <a:t> </a:t>
            </a:r>
            <a:r>
              <a:rPr lang="en-US" dirty="0" err="1" smtClean="0"/>
              <a:t>ijin</a:t>
            </a:r>
            <a:r>
              <a:rPr lang="en-US" dirty="0" smtClean="0"/>
              <a:t> </a:t>
            </a:r>
            <a:r>
              <a:rPr lang="en-US" dirty="0" err="1" smtClean="0"/>
              <a:t>Bappebti</a:t>
            </a:r>
            <a:r>
              <a:rPr lang="en-US" dirty="0" smtClean="0"/>
              <a:t> </a:t>
            </a:r>
            <a:r>
              <a:rPr lang="en-US" dirty="0" err="1" smtClean="0"/>
              <a:t>sebagai</a:t>
            </a:r>
            <a:r>
              <a:rPr lang="en-US" dirty="0" smtClean="0"/>
              <a:t> </a:t>
            </a:r>
            <a:r>
              <a:rPr lang="en-US" b="1" dirty="0" err="1" smtClean="0"/>
              <a:t>penyelenggara</a:t>
            </a:r>
            <a:r>
              <a:rPr lang="en-US" b="1" dirty="0" smtClean="0"/>
              <a:t> </a:t>
            </a:r>
            <a:r>
              <a:rPr lang="en-US" b="1" dirty="0" err="1" smtClean="0"/>
              <a:t>lelang</a:t>
            </a:r>
            <a:r>
              <a:rPr lang="en-US" b="1" dirty="0" smtClean="0"/>
              <a:t> </a:t>
            </a:r>
            <a:r>
              <a:rPr lang="en-US" b="1" dirty="0" err="1" smtClean="0"/>
              <a:t>Bulan</a:t>
            </a:r>
            <a:r>
              <a:rPr lang="en-US" b="1" dirty="0" smtClean="0"/>
              <a:t> </a:t>
            </a:r>
            <a:r>
              <a:rPr lang="en-US" b="1" dirty="0" err="1" smtClean="0"/>
              <a:t>Desember</a:t>
            </a:r>
            <a:r>
              <a:rPr lang="en-US" b="1" dirty="0" smtClean="0"/>
              <a:t> 2014</a:t>
            </a:r>
          </a:p>
          <a:p>
            <a:pPr marL="457200" indent="-457200" algn="just">
              <a:buClr>
                <a:schemeClr val="tx1"/>
              </a:buClr>
              <a:buSzPct val="100000"/>
              <a:buFont typeface="+mj-lt"/>
              <a:buAutoNum type="arabicPeriod"/>
            </a:pPr>
            <a:r>
              <a:rPr lang="en-US" dirty="0" err="1" smtClean="0"/>
              <a:t>Penyelengaraan</a:t>
            </a:r>
            <a:r>
              <a:rPr lang="en-US" dirty="0" smtClean="0"/>
              <a:t> </a:t>
            </a:r>
            <a:r>
              <a:rPr lang="en-US" b="1" dirty="0" err="1" smtClean="0"/>
              <a:t>Pasar</a:t>
            </a:r>
            <a:r>
              <a:rPr lang="en-US" b="1" dirty="0" smtClean="0"/>
              <a:t> </a:t>
            </a:r>
            <a:r>
              <a:rPr lang="en-US" b="1" dirty="0" err="1" smtClean="0"/>
              <a:t>Lelang</a:t>
            </a:r>
            <a:r>
              <a:rPr lang="en-US" b="1" dirty="0" smtClean="0"/>
              <a:t> </a:t>
            </a:r>
            <a:r>
              <a:rPr lang="en-US" b="1" dirty="0" err="1" smtClean="0"/>
              <a:t>sepenuhnya</a:t>
            </a:r>
            <a:r>
              <a:rPr lang="en-US" b="1" dirty="0" smtClean="0"/>
              <a:t> </a:t>
            </a:r>
            <a:r>
              <a:rPr lang="en-US" b="1" dirty="0" err="1" smtClean="0"/>
              <a:t>dioperasikan</a:t>
            </a:r>
            <a:r>
              <a:rPr lang="en-US" b="1" dirty="0" smtClean="0"/>
              <a:t> </a:t>
            </a:r>
            <a:r>
              <a:rPr lang="en-US" b="1" dirty="0" err="1" smtClean="0"/>
              <a:t>oleh</a:t>
            </a:r>
            <a:r>
              <a:rPr lang="en-US" b="1" dirty="0" smtClean="0"/>
              <a:t> KPLJB </a:t>
            </a:r>
            <a:r>
              <a:rPr lang="en-US" b="1" dirty="0" err="1" smtClean="0"/>
              <a:t>sejak</a:t>
            </a:r>
            <a:r>
              <a:rPr lang="en-US" b="1" dirty="0" smtClean="0"/>
              <a:t> </a:t>
            </a:r>
            <a:r>
              <a:rPr lang="en-US" b="1" dirty="0" err="1" smtClean="0"/>
              <a:t>Tahun</a:t>
            </a:r>
            <a:r>
              <a:rPr lang="en-US" b="1" dirty="0" smtClean="0"/>
              <a:t> 2015</a:t>
            </a:r>
            <a:r>
              <a:rPr lang="en-US" dirty="0" smtClean="0"/>
              <a:t>, </a:t>
            </a:r>
            <a:r>
              <a:rPr lang="en-US" dirty="0" err="1" smtClean="0"/>
              <a:t>bekerjasama</a:t>
            </a:r>
            <a:r>
              <a:rPr lang="en-US" dirty="0" smtClean="0"/>
              <a:t> </a:t>
            </a:r>
            <a:r>
              <a:rPr lang="en-US" dirty="0" err="1" smtClean="0"/>
              <a:t>dengan</a:t>
            </a:r>
            <a:r>
              <a:rPr lang="en-US" dirty="0" smtClean="0"/>
              <a:t> </a:t>
            </a:r>
            <a:r>
              <a:rPr lang="en-US" dirty="0" err="1" smtClean="0"/>
              <a:t>Dinas</a:t>
            </a:r>
            <a:r>
              <a:rPr lang="en-US" dirty="0" smtClean="0"/>
              <a:t> </a:t>
            </a:r>
            <a:r>
              <a:rPr lang="en-US" dirty="0" err="1" smtClean="0"/>
              <a:t>Perindag</a:t>
            </a:r>
            <a:r>
              <a:rPr lang="en-US" dirty="0" smtClean="0"/>
              <a:t> Prov. </a:t>
            </a:r>
            <a:r>
              <a:rPr lang="en-US" dirty="0" err="1" smtClean="0"/>
              <a:t>Jawa</a:t>
            </a:r>
            <a:r>
              <a:rPr lang="en-US" dirty="0" smtClean="0"/>
              <a:t> Barat </a:t>
            </a:r>
            <a:r>
              <a:rPr lang="en-US" dirty="0" err="1" smtClean="0"/>
              <a:t>dan</a:t>
            </a:r>
            <a:r>
              <a:rPr lang="en-US" dirty="0" smtClean="0"/>
              <a:t> </a:t>
            </a:r>
            <a:r>
              <a:rPr lang="en-US" dirty="0" err="1" smtClean="0"/>
              <a:t>Bappebti</a:t>
            </a:r>
            <a:r>
              <a:rPr lang="en-US" dirty="0" smtClean="0"/>
              <a:t>.</a:t>
            </a:r>
            <a:endParaRPr lang="en-US" dirty="0"/>
          </a:p>
        </p:txBody>
      </p:sp>
      <p:sp>
        <p:nvSpPr>
          <p:cNvPr id="4" name="TextBox 3"/>
          <p:cNvSpPr txBox="1">
            <a:spLocks noChangeArrowheads="1"/>
          </p:cNvSpPr>
          <p:nvPr/>
        </p:nvSpPr>
        <p:spPr bwMode="auto">
          <a:xfrm>
            <a:off x="4038600" y="0"/>
            <a:ext cx="510540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3600" b="1" dirty="0" smtClean="0">
                <a:solidFill>
                  <a:srgbClr val="FF0000"/>
                </a:solidFill>
                <a:latin typeface="Agency FB" pitchFamily="34" charset="0"/>
                <a:cs typeface="Segoe UI" pitchFamily="34" charset="0"/>
              </a:rPr>
              <a:t>P</a:t>
            </a:r>
            <a:r>
              <a:rPr lang="en-US" altLang="en-US" sz="3200" b="1" dirty="0" smtClean="0">
                <a:latin typeface="Agency FB" pitchFamily="34" charset="0"/>
                <a:cs typeface="Segoe UI" pitchFamily="34" charset="0"/>
              </a:rPr>
              <a:t>ASAR LELANG AGRO JAWA BARAT</a:t>
            </a:r>
            <a:endParaRPr lang="en-US" altLang="en-US" sz="3200" b="1" dirty="0">
              <a:latin typeface="Agency FB" pitchFamily="34" charset="0"/>
              <a:cs typeface="Segoe UI" pitchFamily="34" charset="0"/>
            </a:endParaRPr>
          </a:p>
        </p:txBody>
      </p:sp>
    </p:spTree>
    <p:extLst>
      <p:ext uri="{BB962C8B-B14F-4D97-AF65-F5344CB8AC3E}">
        <p14:creationId xmlns:p14="http://schemas.microsoft.com/office/powerpoint/2010/main" xmlns="" val="156550044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82344"/>
            <a:ext cx="7740352" cy="718914"/>
          </a:xfrm>
        </p:spPr>
        <p:txBody>
          <a:bodyPr>
            <a:normAutofit/>
          </a:bodyPr>
          <a:lstStyle/>
          <a:p>
            <a:pPr algn="r"/>
            <a:r>
              <a:rPr lang="en-US" sz="1600" b="1" dirty="0" smtClean="0">
                <a:solidFill>
                  <a:srgbClr val="C00000"/>
                </a:solidFill>
                <a:latin typeface="Segoe UI" pitchFamily="34" charset="0"/>
                <a:ea typeface="+mn-ea"/>
                <a:cs typeface="Segoe UI" pitchFamily="34" charset="0"/>
              </a:rPr>
              <a:t>STATUS HUKUM PENYELENGGARA LELANG SETELAH REVITALISASI</a:t>
            </a:r>
            <a:endParaRPr lang="en-US" sz="1600" b="1" dirty="0">
              <a:solidFill>
                <a:srgbClr val="C00000"/>
              </a:solidFill>
              <a:latin typeface="Segoe UI" pitchFamily="34" charset="0"/>
              <a:ea typeface="+mn-ea"/>
              <a:cs typeface="Segoe UI" pitchFamily="34" charset="0"/>
            </a:endParaRPr>
          </a:p>
        </p:txBody>
      </p:sp>
      <p:sp>
        <p:nvSpPr>
          <p:cNvPr id="3" name="Content Placeholder 2"/>
          <p:cNvSpPr>
            <a:spLocks noGrp="1"/>
          </p:cNvSpPr>
          <p:nvPr>
            <p:ph idx="1"/>
          </p:nvPr>
        </p:nvSpPr>
        <p:spPr>
          <a:xfrm>
            <a:off x="228600" y="1047750"/>
            <a:ext cx="6705600" cy="3444421"/>
          </a:xfrm>
        </p:spPr>
        <p:txBody>
          <a:bodyPr>
            <a:noAutofit/>
          </a:bodyPr>
          <a:lstStyle/>
          <a:p>
            <a:pPr>
              <a:spcAft>
                <a:spcPts val="600"/>
              </a:spcAft>
            </a:pPr>
            <a:r>
              <a:rPr lang="en-US" sz="1400" dirty="0" err="1" smtClean="0">
                <a:solidFill>
                  <a:schemeClr val="accent3">
                    <a:lumMod val="75000"/>
                  </a:schemeClr>
                </a:solidFill>
              </a:rPr>
              <a:t>Nama</a:t>
            </a:r>
            <a:r>
              <a:rPr lang="en-US" sz="1400" dirty="0" smtClean="0">
                <a:solidFill>
                  <a:schemeClr val="accent3">
                    <a:lumMod val="75000"/>
                  </a:schemeClr>
                </a:solidFill>
              </a:rPr>
              <a:t> </a:t>
            </a:r>
            <a:r>
              <a:rPr lang="en-US" sz="1400" dirty="0" err="1" smtClean="0">
                <a:solidFill>
                  <a:schemeClr val="accent3">
                    <a:lumMod val="75000"/>
                  </a:schemeClr>
                </a:solidFill>
              </a:rPr>
              <a:t>Organisasi</a:t>
            </a:r>
            <a:r>
              <a:rPr lang="en-US" sz="1400" dirty="0" smtClean="0">
                <a:solidFill>
                  <a:schemeClr val="accent3">
                    <a:lumMod val="75000"/>
                  </a:schemeClr>
                </a:solidFill>
              </a:rPr>
              <a:t>  : </a:t>
            </a:r>
            <a:r>
              <a:rPr lang="en-US" sz="1400" dirty="0" smtClean="0"/>
              <a:t/>
            </a:r>
            <a:br>
              <a:rPr lang="en-US" sz="1400" dirty="0" smtClean="0"/>
            </a:br>
            <a:r>
              <a:rPr lang="en-US" sz="1400" b="1" dirty="0" err="1" smtClean="0"/>
              <a:t>Koperasi</a:t>
            </a:r>
            <a:r>
              <a:rPr lang="en-US" sz="1400" b="1" dirty="0" smtClean="0"/>
              <a:t> </a:t>
            </a:r>
            <a:r>
              <a:rPr lang="en-US" sz="1400" b="1" dirty="0" err="1" smtClean="0"/>
              <a:t>Pasar</a:t>
            </a:r>
            <a:r>
              <a:rPr lang="en-US" sz="1400" b="1" dirty="0" smtClean="0"/>
              <a:t> </a:t>
            </a:r>
            <a:r>
              <a:rPr lang="en-US" sz="1400" b="1" dirty="0" err="1" smtClean="0"/>
              <a:t>Lelang</a:t>
            </a:r>
            <a:r>
              <a:rPr lang="en-US" sz="1400" b="1" dirty="0" smtClean="0"/>
              <a:t> </a:t>
            </a:r>
            <a:r>
              <a:rPr lang="en-US" sz="1400" b="1" dirty="0" err="1" smtClean="0"/>
              <a:t>Jawa</a:t>
            </a:r>
            <a:r>
              <a:rPr lang="en-US" sz="1400" b="1" dirty="0" smtClean="0"/>
              <a:t> Barat (KPLJB)</a:t>
            </a:r>
          </a:p>
          <a:p>
            <a:pPr>
              <a:spcAft>
                <a:spcPts val="600"/>
              </a:spcAft>
            </a:pPr>
            <a:r>
              <a:rPr lang="en-US" sz="1400" dirty="0" err="1" smtClean="0">
                <a:solidFill>
                  <a:schemeClr val="accent3">
                    <a:lumMod val="75000"/>
                  </a:schemeClr>
                </a:solidFill>
              </a:rPr>
              <a:t>Bentuk</a:t>
            </a:r>
            <a:r>
              <a:rPr lang="en-US" sz="1400" dirty="0" smtClean="0">
                <a:solidFill>
                  <a:schemeClr val="accent3">
                    <a:lumMod val="75000"/>
                  </a:schemeClr>
                </a:solidFill>
              </a:rPr>
              <a:t> </a:t>
            </a:r>
            <a:r>
              <a:rPr lang="en-US" sz="1400" dirty="0" err="1" smtClean="0">
                <a:solidFill>
                  <a:schemeClr val="accent3">
                    <a:lumMod val="75000"/>
                  </a:schemeClr>
                </a:solidFill>
              </a:rPr>
              <a:t>Organisasi</a:t>
            </a:r>
            <a:r>
              <a:rPr lang="en-US" sz="1400" dirty="0" smtClean="0">
                <a:solidFill>
                  <a:schemeClr val="accent3">
                    <a:lumMod val="75000"/>
                  </a:schemeClr>
                </a:solidFill>
              </a:rPr>
              <a:t>  </a:t>
            </a:r>
            <a:r>
              <a:rPr lang="en-US" sz="1400" b="1" dirty="0" smtClean="0">
                <a:solidFill>
                  <a:schemeClr val="accent3">
                    <a:lumMod val="75000"/>
                  </a:schemeClr>
                </a:solidFill>
              </a:rPr>
              <a:t>: </a:t>
            </a:r>
            <a:r>
              <a:rPr lang="en-US" sz="1400" b="1" dirty="0" smtClean="0"/>
              <a:t/>
            </a:r>
            <a:br>
              <a:rPr lang="en-US" sz="1400" b="1" dirty="0" smtClean="0"/>
            </a:br>
            <a:r>
              <a:rPr lang="en-US" sz="1400" b="1" dirty="0" err="1" smtClean="0"/>
              <a:t>Koperasi</a:t>
            </a:r>
            <a:r>
              <a:rPr lang="en-US" sz="1400" b="1" dirty="0" smtClean="0"/>
              <a:t> </a:t>
            </a:r>
            <a:r>
              <a:rPr lang="en-US" sz="1400" b="1" dirty="0" err="1" smtClean="0"/>
              <a:t>Jasa</a:t>
            </a:r>
            <a:r>
              <a:rPr lang="en-US" sz="1400" b="1" dirty="0" smtClean="0"/>
              <a:t> </a:t>
            </a:r>
            <a:r>
              <a:rPr lang="en-US" sz="1400" b="1" dirty="0" err="1" smtClean="0"/>
              <a:t>Pelelangan</a:t>
            </a:r>
            <a:r>
              <a:rPr lang="en-US" sz="1400" b="1" dirty="0" smtClean="0"/>
              <a:t> </a:t>
            </a:r>
            <a:r>
              <a:rPr lang="en-US" sz="1400" b="1" dirty="0" err="1" smtClean="0"/>
              <a:t>Komoditas</a:t>
            </a:r>
            <a:r>
              <a:rPr lang="en-US" sz="1400" b="1" dirty="0" smtClean="0"/>
              <a:t> Agro</a:t>
            </a:r>
          </a:p>
          <a:p>
            <a:pPr>
              <a:spcAft>
                <a:spcPts val="600"/>
              </a:spcAft>
            </a:pPr>
            <a:r>
              <a:rPr lang="en-US" sz="1400" dirty="0" err="1" smtClean="0">
                <a:solidFill>
                  <a:schemeClr val="accent3">
                    <a:lumMod val="75000"/>
                  </a:schemeClr>
                </a:solidFill>
              </a:rPr>
              <a:t>Jenis</a:t>
            </a:r>
            <a:r>
              <a:rPr lang="en-US" sz="1400" dirty="0" smtClean="0">
                <a:solidFill>
                  <a:schemeClr val="accent3">
                    <a:lumMod val="75000"/>
                  </a:schemeClr>
                </a:solidFill>
              </a:rPr>
              <a:t> </a:t>
            </a:r>
            <a:r>
              <a:rPr lang="en-US" sz="1400" dirty="0" err="1" smtClean="0">
                <a:solidFill>
                  <a:schemeClr val="accent3">
                    <a:lumMod val="75000"/>
                  </a:schemeClr>
                </a:solidFill>
              </a:rPr>
              <a:t>Koperasi</a:t>
            </a:r>
            <a:r>
              <a:rPr lang="en-US" sz="1400" dirty="0">
                <a:solidFill>
                  <a:schemeClr val="accent3">
                    <a:lumMod val="75000"/>
                  </a:schemeClr>
                </a:solidFill>
              </a:rPr>
              <a:t> </a:t>
            </a:r>
            <a:r>
              <a:rPr lang="en-US" sz="1400" dirty="0" smtClean="0">
                <a:solidFill>
                  <a:schemeClr val="accent3">
                    <a:lumMod val="75000"/>
                  </a:schemeClr>
                </a:solidFill>
              </a:rPr>
              <a:t>: </a:t>
            </a:r>
            <a:r>
              <a:rPr lang="en-US" sz="1400" dirty="0" smtClean="0"/>
              <a:t/>
            </a:r>
            <a:br>
              <a:rPr lang="en-US" sz="1400" dirty="0" smtClean="0"/>
            </a:br>
            <a:r>
              <a:rPr lang="en-US" sz="1400" b="1" dirty="0" err="1" smtClean="0"/>
              <a:t>Koperasi</a:t>
            </a:r>
            <a:r>
              <a:rPr lang="en-US" sz="1400" b="1" dirty="0" smtClean="0"/>
              <a:t> Primer Tingkat </a:t>
            </a:r>
            <a:r>
              <a:rPr lang="en-US" sz="1400" b="1" dirty="0" err="1" smtClean="0"/>
              <a:t>Provinsi</a:t>
            </a:r>
            <a:endParaRPr lang="en-US" sz="1400" b="1" dirty="0" smtClean="0"/>
          </a:p>
          <a:p>
            <a:pPr>
              <a:spcAft>
                <a:spcPts val="600"/>
              </a:spcAft>
            </a:pPr>
            <a:r>
              <a:rPr lang="en-US" sz="1400" dirty="0" err="1" smtClean="0">
                <a:solidFill>
                  <a:schemeClr val="accent3">
                    <a:lumMod val="75000"/>
                  </a:schemeClr>
                </a:solidFill>
              </a:rPr>
              <a:t>Akta</a:t>
            </a:r>
            <a:r>
              <a:rPr lang="en-US" sz="1400" dirty="0" smtClean="0">
                <a:solidFill>
                  <a:schemeClr val="accent3">
                    <a:lumMod val="75000"/>
                  </a:schemeClr>
                </a:solidFill>
              </a:rPr>
              <a:t> </a:t>
            </a:r>
            <a:r>
              <a:rPr lang="en-US" sz="1400" dirty="0" err="1" smtClean="0">
                <a:solidFill>
                  <a:schemeClr val="accent3">
                    <a:lumMod val="75000"/>
                  </a:schemeClr>
                </a:solidFill>
              </a:rPr>
              <a:t>Lembaga</a:t>
            </a:r>
            <a:r>
              <a:rPr lang="en-US" sz="1400" dirty="0" smtClean="0">
                <a:solidFill>
                  <a:schemeClr val="accent3">
                    <a:lumMod val="75000"/>
                  </a:schemeClr>
                </a:solidFill>
              </a:rPr>
              <a:t>:</a:t>
            </a:r>
            <a:r>
              <a:rPr lang="en-US" sz="1400" b="1" dirty="0" smtClean="0"/>
              <a:t/>
            </a:r>
            <a:br>
              <a:rPr lang="en-US" sz="1400" b="1" dirty="0" smtClean="0"/>
            </a:br>
            <a:r>
              <a:rPr lang="en-US" sz="1400" b="1" dirty="0" smtClean="0"/>
              <a:t>No. 36 </a:t>
            </a:r>
            <a:r>
              <a:rPr lang="en-US" sz="1400" b="1" dirty="0" err="1" smtClean="0"/>
              <a:t>Tanggal</a:t>
            </a:r>
            <a:r>
              <a:rPr lang="en-US" sz="1400" b="1" dirty="0" smtClean="0"/>
              <a:t> 10 Mei 2013  </a:t>
            </a:r>
            <a:r>
              <a:rPr lang="en-US" sz="1400" b="1" dirty="0" err="1" smtClean="0"/>
              <a:t>Notaris</a:t>
            </a:r>
            <a:r>
              <a:rPr lang="en-US" sz="1400" b="1" dirty="0" smtClean="0"/>
              <a:t> Irma </a:t>
            </a:r>
            <a:r>
              <a:rPr lang="en-US" sz="1400" b="1" dirty="0" err="1" smtClean="0"/>
              <a:t>Rachmawati</a:t>
            </a:r>
            <a:r>
              <a:rPr lang="en-US" sz="1400" b="1" dirty="0" smtClean="0"/>
              <a:t>, SH. Bandung</a:t>
            </a:r>
          </a:p>
          <a:p>
            <a:pPr>
              <a:spcAft>
                <a:spcPts val="600"/>
              </a:spcAft>
            </a:pPr>
            <a:r>
              <a:rPr lang="en-US" sz="1400" dirty="0" err="1" smtClean="0">
                <a:solidFill>
                  <a:schemeClr val="accent3">
                    <a:lumMod val="75000"/>
                  </a:schemeClr>
                </a:solidFill>
              </a:rPr>
              <a:t>Pengesahan</a:t>
            </a:r>
            <a:r>
              <a:rPr lang="en-US" sz="1400" dirty="0" smtClean="0">
                <a:solidFill>
                  <a:schemeClr val="accent3">
                    <a:lumMod val="75000"/>
                  </a:schemeClr>
                </a:solidFill>
              </a:rPr>
              <a:t> </a:t>
            </a:r>
            <a:r>
              <a:rPr lang="en-US" sz="1400" dirty="0" err="1" smtClean="0">
                <a:solidFill>
                  <a:schemeClr val="accent3">
                    <a:lumMod val="75000"/>
                  </a:schemeClr>
                </a:solidFill>
              </a:rPr>
              <a:t>Dinas</a:t>
            </a:r>
            <a:r>
              <a:rPr lang="en-US" sz="1400" dirty="0" smtClean="0">
                <a:solidFill>
                  <a:schemeClr val="accent3">
                    <a:lumMod val="75000"/>
                  </a:schemeClr>
                </a:solidFill>
              </a:rPr>
              <a:t> </a:t>
            </a:r>
            <a:r>
              <a:rPr lang="en-US" sz="1400" dirty="0" err="1">
                <a:solidFill>
                  <a:schemeClr val="accent3">
                    <a:lumMod val="75000"/>
                  </a:schemeClr>
                </a:solidFill>
              </a:rPr>
              <a:t>K</a:t>
            </a:r>
            <a:r>
              <a:rPr lang="en-US" sz="1400" dirty="0" err="1" smtClean="0">
                <a:solidFill>
                  <a:schemeClr val="accent3">
                    <a:lumMod val="75000"/>
                  </a:schemeClr>
                </a:solidFill>
              </a:rPr>
              <a:t>operasi</a:t>
            </a:r>
            <a:r>
              <a:rPr lang="en-US" sz="1400" dirty="0" smtClean="0">
                <a:solidFill>
                  <a:schemeClr val="accent3">
                    <a:lumMod val="75000"/>
                  </a:schemeClr>
                </a:solidFill>
              </a:rPr>
              <a:t>  </a:t>
            </a:r>
            <a:r>
              <a:rPr lang="en-US" sz="1400" dirty="0" err="1" smtClean="0">
                <a:solidFill>
                  <a:schemeClr val="accent3">
                    <a:lumMod val="75000"/>
                  </a:schemeClr>
                </a:solidFill>
              </a:rPr>
              <a:t>dan</a:t>
            </a:r>
            <a:r>
              <a:rPr lang="en-US" sz="1400" dirty="0" smtClean="0">
                <a:solidFill>
                  <a:schemeClr val="accent3">
                    <a:lumMod val="75000"/>
                  </a:schemeClr>
                </a:solidFill>
              </a:rPr>
              <a:t> UKM </a:t>
            </a:r>
            <a:r>
              <a:rPr lang="en-US" sz="1400" dirty="0" err="1" smtClean="0">
                <a:solidFill>
                  <a:schemeClr val="accent3">
                    <a:lumMod val="75000"/>
                  </a:schemeClr>
                </a:solidFill>
              </a:rPr>
              <a:t>Jawa</a:t>
            </a:r>
            <a:r>
              <a:rPr lang="en-US" sz="1400" dirty="0" smtClean="0">
                <a:solidFill>
                  <a:schemeClr val="accent3">
                    <a:lumMod val="75000"/>
                  </a:schemeClr>
                </a:solidFill>
              </a:rPr>
              <a:t> Barat:</a:t>
            </a:r>
            <a:r>
              <a:rPr lang="en-US" sz="1400" b="1" dirty="0" smtClean="0"/>
              <a:t/>
            </a:r>
            <a:br>
              <a:rPr lang="en-US" sz="1400" b="1" dirty="0" smtClean="0"/>
            </a:br>
            <a:r>
              <a:rPr lang="en-US" sz="1400" b="1" dirty="0" smtClean="0"/>
              <a:t>No. 15/BH/XIII/518-DISKOP.UMKM/XII/2013</a:t>
            </a:r>
          </a:p>
          <a:p>
            <a:pPr>
              <a:spcAft>
                <a:spcPts val="600"/>
              </a:spcAft>
            </a:pPr>
            <a:r>
              <a:rPr lang="en-US" sz="1400" dirty="0" err="1" smtClean="0">
                <a:solidFill>
                  <a:schemeClr val="accent3">
                    <a:lumMod val="75000"/>
                  </a:schemeClr>
                </a:solidFill>
              </a:rPr>
              <a:t>Izin</a:t>
            </a:r>
            <a:r>
              <a:rPr lang="en-US" sz="1400" dirty="0" smtClean="0">
                <a:solidFill>
                  <a:schemeClr val="accent3">
                    <a:lumMod val="75000"/>
                  </a:schemeClr>
                </a:solidFill>
              </a:rPr>
              <a:t> </a:t>
            </a:r>
            <a:r>
              <a:rPr lang="en-US" sz="1400" dirty="0" err="1" smtClean="0">
                <a:solidFill>
                  <a:schemeClr val="accent3">
                    <a:lumMod val="75000"/>
                  </a:schemeClr>
                </a:solidFill>
              </a:rPr>
              <a:t>Operasional</a:t>
            </a:r>
            <a:r>
              <a:rPr lang="en-US" sz="1400" dirty="0" smtClean="0">
                <a:solidFill>
                  <a:schemeClr val="accent3">
                    <a:lumMod val="75000"/>
                  </a:schemeClr>
                </a:solidFill>
              </a:rPr>
              <a:t> </a:t>
            </a:r>
            <a:r>
              <a:rPr lang="en-US" sz="1400" dirty="0" err="1" smtClean="0">
                <a:solidFill>
                  <a:schemeClr val="accent3">
                    <a:lumMod val="75000"/>
                  </a:schemeClr>
                </a:solidFill>
              </a:rPr>
              <a:t>Pasar</a:t>
            </a:r>
            <a:r>
              <a:rPr lang="en-US" sz="1400" dirty="0" smtClean="0">
                <a:solidFill>
                  <a:schemeClr val="accent3">
                    <a:lumMod val="75000"/>
                  </a:schemeClr>
                </a:solidFill>
              </a:rPr>
              <a:t> </a:t>
            </a:r>
            <a:r>
              <a:rPr lang="en-US" sz="1400" dirty="0" err="1" smtClean="0">
                <a:solidFill>
                  <a:schemeClr val="accent3">
                    <a:lumMod val="75000"/>
                  </a:schemeClr>
                </a:solidFill>
              </a:rPr>
              <a:t>Lelang</a:t>
            </a:r>
            <a:r>
              <a:rPr lang="en-US" sz="1400" dirty="0" smtClean="0">
                <a:solidFill>
                  <a:schemeClr val="accent3">
                    <a:lumMod val="75000"/>
                  </a:schemeClr>
                </a:solidFill>
              </a:rPr>
              <a:t> Forward </a:t>
            </a:r>
            <a:r>
              <a:rPr lang="en-US" sz="1400" dirty="0" err="1" smtClean="0">
                <a:solidFill>
                  <a:schemeClr val="accent3">
                    <a:lumMod val="75000"/>
                  </a:schemeClr>
                </a:solidFill>
              </a:rPr>
              <a:t>dari</a:t>
            </a:r>
            <a:r>
              <a:rPr lang="en-US" sz="1400" dirty="0" smtClean="0">
                <a:solidFill>
                  <a:schemeClr val="accent3">
                    <a:lumMod val="75000"/>
                  </a:schemeClr>
                </a:solidFill>
              </a:rPr>
              <a:t> BAPPEBTI:</a:t>
            </a:r>
            <a:r>
              <a:rPr lang="en-US" sz="1400" b="1" dirty="0" smtClean="0"/>
              <a:t/>
            </a:r>
            <a:br>
              <a:rPr lang="en-US" sz="1400" b="1" dirty="0" smtClean="0"/>
            </a:br>
            <a:r>
              <a:rPr lang="en-US" sz="1400" b="1" dirty="0" smtClean="0"/>
              <a:t>No. 04/BAPPEBTI/</a:t>
            </a:r>
            <a:r>
              <a:rPr lang="en-US" sz="1400" b="1" dirty="0" err="1" smtClean="0"/>
              <a:t>Kep</a:t>
            </a:r>
            <a:r>
              <a:rPr lang="en-US" sz="1400" b="1" dirty="0" smtClean="0"/>
              <a:t>-PL/SP/12/2014</a:t>
            </a:r>
          </a:p>
          <a:p>
            <a:pPr>
              <a:spcAft>
                <a:spcPts val="600"/>
              </a:spcAft>
            </a:pPr>
            <a:r>
              <a:rPr lang="en-US" sz="1400" dirty="0" err="1" smtClean="0">
                <a:solidFill>
                  <a:schemeClr val="accent3">
                    <a:lumMod val="75000"/>
                  </a:schemeClr>
                </a:solidFill>
              </a:rPr>
              <a:t>Kedudukan</a:t>
            </a:r>
            <a:r>
              <a:rPr lang="en-US" sz="1400" dirty="0" smtClean="0">
                <a:solidFill>
                  <a:schemeClr val="accent3">
                    <a:lumMod val="75000"/>
                  </a:schemeClr>
                </a:solidFill>
              </a:rPr>
              <a:t> </a:t>
            </a:r>
            <a:r>
              <a:rPr lang="en-US" sz="1400" dirty="0" err="1" smtClean="0">
                <a:solidFill>
                  <a:schemeClr val="accent3">
                    <a:lumMod val="75000"/>
                  </a:schemeClr>
                </a:solidFill>
              </a:rPr>
              <a:t>Sekretariat</a:t>
            </a:r>
            <a:r>
              <a:rPr lang="en-US" sz="1400" dirty="0" smtClean="0">
                <a:solidFill>
                  <a:schemeClr val="accent3">
                    <a:lumMod val="75000"/>
                  </a:schemeClr>
                </a:solidFill>
              </a:rPr>
              <a:t> </a:t>
            </a:r>
            <a:r>
              <a:rPr lang="en-US" sz="1400" dirty="0" err="1" smtClean="0">
                <a:solidFill>
                  <a:schemeClr val="accent3">
                    <a:lumMod val="75000"/>
                  </a:schemeClr>
                </a:solidFill>
              </a:rPr>
              <a:t>dan</a:t>
            </a:r>
            <a:r>
              <a:rPr lang="en-US" sz="1400" dirty="0" smtClean="0">
                <a:solidFill>
                  <a:schemeClr val="accent3">
                    <a:lumMod val="75000"/>
                  </a:schemeClr>
                </a:solidFill>
              </a:rPr>
              <a:t> </a:t>
            </a:r>
            <a:r>
              <a:rPr lang="en-US" sz="1400" dirty="0" err="1" smtClean="0">
                <a:solidFill>
                  <a:schemeClr val="accent3">
                    <a:lumMod val="75000"/>
                  </a:schemeClr>
                </a:solidFill>
              </a:rPr>
              <a:t>Pasar</a:t>
            </a:r>
            <a:r>
              <a:rPr lang="en-US" sz="1400" dirty="0" smtClean="0">
                <a:solidFill>
                  <a:schemeClr val="accent3">
                    <a:lumMod val="75000"/>
                  </a:schemeClr>
                </a:solidFill>
              </a:rPr>
              <a:t> </a:t>
            </a:r>
            <a:r>
              <a:rPr lang="en-US" sz="1400" dirty="0" err="1" smtClean="0">
                <a:solidFill>
                  <a:schemeClr val="accent3">
                    <a:lumMod val="75000"/>
                  </a:schemeClr>
                </a:solidFill>
              </a:rPr>
              <a:t>Lelang</a:t>
            </a:r>
            <a:r>
              <a:rPr lang="en-US" sz="1400" dirty="0" smtClean="0">
                <a:solidFill>
                  <a:schemeClr val="accent3">
                    <a:lumMod val="75000"/>
                  </a:schemeClr>
                </a:solidFill>
              </a:rPr>
              <a:t> Agro: </a:t>
            </a:r>
            <a:r>
              <a:rPr lang="en-US" sz="1400" dirty="0" smtClean="0"/>
              <a:t/>
            </a:r>
            <a:br>
              <a:rPr lang="en-US" sz="1400" dirty="0" smtClean="0"/>
            </a:br>
            <a:r>
              <a:rPr lang="en-US" sz="1400" b="1" dirty="0" smtClean="0"/>
              <a:t>Jl. </a:t>
            </a:r>
            <a:r>
              <a:rPr lang="en-US" sz="1400" b="1" dirty="0" err="1" smtClean="0"/>
              <a:t>Sampurna</a:t>
            </a:r>
            <a:r>
              <a:rPr lang="en-US" sz="1400" b="1" dirty="0" smtClean="0"/>
              <a:t> 18 Bandung</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35</a:t>
            </a:fld>
            <a:endParaRPr lang="en-US"/>
          </a:p>
        </p:txBody>
      </p:sp>
      <p:sp>
        <p:nvSpPr>
          <p:cNvPr id="5" name="TextBox 3"/>
          <p:cNvSpPr txBox="1">
            <a:spLocks noChangeArrowheads="1"/>
          </p:cNvSpPr>
          <p:nvPr/>
        </p:nvSpPr>
        <p:spPr bwMode="auto">
          <a:xfrm>
            <a:off x="4038600" y="0"/>
            <a:ext cx="510540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3600" b="1" dirty="0" smtClean="0">
                <a:solidFill>
                  <a:srgbClr val="FF0000"/>
                </a:solidFill>
                <a:latin typeface="Agency FB" pitchFamily="34" charset="0"/>
                <a:cs typeface="Segoe UI" pitchFamily="34" charset="0"/>
              </a:rPr>
              <a:t>P</a:t>
            </a:r>
            <a:r>
              <a:rPr lang="en-US" altLang="en-US" sz="3200" b="1" dirty="0" smtClean="0">
                <a:latin typeface="Agency FB" pitchFamily="34" charset="0"/>
                <a:cs typeface="Segoe UI" pitchFamily="34" charset="0"/>
              </a:rPr>
              <a:t>ASAR LELANG AGRO JAWA BARAT</a:t>
            </a:r>
            <a:endParaRPr lang="en-US" altLang="en-US" sz="3200" b="1" dirty="0">
              <a:latin typeface="Agency FB" pitchFamily="34" charset="0"/>
              <a:cs typeface="Segoe UI" pitchFamily="34" charset="0"/>
            </a:endParaRPr>
          </a:p>
        </p:txBody>
      </p:sp>
    </p:spTree>
    <p:extLst>
      <p:ext uri="{BB962C8B-B14F-4D97-AF65-F5344CB8AC3E}">
        <p14:creationId xmlns:p14="http://schemas.microsoft.com/office/powerpoint/2010/main" xmlns="" val="137748932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36</a:t>
            </a:fld>
            <a:endParaRPr lang="en-US"/>
          </a:p>
        </p:txBody>
      </p:sp>
      <p:sp>
        <p:nvSpPr>
          <p:cNvPr id="5" name="TextBox 3"/>
          <p:cNvSpPr txBox="1">
            <a:spLocks noChangeArrowheads="1"/>
          </p:cNvSpPr>
          <p:nvPr/>
        </p:nvSpPr>
        <p:spPr bwMode="auto">
          <a:xfrm>
            <a:off x="4038600" y="0"/>
            <a:ext cx="510540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3600" b="1" dirty="0" smtClean="0">
                <a:solidFill>
                  <a:srgbClr val="FF0000"/>
                </a:solidFill>
                <a:latin typeface="Agency FB" pitchFamily="34" charset="0"/>
                <a:cs typeface="Segoe UI" pitchFamily="34" charset="0"/>
              </a:rPr>
              <a:t>P</a:t>
            </a:r>
            <a:r>
              <a:rPr lang="en-US" altLang="en-US" sz="3200" b="1" dirty="0" smtClean="0">
                <a:latin typeface="Agency FB" pitchFamily="34" charset="0"/>
                <a:cs typeface="Segoe UI" pitchFamily="34" charset="0"/>
              </a:rPr>
              <a:t>ASAR LELANG AGRO JAWA BARAT</a:t>
            </a:r>
            <a:endParaRPr lang="en-US" altLang="en-US" sz="3200" b="1" dirty="0">
              <a:latin typeface="Agency FB" pitchFamily="34" charset="0"/>
              <a:cs typeface="Segoe UI" pitchFamily="34" charset="0"/>
            </a:endParaRPr>
          </a:p>
        </p:txBody>
      </p:sp>
      <p:sp>
        <p:nvSpPr>
          <p:cNvPr id="10" name="Title 1"/>
          <p:cNvSpPr txBox="1">
            <a:spLocks/>
          </p:cNvSpPr>
          <p:nvPr/>
        </p:nvSpPr>
        <p:spPr>
          <a:xfrm>
            <a:off x="4715903" y="332014"/>
            <a:ext cx="4123297" cy="718914"/>
          </a:xfrm>
          <a:prstGeom prst="rect">
            <a:avLst/>
          </a:prstGeom>
        </p:spPr>
        <p:txBody>
          <a:bodyPr vert="horz" lIns="91440" tIns="45720" rIns="91440" bIns="45720" rtlCol="0" anchor="ctr">
            <a:normAutofit/>
          </a:bodyPr>
          <a:lstStyle>
            <a:lvl1pPr algn="l" rtl="0" eaLnBrk="0" fontAlgn="base" hangingPunct="0">
              <a:spcBef>
                <a:spcPct val="0"/>
              </a:spcBef>
              <a:spcAft>
                <a:spcPct val="0"/>
              </a:spcAft>
              <a:defRPr sz="4000" kern="1200" spc="-1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a:lstStyle>
          <a:p>
            <a:pPr algn="r"/>
            <a:r>
              <a:rPr lang="en-US" sz="1600" b="1" dirty="0" smtClean="0">
                <a:solidFill>
                  <a:srgbClr val="C00000"/>
                </a:solidFill>
                <a:latin typeface="Segoe UI" pitchFamily="34" charset="0"/>
                <a:ea typeface="+mn-ea"/>
                <a:cs typeface="Segoe UI" pitchFamily="34" charset="0"/>
              </a:rPr>
              <a:t>SUSUNAN PENGURUS KPLJB</a:t>
            </a:r>
            <a:endParaRPr lang="en-US" sz="1600" b="1" dirty="0">
              <a:solidFill>
                <a:srgbClr val="C00000"/>
              </a:solidFill>
              <a:latin typeface="Segoe UI" pitchFamily="34" charset="0"/>
              <a:ea typeface="+mn-ea"/>
              <a:cs typeface="Segoe UI" pitchFamily="34" charset="0"/>
            </a:endParaRPr>
          </a:p>
        </p:txBody>
      </p:sp>
      <p:sp>
        <p:nvSpPr>
          <p:cNvPr id="11" name="Content Placeholder 2"/>
          <p:cNvSpPr txBox="1">
            <a:spLocks/>
          </p:cNvSpPr>
          <p:nvPr/>
        </p:nvSpPr>
        <p:spPr bwMode="auto">
          <a:xfrm>
            <a:off x="269663" y="1047750"/>
            <a:ext cx="8892480" cy="3714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55000" lnSpcReduction="20000"/>
          </a:bodyPr>
          <a:lstStyle>
            <a:lvl1pPr marL="182563" indent="-182563" algn="l" rtl="0" eaLnBrk="0" fontAlgn="base" hangingPunct="0">
              <a:spcBef>
                <a:spcPct val="20000"/>
              </a:spcBef>
              <a:spcAft>
                <a:spcPct val="0"/>
              </a:spcAft>
              <a:buClr>
                <a:schemeClr val="accent1"/>
              </a:buClr>
              <a:buSzPct val="85000"/>
              <a:buFont typeface="Arial" charset="0"/>
              <a:buChar char="•"/>
              <a:defRPr sz="2400" kern="1200">
                <a:solidFill>
                  <a:schemeClr val="tx1"/>
                </a:solidFill>
                <a:latin typeface="+mn-lt"/>
                <a:ea typeface="+mn-ea"/>
                <a:cs typeface="+mn-cs"/>
              </a:defRPr>
            </a:lvl1pPr>
            <a:lvl2pPr marL="457200" indent="-182563" algn="l" rtl="0" eaLnBrk="0" fontAlgn="base" hangingPunct="0">
              <a:spcBef>
                <a:spcPct val="20000"/>
              </a:spcBef>
              <a:spcAft>
                <a:spcPct val="0"/>
              </a:spcAft>
              <a:buClr>
                <a:schemeClr val="accent1"/>
              </a:buClr>
              <a:buSzPct val="85000"/>
              <a:buFont typeface="Arial" charset="0"/>
              <a:buChar char="•"/>
              <a:defRPr sz="2000" kern="1200">
                <a:solidFill>
                  <a:schemeClr val="tx1"/>
                </a:solidFill>
                <a:latin typeface="+mn-lt"/>
                <a:ea typeface="+mn-ea"/>
                <a:cs typeface="+mn-cs"/>
              </a:defRPr>
            </a:lvl2pPr>
            <a:lvl3pPr marL="730250" indent="-182563" algn="l" rtl="0" eaLnBrk="0" fontAlgn="base" hangingPunct="0">
              <a:spcBef>
                <a:spcPct val="20000"/>
              </a:spcBef>
              <a:spcAft>
                <a:spcPct val="0"/>
              </a:spcAft>
              <a:buClr>
                <a:schemeClr val="accent1"/>
              </a:buClr>
              <a:buSzPct val="90000"/>
              <a:buFont typeface="Arial" charset="0"/>
              <a:buChar char="•"/>
              <a:defRPr kern="1200">
                <a:solidFill>
                  <a:schemeClr val="tx1"/>
                </a:solidFill>
                <a:latin typeface="+mn-lt"/>
                <a:ea typeface="+mn-ea"/>
                <a:cs typeface="+mn-cs"/>
              </a:defRPr>
            </a:lvl3pPr>
            <a:lvl4pPr marL="1004888" indent="-182563" algn="l" rtl="0" eaLnBrk="0" fontAlgn="base" hangingPunct="0">
              <a:spcBef>
                <a:spcPct val="20000"/>
              </a:spcBef>
              <a:spcAft>
                <a:spcPct val="0"/>
              </a:spcAft>
              <a:buClr>
                <a:schemeClr val="accent1"/>
              </a:buClr>
              <a:buFont typeface="Arial" charset="0"/>
              <a:buChar char="•"/>
              <a:defRPr sz="1600" kern="1200">
                <a:solidFill>
                  <a:schemeClr val="tx1"/>
                </a:solidFill>
                <a:latin typeface="+mn-lt"/>
                <a:ea typeface="+mn-ea"/>
                <a:cs typeface="+mn-cs"/>
              </a:defRPr>
            </a:lvl4pPr>
            <a:lvl5pPr marL="1187450" indent="-136525" algn="l" rtl="0" eaLnBrk="0" fontAlgn="base" hangingPunct="0">
              <a:spcBef>
                <a:spcPct val="20000"/>
              </a:spcBef>
              <a:spcAft>
                <a:spcPct val="0"/>
              </a:spcAft>
              <a:buClr>
                <a:schemeClr val="accent1"/>
              </a:buClr>
              <a:buSzPct val="100000"/>
              <a:buFont typeface="Arial" charset="0"/>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tabLst>
                <a:tab pos="4572000" algn="l"/>
              </a:tabLst>
            </a:pPr>
            <a:r>
              <a:rPr lang="en-US" sz="2800" b="1" dirty="0" err="1" smtClean="0"/>
              <a:t>Ketua</a:t>
            </a:r>
            <a:r>
              <a:rPr lang="en-US" sz="2800" b="1" dirty="0" smtClean="0"/>
              <a:t>                     	 : Dr. Ronnie S. </a:t>
            </a:r>
            <a:r>
              <a:rPr lang="en-US" sz="2800" b="1" dirty="0" err="1" smtClean="0"/>
              <a:t>Natawidjaja</a:t>
            </a:r>
            <a:endParaRPr lang="en-US" sz="2800" b="1" dirty="0" smtClean="0"/>
          </a:p>
          <a:p>
            <a:pPr>
              <a:tabLst>
                <a:tab pos="4572000" algn="l"/>
              </a:tabLst>
            </a:pPr>
            <a:r>
              <a:rPr lang="en-US" sz="2800" b="1" dirty="0" err="1" smtClean="0"/>
              <a:t>Sekretaris</a:t>
            </a:r>
            <a:r>
              <a:rPr lang="en-US" sz="2800" b="1" dirty="0" smtClean="0"/>
              <a:t>            	 : Ir. C. </a:t>
            </a:r>
            <a:r>
              <a:rPr lang="en-US" sz="2800" b="1" dirty="0" err="1" smtClean="0"/>
              <a:t>Ruhimat</a:t>
            </a:r>
            <a:r>
              <a:rPr lang="en-US" sz="2800" b="1" dirty="0" smtClean="0"/>
              <a:t> </a:t>
            </a:r>
            <a:r>
              <a:rPr lang="en-US" sz="2800" b="1" dirty="0" err="1" smtClean="0"/>
              <a:t>Santika</a:t>
            </a:r>
            <a:r>
              <a:rPr lang="en-US" sz="2800" b="1" dirty="0" smtClean="0"/>
              <a:t>, MBA</a:t>
            </a:r>
          </a:p>
          <a:p>
            <a:pPr>
              <a:tabLst>
                <a:tab pos="4572000" algn="l"/>
              </a:tabLst>
            </a:pPr>
            <a:r>
              <a:rPr lang="en-US" sz="2800" b="1" dirty="0" err="1" smtClean="0"/>
              <a:t>Bendahara</a:t>
            </a:r>
            <a:r>
              <a:rPr lang="en-US" sz="2800" b="1" dirty="0" smtClean="0"/>
              <a:t>              	 : Dr. </a:t>
            </a:r>
            <a:r>
              <a:rPr lang="en-US" sz="2800" b="1" dirty="0" err="1" smtClean="0"/>
              <a:t>Zulganef</a:t>
            </a:r>
            <a:r>
              <a:rPr lang="en-US" sz="2800" b="1" dirty="0" smtClean="0"/>
              <a:t>, SE., MM.</a:t>
            </a:r>
          </a:p>
          <a:p>
            <a:pPr>
              <a:tabLst>
                <a:tab pos="4635500" algn="l"/>
              </a:tabLst>
            </a:pPr>
            <a:r>
              <a:rPr lang="en-US" sz="2800" b="1" dirty="0" err="1" smtClean="0"/>
              <a:t>Komite</a:t>
            </a:r>
            <a:r>
              <a:rPr lang="en-US" sz="2800" b="1" dirty="0" smtClean="0"/>
              <a:t> </a:t>
            </a:r>
            <a:r>
              <a:rPr lang="en-US" sz="2800" b="1" dirty="0" err="1" smtClean="0"/>
              <a:t>Organisasi</a:t>
            </a:r>
            <a:r>
              <a:rPr lang="en-US" sz="2800" b="1" dirty="0" smtClean="0"/>
              <a:t> </a:t>
            </a:r>
            <a:r>
              <a:rPr lang="en-US" sz="2800" b="1" dirty="0" err="1" smtClean="0"/>
              <a:t>dan</a:t>
            </a:r>
            <a:r>
              <a:rPr lang="en-US" sz="2800" b="1" dirty="0" smtClean="0"/>
              <a:t> </a:t>
            </a:r>
            <a:r>
              <a:rPr lang="en-US" sz="2800" b="1" dirty="0" err="1" smtClean="0"/>
              <a:t>Keanggotaan</a:t>
            </a:r>
            <a:r>
              <a:rPr lang="en-US" sz="2800" b="1" dirty="0" smtClean="0"/>
              <a:t> 	: Drs. </a:t>
            </a:r>
            <a:r>
              <a:rPr lang="en-US" sz="2800" b="1" dirty="0" err="1" smtClean="0"/>
              <a:t>Yeyet</a:t>
            </a:r>
            <a:r>
              <a:rPr lang="en-US" sz="2800" b="1" dirty="0" smtClean="0"/>
              <a:t>, </a:t>
            </a:r>
            <a:r>
              <a:rPr lang="en-US" sz="2800" b="1" dirty="0" err="1" smtClean="0"/>
              <a:t>M.Hum</a:t>
            </a:r>
            <a:r>
              <a:rPr lang="en-US" sz="2800" b="1" dirty="0" smtClean="0"/>
              <a:t>. </a:t>
            </a:r>
          </a:p>
          <a:p>
            <a:pPr>
              <a:buFont typeface="Arial" charset="0"/>
              <a:buNone/>
              <a:tabLst>
                <a:tab pos="4635500" algn="l"/>
              </a:tabLst>
            </a:pPr>
            <a:endParaRPr lang="en-US" sz="2800" dirty="0" smtClean="0"/>
          </a:p>
          <a:p>
            <a:pPr>
              <a:tabLst>
                <a:tab pos="4572000" algn="l"/>
              </a:tabLst>
            </a:pPr>
            <a:r>
              <a:rPr lang="en-US" sz="2800" b="1" dirty="0" smtClean="0">
                <a:solidFill>
                  <a:schemeClr val="accent1">
                    <a:lumMod val="50000"/>
                  </a:schemeClr>
                </a:solidFill>
              </a:rPr>
              <a:t>Manager              	 : Yoke </a:t>
            </a:r>
            <a:r>
              <a:rPr lang="en-US" sz="2800" b="1" dirty="0" err="1" smtClean="0">
                <a:solidFill>
                  <a:schemeClr val="accent1">
                    <a:lumMod val="50000"/>
                  </a:schemeClr>
                </a:solidFill>
              </a:rPr>
              <a:t>Dj</a:t>
            </a:r>
            <a:r>
              <a:rPr lang="en-US" sz="2800" b="1" dirty="0" smtClean="0">
                <a:solidFill>
                  <a:schemeClr val="accent1">
                    <a:lumMod val="50000"/>
                  </a:schemeClr>
                </a:solidFill>
              </a:rPr>
              <a:t>. </a:t>
            </a:r>
            <a:r>
              <a:rPr lang="en-US" sz="2800" b="1" dirty="0" err="1" smtClean="0">
                <a:solidFill>
                  <a:schemeClr val="accent1">
                    <a:lumMod val="50000"/>
                  </a:schemeClr>
                </a:solidFill>
              </a:rPr>
              <a:t>Sidik</a:t>
            </a:r>
            <a:endParaRPr lang="en-US" sz="2800" b="1" dirty="0" smtClean="0">
              <a:solidFill>
                <a:schemeClr val="accent1">
                  <a:lumMod val="50000"/>
                </a:schemeClr>
              </a:solidFill>
            </a:endParaRPr>
          </a:p>
          <a:p>
            <a:pPr>
              <a:tabLst>
                <a:tab pos="4572000" algn="l"/>
              </a:tabLst>
            </a:pPr>
            <a:r>
              <a:rPr lang="en-US" sz="2800" b="1" dirty="0" err="1" smtClean="0">
                <a:solidFill>
                  <a:schemeClr val="accent1">
                    <a:lumMod val="50000"/>
                  </a:schemeClr>
                </a:solidFill>
              </a:rPr>
              <a:t>Ketua</a:t>
            </a:r>
            <a:r>
              <a:rPr lang="en-US" sz="2800" b="1" dirty="0" smtClean="0">
                <a:solidFill>
                  <a:schemeClr val="accent1">
                    <a:lumMod val="50000"/>
                  </a:schemeClr>
                </a:solidFill>
              </a:rPr>
              <a:t> </a:t>
            </a:r>
            <a:r>
              <a:rPr lang="en-US" sz="2800" b="1" dirty="0" err="1" smtClean="0">
                <a:solidFill>
                  <a:schemeClr val="accent1">
                    <a:lumMod val="50000"/>
                  </a:schemeClr>
                </a:solidFill>
              </a:rPr>
              <a:t>Lelang</a:t>
            </a:r>
            <a:r>
              <a:rPr lang="en-US" sz="2800" b="1" dirty="0" smtClean="0">
                <a:solidFill>
                  <a:schemeClr val="accent1">
                    <a:lumMod val="50000"/>
                  </a:schemeClr>
                </a:solidFill>
              </a:rPr>
              <a:t> </a:t>
            </a:r>
            <a:r>
              <a:rPr lang="en-US" sz="2800" b="1" dirty="0" err="1" smtClean="0">
                <a:solidFill>
                  <a:schemeClr val="accent1">
                    <a:lumMod val="50000"/>
                  </a:schemeClr>
                </a:solidFill>
              </a:rPr>
              <a:t>Komoditi</a:t>
            </a:r>
            <a:r>
              <a:rPr lang="en-US" sz="2800" b="1" dirty="0" smtClean="0">
                <a:solidFill>
                  <a:schemeClr val="accent1">
                    <a:lumMod val="50000"/>
                  </a:schemeClr>
                </a:solidFill>
              </a:rPr>
              <a:t> </a:t>
            </a:r>
            <a:r>
              <a:rPr lang="en-US" sz="2800" b="1" dirty="0" err="1" smtClean="0">
                <a:solidFill>
                  <a:schemeClr val="accent1">
                    <a:lumMod val="50000"/>
                  </a:schemeClr>
                </a:solidFill>
              </a:rPr>
              <a:t>Teh</a:t>
            </a:r>
            <a:r>
              <a:rPr lang="en-US" sz="2800" b="1" dirty="0" smtClean="0">
                <a:solidFill>
                  <a:schemeClr val="accent1">
                    <a:lumMod val="50000"/>
                  </a:schemeClr>
                </a:solidFill>
              </a:rPr>
              <a:t> 	 : Robby A. </a:t>
            </a:r>
            <a:r>
              <a:rPr lang="en-US" sz="2800" b="1" dirty="0" err="1" smtClean="0">
                <a:solidFill>
                  <a:schemeClr val="accent1">
                    <a:lumMod val="50000"/>
                  </a:schemeClr>
                </a:solidFill>
              </a:rPr>
              <a:t>Badruddin</a:t>
            </a:r>
            <a:endParaRPr lang="en-US" sz="2800" b="1" dirty="0" smtClean="0">
              <a:solidFill>
                <a:schemeClr val="accent1">
                  <a:lumMod val="50000"/>
                </a:schemeClr>
              </a:solidFill>
            </a:endParaRPr>
          </a:p>
          <a:p>
            <a:pPr>
              <a:tabLst>
                <a:tab pos="4635500" algn="l"/>
              </a:tabLst>
            </a:pPr>
            <a:r>
              <a:rPr lang="en-US" sz="2800" b="1" dirty="0" err="1" smtClean="0">
                <a:solidFill>
                  <a:schemeClr val="accent1">
                    <a:lumMod val="50000"/>
                  </a:schemeClr>
                </a:solidFill>
              </a:rPr>
              <a:t>Ketua</a:t>
            </a:r>
            <a:r>
              <a:rPr lang="en-US" sz="2800" b="1" dirty="0" smtClean="0">
                <a:solidFill>
                  <a:schemeClr val="accent1">
                    <a:lumMod val="50000"/>
                  </a:schemeClr>
                </a:solidFill>
              </a:rPr>
              <a:t> </a:t>
            </a:r>
            <a:r>
              <a:rPr lang="en-US" sz="2800" b="1" dirty="0" err="1" smtClean="0">
                <a:solidFill>
                  <a:schemeClr val="accent1">
                    <a:lumMod val="50000"/>
                  </a:schemeClr>
                </a:solidFill>
              </a:rPr>
              <a:t>Lelang</a:t>
            </a:r>
            <a:r>
              <a:rPr lang="en-US" sz="2800" b="1" dirty="0" smtClean="0">
                <a:solidFill>
                  <a:schemeClr val="accent1">
                    <a:lumMod val="50000"/>
                  </a:schemeClr>
                </a:solidFill>
              </a:rPr>
              <a:t> </a:t>
            </a:r>
            <a:r>
              <a:rPr lang="en-US" sz="2800" b="1" dirty="0" err="1" smtClean="0">
                <a:solidFill>
                  <a:schemeClr val="accent1">
                    <a:lumMod val="50000"/>
                  </a:schemeClr>
                </a:solidFill>
              </a:rPr>
              <a:t>Komoditi</a:t>
            </a:r>
            <a:r>
              <a:rPr lang="en-US" sz="2800" b="1" dirty="0" smtClean="0">
                <a:solidFill>
                  <a:schemeClr val="accent1">
                    <a:lumMod val="50000"/>
                  </a:schemeClr>
                </a:solidFill>
              </a:rPr>
              <a:t> Kopi 	: </a:t>
            </a:r>
            <a:r>
              <a:rPr lang="en-US" sz="2800" b="1" dirty="0" err="1" smtClean="0">
                <a:solidFill>
                  <a:schemeClr val="accent1">
                    <a:lumMod val="50000"/>
                  </a:schemeClr>
                </a:solidFill>
              </a:rPr>
              <a:t>Didiet</a:t>
            </a:r>
            <a:r>
              <a:rPr lang="en-US" sz="2800" b="1" dirty="0" smtClean="0">
                <a:solidFill>
                  <a:schemeClr val="accent1">
                    <a:lumMod val="50000"/>
                  </a:schemeClr>
                </a:solidFill>
              </a:rPr>
              <a:t> A. </a:t>
            </a:r>
            <a:r>
              <a:rPr lang="en-US" sz="2800" b="1" dirty="0" err="1" smtClean="0">
                <a:solidFill>
                  <a:schemeClr val="accent1">
                    <a:lumMod val="50000"/>
                  </a:schemeClr>
                </a:solidFill>
              </a:rPr>
              <a:t>Suparno</a:t>
            </a:r>
            <a:endParaRPr lang="en-US" sz="2800" b="1" dirty="0" smtClean="0">
              <a:solidFill>
                <a:schemeClr val="accent1">
                  <a:lumMod val="50000"/>
                </a:schemeClr>
              </a:solidFill>
            </a:endParaRPr>
          </a:p>
          <a:p>
            <a:pPr>
              <a:tabLst>
                <a:tab pos="4635500" algn="l"/>
              </a:tabLst>
            </a:pPr>
            <a:r>
              <a:rPr lang="en-US" sz="2800" b="1" dirty="0" err="1" smtClean="0">
                <a:solidFill>
                  <a:schemeClr val="accent1">
                    <a:lumMod val="50000"/>
                  </a:schemeClr>
                </a:solidFill>
              </a:rPr>
              <a:t>Ketua</a:t>
            </a:r>
            <a:r>
              <a:rPr lang="en-US" sz="2800" b="1" dirty="0" smtClean="0">
                <a:solidFill>
                  <a:schemeClr val="accent1">
                    <a:lumMod val="50000"/>
                  </a:schemeClr>
                </a:solidFill>
              </a:rPr>
              <a:t> </a:t>
            </a:r>
            <a:r>
              <a:rPr lang="en-US" sz="2800" b="1" dirty="0" err="1" smtClean="0">
                <a:solidFill>
                  <a:schemeClr val="accent1">
                    <a:lumMod val="50000"/>
                  </a:schemeClr>
                </a:solidFill>
              </a:rPr>
              <a:t>Lelang</a:t>
            </a:r>
            <a:r>
              <a:rPr lang="en-US" sz="2800" b="1" dirty="0" smtClean="0">
                <a:solidFill>
                  <a:schemeClr val="accent1">
                    <a:lumMod val="50000"/>
                  </a:schemeClr>
                </a:solidFill>
              </a:rPr>
              <a:t> </a:t>
            </a:r>
            <a:r>
              <a:rPr lang="en-US" sz="2800" b="1" dirty="0" err="1" smtClean="0">
                <a:solidFill>
                  <a:schemeClr val="accent1">
                    <a:lumMod val="50000"/>
                  </a:schemeClr>
                </a:solidFill>
              </a:rPr>
              <a:t>Komoditi</a:t>
            </a:r>
            <a:r>
              <a:rPr lang="en-US" sz="2800" b="1" dirty="0" smtClean="0">
                <a:solidFill>
                  <a:schemeClr val="accent1">
                    <a:lumMod val="50000"/>
                  </a:schemeClr>
                </a:solidFill>
              </a:rPr>
              <a:t> </a:t>
            </a:r>
            <a:r>
              <a:rPr lang="en-US" sz="2800" b="1" dirty="0" err="1" smtClean="0">
                <a:solidFill>
                  <a:schemeClr val="accent1">
                    <a:lumMod val="50000"/>
                  </a:schemeClr>
                </a:solidFill>
              </a:rPr>
              <a:t>Padi</a:t>
            </a:r>
            <a:r>
              <a:rPr lang="en-US" sz="2800" b="1" dirty="0" smtClean="0">
                <a:solidFill>
                  <a:schemeClr val="accent1">
                    <a:lumMod val="50000"/>
                  </a:schemeClr>
                </a:solidFill>
              </a:rPr>
              <a:t>/</a:t>
            </a:r>
            <a:r>
              <a:rPr lang="en-US" sz="2800" b="1" dirty="0" err="1" smtClean="0">
                <a:solidFill>
                  <a:schemeClr val="accent1">
                    <a:lumMod val="50000"/>
                  </a:schemeClr>
                </a:solidFill>
              </a:rPr>
              <a:t>Beras</a:t>
            </a:r>
            <a:r>
              <a:rPr lang="en-US" sz="2800" b="1" dirty="0" smtClean="0">
                <a:solidFill>
                  <a:schemeClr val="accent1">
                    <a:lumMod val="50000"/>
                  </a:schemeClr>
                </a:solidFill>
              </a:rPr>
              <a:t>	:  …………………………..</a:t>
            </a:r>
          </a:p>
          <a:p>
            <a:pPr>
              <a:tabLst>
                <a:tab pos="4635500" algn="l"/>
              </a:tabLst>
            </a:pPr>
            <a:r>
              <a:rPr lang="en-US" sz="2800" b="1" dirty="0" err="1" smtClean="0">
                <a:solidFill>
                  <a:schemeClr val="accent1">
                    <a:lumMod val="50000"/>
                  </a:schemeClr>
                </a:solidFill>
              </a:rPr>
              <a:t>Ketua</a:t>
            </a:r>
            <a:r>
              <a:rPr lang="en-US" sz="2800" b="1" dirty="0" smtClean="0">
                <a:solidFill>
                  <a:schemeClr val="accent1">
                    <a:lumMod val="50000"/>
                  </a:schemeClr>
                </a:solidFill>
              </a:rPr>
              <a:t> </a:t>
            </a:r>
            <a:r>
              <a:rPr lang="en-US" sz="2800" b="1" dirty="0" err="1" smtClean="0">
                <a:solidFill>
                  <a:schemeClr val="accent1">
                    <a:lumMod val="50000"/>
                  </a:schemeClr>
                </a:solidFill>
              </a:rPr>
              <a:t>Lelang</a:t>
            </a:r>
            <a:r>
              <a:rPr lang="en-US" sz="2800" b="1" dirty="0" smtClean="0">
                <a:solidFill>
                  <a:schemeClr val="accent1">
                    <a:lumMod val="50000"/>
                  </a:schemeClr>
                </a:solidFill>
              </a:rPr>
              <a:t> </a:t>
            </a:r>
            <a:r>
              <a:rPr lang="en-US" sz="2800" b="1" dirty="0" err="1" smtClean="0">
                <a:solidFill>
                  <a:schemeClr val="accent1">
                    <a:lumMod val="50000"/>
                  </a:schemeClr>
                </a:solidFill>
              </a:rPr>
              <a:t>Komoditi</a:t>
            </a:r>
            <a:r>
              <a:rPr lang="en-US" sz="2800" b="1" dirty="0" smtClean="0">
                <a:solidFill>
                  <a:schemeClr val="accent1">
                    <a:lumMod val="50000"/>
                  </a:schemeClr>
                </a:solidFill>
              </a:rPr>
              <a:t> </a:t>
            </a:r>
            <a:r>
              <a:rPr lang="en-US" sz="2800" b="1" dirty="0" err="1" smtClean="0">
                <a:solidFill>
                  <a:schemeClr val="accent1">
                    <a:lumMod val="50000"/>
                  </a:schemeClr>
                </a:solidFill>
              </a:rPr>
              <a:t>Jagung</a:t>
            </a:r>
            <a:r>
              <a:rPr lang="en-US" sz="2800" b="1" dirty="0" smtClean="0">
                <a:solidFill>
                  <a:schemeClr val="accent1">
                    <a:lumMod val="50000"/>
                  </a:schemeClr>
                </a:solidFill>
              </a:rPr>
              <a:t>	:  ……………………………</a:t>
            </a:r>
          </a:p>
          <a:p>
            <a:pPr>
              <a:buFont typeface="Arial" charset="0"/>
              <a:buNone/>
              <a:tabLst>
                <a:tab pos="4178300" algn="l"/>
              </a:tabLst>
            </a:pPr>
            <a:endParaRPr lang="en-US" sz="2800" dirty="0" smtClean="0"/>
          </a:p>
          <a:p>
            <a:pPr>
              <a:tabLst>
                <a:tab pos="4572000" algn="l"/>
              </a:tabLst>
            </a:pPr>
            <a:r>
              <a:rPr lang="en-US" sz="2800" b="1" dirty="0" err="1" smtClean="0"/>
              <a:t>Badan</a:t>
            </a:r>
            <a:r>
              <a:rPr lang="en-US" sz="2800" b="1" dirty="0" smtClean="0"/>
              <a:t> </a:t>
            </a:r>
            <a:r>
              <a:rPr lang="en-US" sz="2800" b="1" dirty="0" err="1" smtClean="0"/>
              <a:t>Pengawas</a:t>
            </a:r>
            <a:r>
              <a:rPr lang="en-US" sz="2800" b="1" dirty="0" smtClean="0"/>
              <a:t>   	 : Prof. </a:t>
            </a:r>
            <a:r>
              <a:rPr lang="en-US" sz="2800" b="1" dirty="0" err="1" smtClean="0"/>
              <a:t>Maman</a:t>
            </a:r>
            <a:r>
              <a:rPr lang="en-US" sz="2800" b="1" dirty="0" smtClean="0"/>
              <a:t> H. </a:t>
            </a:r>
            <a:r>
              <a:rPr lang="en-US" sz="2800" b="1" dirty="0" err="1" smtClean="0"/>
              <a:t>Karmana</a:t>
            </a:r>
            <a:r>
              <a:rPr lang="en-US" sz="2800" b="1" dirty="0" smtClean="0"/>
              <a:t> (</a:t>
            </a:r>
            <a:r>
              <a:rPr lang="en-US" sz="2800" b="1" dirty="0" err="1" smtClean="0"/>
              <a:t>Koord</a:t>
            </a:r>
            <a:r>
              <a:rPr lang="en-US" sz="2800" b="1" dirty="0" smtClean="0"/>
              <a:t>)</a:t>
            </a:r>
          </a:p>
          <a:p>
            <a:pPr>
              <a:spcBef>
                <a:spcPts val="0"/>
              </a:spcBef>
              <a:buFont typeface="Arial" charset="0"/>
              <a:buNone/>
              <a:tabLst>
                <a:tab pos="4178300" algn="l"/>
              </a:tabLst>
            </a:pPr>
            <a:r>
              <a:rPr lang="en-US" sz="2800" b="1" dirty="0" smtClean="0"/>
              <a:t>                                      		    Dr. M. </a:t>
            </a:r>
            <a:r>
              <a:rPr lang="en-US" sz="2800" b="1" dirty="0" err="1" smtClean="0"/>
              <a:t>Atamimi</a:t>
            </a:r>
            <a:r>
              <a:rPr lang="en-US" sz="2800" b="1" dirty="0" smtClean="0"/>
              <a:t/>
            </a:r>
            <a:br>
              <a:rPr lang="en-US" sz="2800" b="1" dirty="0" smtClean="0"/>
            </a:br>
            <a:r>
              <a:rPr lang="en-US" sz="2800" b="1" dirty="0" smtClean="0"/>
              <a:t>	           Drs. Edie </a:t>
            </a:r>
            <a:r>
              <a:rPr lang="en-US" sz="2800" b="1" dirty="0" err="1" smtClean="0"/>
              <a:t>Sunarto</a:t>
            </a:r>
            <a:endParaRPr lang="en-US" sz="2800" b="1" dirty="0" smtClean="0"/>
          </a:p>
        </p:txBody>
      </p:sp>
      <p:sp>
        <p:nvSpPr>
          <p:cNvPr id="12" name="Content Placeholder 2"/>
          <p:cNvSpPr txBox="1">
            <a:spLocks/>
          </p:cNvSpPr>
          <p:nvPr/>
        </p:nvSpPr>
        <p:spPr>
          <a:xfrm>
            <a:off x="257628" y="4285344"/>
            <a:ext cx="8367464" cy="571500"/>
          </a:xfrm>
          <a:prstGeom prst="rect">
            <a:avLst/>
          </a:prstGeom>
        </p:spPr>
        <p:txBody>
          <a:bodyPr vert="horz" lIns="91440" tIns="45720" rIns="91440" bIns="45720" rtlCol="0">
            <a:noAutofit/>
          </a:bodyPr>
          <a:lstStyle/>
          <a:p>
            <a:pPr marL="231775" marR="0" lvl="0" indent="-173038" algn="l" defTabSz="914400" rtl="0" eaLnBrk="1" fontAlgn="auto" latinLnBrk="0" hangingPunct="1">
              <a:lnSpc>
                <a:spcPct val="100000"/>
              </a:lnSpc>
              <a:spcBef>
                <a:spcPct val="20000"/>
              </a:spcBef>
              <a:spcAft>
                <a:spcPts val="0"/>
              </a:spcAft>
              <a:buClrTx/>
              <a:buSzTx/>
              <a:buFont typeface="Arial" pitchFamily="34" charset="0"/>
              <a:buChar char="•"/>
              <a:tabLst>
                <a:tab pos="4572000" algn="l"/>
              </a:tabLst>
              <a:defRPr/>
            </a:pPr>
            <a:r>
              <a:rPr kumimoji="0" lang="en-US" sz="1400" b="1" i="0" u="none" strike="noStrike" kern="1200" cap="none" spc="0" normalizeH="0" baseline="0" noProof="0" dirty="0" err="1" smtClean="0">
                <a:ln>
                  <a:noFill/>
                </a:ln>
                <a:solidFill>
                  <a:schemeClr val="tx1"/>
                </a:solidFill>
                <a:effectLst/>
                <a:uLnTx/>
                <a:uFillTx/>
                <a:latin typeface="+mn-lt"/>
                <a:ea typeface="+mn-ea"/>
                <a:cs typeface="+mn-cs"/>
              </a:rPr>
              <a:t>Penasihat</a:t>
            </a:r>
            <a:r>
              <a:rPr kumimoji="0" lang="en-US" sz="1400" i="0" u="none" strike="noStrike" kern="1200" cap="none" spc="0" normalizeH="0" baseline="0" noProof="0" dirty="0" smtClean="0">
                <a:ln>
                  <a:noFill/>
                </a:ln>
                <a:solidFill>
                  <a:schemeClr val="tx1"/>
                </a:solidFill>
                <a:effectLst/>
                <a:uLnTx/>
                <a:uFillTx/>
                <a:latin typeface="+mn-lt"/>
                <a:ea typeface="+mn-ea"/>
                <a:cs typeface="+mn-cs"/>
              </a:rPr>
              <a:t>    </a:t>
            </a:r>
            <a:r>
              <a:rPr kumimoji="0" lang="en-US" sz="1400" b="0" i="0" u="none" strike="noStrike" kern="1200" cap="none" spc="0" normalizeH="0" baseline="0" noProof="0" dirty="0" smtClean="0">
                <a:ln>
                  <a:noFill/>
                </a:ln>
                <a:solidFill>
                  <a:schemeClr val="tx1"/>
                </a:solidFill>
                <a:effectLst/>
                <a:uLnTx/>
                <a:uFillTx/>
                <a:latin typeface="+mn-lt"/>
                <a:ea typeface="+mn-ea"/>
                <a:cs typeface="+mn-cs"/>
              </a:rPr>
              <a:t>            </a:t>
            </a:r>
            <a:r>
              <a:rPr lang="en-US" sz="2000" dirty="0" smtClean="0">
                <a:latin typeface="+mn-lt"/>
              </a:rPr>
              <a:t>	</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000" b="0" i="0" u="none" strike="noStrike" kern="1200" cap="none" spc="0" normalizeH="0" noProof="0" dirty="0" smtClean="0">
                <a:ln>
                  <a:noFill/>
                </a:ln>
                <a:solidFill>
                  <a:schemeClr val="tx1"/>
                </a:solidFill>
                <a:effectLst/>
                <a:uLnTx/>
                <a:uFillTx/>
                <a:latin typeface="+mn-lt"/>
                <a:ea typeface="+mn-ea"/>
                <a:cs typeface="+mn-cs"/>
              </a:rPr>
              <a:t>  </a:t>
            </a:r>
            <a:r>
              <a:rPr kumimoji="0" lang="en-US" sz="1600" b="0" i="0" u="none" strike="noStrike" kern="1200" cap="none" spc="0" normalizeH="0" baseline="0" noProof="0" dirty="0" err="1" smtClean="0">
                <a:ln>
                  <a:noFill/>
                </a:ln>
                <a:solidFill>
                  <a:schemeClr val="tx1"/>
                </a:solidFill>
                <a:effectLst/>
                <a:uLnTx/>
                <a:uFillTx/>
                <a:latin typeface="+mn-lt"/>
                <a:cs typeface="+mn-cs"/>
              </a:rPr>
              <a:t>Gubernur</a:t>
            </a:r>
            <a:r>
              <a:rPr kumimoji="0" lang="en-US" sz="1600" b="0" i="0" u="none" strike="noStrike" kern="1200" cap="none" spc="0" normalizeH="0" noProof="0" dirty="0" smtClean="0">
                <a:ln>
                  <a:noFill/>
                </a:ln>
                <a:solidFill>
                  <a:schemeClr val="tx1"/>
                </a:solidFill>
                <a:effectLst/>
                <a:uLnTx/>
                <a:uFillTx/>
                <a:latin typeface="+mn-lt"/>
                <a:cs typeface="+mn-cs"/>
              </a:rPr>
              <a:t> </a:t>
            </a:r>
            <a:r>
              <a:rPr kumimoji="0" lang="en-US" sz="1600" b="0" i="0" u="none" strike="noStrike" kern="1200" cap="none" spc="0" normalizeH="0" noProof="0" dirty="0" err="1" smtClean="0">
                <a:ln>
                  <a:noFill/>
                </a:ln>
                <a:solidFill>
                  <a:schemeClr val="tx1"/>
                </a:solidFill>
                <a:effectLst/>
                <a:uLnTx/>
                <a:uFillTx/>
                <a:latin typeface="+mn-lt"/>
                <a:cs typeface="+mn-cs"/>
              </a:rPr>
              <a:t>Jawa</a:t>
            </a:r>
            <a:r>
              <a:rPr kumimoji="0" lang="en-US" sz="1600" b="0" i="0" u="none" strike="noStrike" kern="1200" cap="none" spc="0" normalizeH="0" noProof="0" dirty="0" smtClean="0">
                <a:ln>
                  <a:noFill/>
                </a:ln>
                <a:solidFill>
                  <a:schemeClr val="tx1"/>
                </a:solidFill>
                <a:effectLst/>
                <a:uLnTx/>
                <a:uFillTx/>
                <a:latin typeface="+mn-lt"/>
                <a:cs typeface="+mn-cs"/>
              </a:rPr>
              <a:t> Barat</a:t>
            </a:r>
          </a:p>
          <a:p>
            <a:pPr marL="342900" marR="0" lvl="0" indent="-342900" algn="l" defTabSz="914400" rtl="0" eaLnBrk="1" fontAlgn="auto" latinLnBrk="0" hangingPunct="1">
              <a:lnSpc>
                <a:spcPct val="100000"/>
              </a:lnSpc>
              <a:spcBef>
                <a:spcPts val="0"/>
              </a:spcBef>
              <a:spcAft>
                <a:spcPts val="0"/>
              </a:spcAft>
              <a:buClrTx/>
              <a:buSzTx/>
              <a:tabLst>
                <a:tab pos="4351338" algn="l"/>
              </a:tabLst>
              <a:defRPr/>
            </a:pPr>
            <a:r>
              <a:rPr lang="en-US" sz="1600" dirty="0" smtClean="0"/>
              <a:t>                                   	       </a:t>
            </a:r>
            <a:r>
              <a:rPr lang="en-US" sz="1600" dirty="0" err="1" smtClean="0">
                <a:latin typeface="+mn-lt"/>
              </a:rPr>
              <a:t>Kadis</a:t>
            </a:r>
            <a:r>
              <a:rPr lang="en-US" sz="1600" dirty="0" smtClean="0">
                <a:latin typeface="+mn-lt"/>
              </a:rPr>
              <a:t> </a:t>
            </a:r>
            <a:r>
              <a:rPr lang="en-US" sz="1600" dirty="0" err="1" smtClean="0">
                <a:latin typeface="+mn-lt"/>
              </a:rPr>
              <a:t>Perindag</a:t>
            </a:r>
            <a:r>
              <a:rPr lang="en-US" sz="1600" dirty="0" smtClean="0">
                <a:latin typeface="+mn-lt"/>
              </a:rPr>
              <a:t> </a:t>
            </a:r>
            <a:r>
              <a:rPr lang="en-US" sz="1600" dirty="0" err="1" smtClean="0">
                <a:latin typeface="+mn-lt"/>
              </a:rPr>
              <a:t>Jawa</a:t>
            </a:r>
            <a:r>
              <a:rPr lang="en-US" sz="1600" dirty="0" smtClean="0">
                <a:latin typeface="+mn-lt"/>
              </a:rPr>
              <a:t> Barat</a:t>
            </a:r>
            <a:endParaRPr kumimoji="0" lang="en-US" sz="1600" b="0" i="0" u="none" strike="noStrike" kern="1200" cap="none" spc="0" normalizeH="0" baseline="0" noProof="0" dirty="0" smtClean="0">
              <a:ln>
                <a:noFill/>
              </a:ln>
              <a:solidFill>
                <a:schemeClr val="tx1"/>
              </a:solidFill>
              <a:effectLst/>
              <a:uLnTx/>
              <a:uFillTx/>
              <a:latin typeface="+mn-lt"/>
              <a:cs typeface="+mn-cs"/>
            </a:endParaRPr>
          </a:p>
        </p:txBody>
      </p:sp>
    </p:spTree>
    <p:extLst>
      <p:ext uri="{BB962C8B-B14F-4D97-AF65-F5344CB8AC3E}">
        <p14:creationId xmlns:p14="http://schemas.microsoft.com/office/powerpoint/2010/main" xmlns="" val="342201568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0370" y="449056"/>
            <a:ext cx="7391400" cy="365522"/>
          </a:xfrm>
        </p:spPr>
        <p:txBody>
          <a:bodyPr>
            <a:noAutofit/>
          </a:bodyPr>
          <a:lstStyle/>
          <a:p>
            <a:pPr algn="r"/>
            <a:r>
              <a:rPr lang="en-US" sz="1600" b="1" dirty="0" smtClean="0">
                <a:solidFill>
                  <a:srgbClr val="C00000"/>
                </a:solidFill>
                <a:latin typeface="Segoe UI" pitchFamily="34" charset="0"/>
                <a:ea typeface="+mn-ea"/>
                <a:cs typeface="Segoe UI" pitchFamily="34" charset="0"/>
              </a:rPr>
              <a:t>EVALUASI KERJA LELANG 2015</a:t>
            </a:r>
            <a:endParaRPr lang="en-US" sz="1600" b="1" dirty="0">
              <a:solidFill>
                <a:srgbClr val="C00000"/>
              </a:solidFill>
              <a:latin typeface="Segoe UI" pitchFamily="34" charset="0"/>
              <a:ea typeface="+mn-ea"/>
              <a:cs typeface="Segoe UI"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269086141"/>
              </p:ext>
            </p:extLst>
          </p:nvPr>
        </p:nvGraphicFramePr>
        <p:xfrm>
          <a:off x="304800" y="971550"/>
          <a:ext cx="8686800" cy="3661410"/>
        </p:xfrm>
        <a:graphic>
          <a:graphicData uri="http://schemas.openxmlformats.org/drawingml/2006/table">
            <a:tbl>
              <a:tblPr firstRow="1" bandRow="1">
                <a:tableStyleId>{5C22544A-7EE6-4342-B048-85BDC9FD1C3A}</a:tableStyleId>
              </a:tblPr>
              <a:tblGrid>
                <a:gridCol w="4083538"/>
                <a:gridCol w="4603262"/>
              </a:tblGrid>
              <a:tr h="285750">
                <a:tc>
                  <a:txBody>
                    <a:bodyPr/>
                    <a:lstStyle/>
                    <a:p>
                      <a:pPr algn="ctr"/>
                      <a:r>
                        <a:rPr lang="en-US" sz="1200" dirty="0" smtClean="0"/>
                        <a:t>RENCANA</a:t>
                      </a:r>
                      <a:endParaRPr lang="en-US" sz="1200" dirty="0"/>
                    </a:p>
                  </a:txBody>
                  <a:tcPr marT="34290" marB="34290"/>
                </a:tc>
                <a:tc>
                  <a:txBody>
                    <a:bodyPr/>
                    <a:lstStyle/>
                    <a:p>
                      <a:pPr algn="ctr"/>
                      <a:r>
                        <a:rPr lang="en-US" sz="1200" dirty="0" smtClean="0"/>
                        <a:t>PELAKSANAAN</a:t>
                      </a:r>
                      <a:endParaRPr lang="en-US" sz="1200" dirty="0"/>
                    </a:p>
                  </a:txBody>
                  <a:tcPr marT="34290" marB="34290"/>
                </a:tc>
              </a:tr>
              <a:tr h="400050">
                <a:tc>
                  <a:txBody>
                    <a:bodyPr/>
                    <a:lstStyle/>
                    <a:p>
                      <a:pPr marL="346075" indent="-282575">
                        <a:buFont typeface="Arial" pitchFamily="34" charset="0"/>
                        <a:buChar char="•"/>
                      </a:pPr>
                      <a:r>
                        <a:rPr lang="en-US" sz="1200" dirty="0" err="1" smtClean="0"/>
                        <a:t>Melaksana</a:t>
                      </a:r>
                      <a:r>
                        <a:rPr lang="en-US" sz="1200" dirty="0" smtClean="0"/>
                        <a:t> </a:t>
                      </a:r>
                      <a:r>
                        <a:rPr lang="en-US" sz="1200" dirty="0" err="1" smtClean="0"/>
                        <a:t>lelang</a:t>
                      </a:r>
                      <a:r>
                        <a:rPr lang="en-US" sz="1200" dirty="0" smtClean="0"/>
                        <a:t> </a:t>
                      </a:r>
                      <a:r>
                        <a:rPr lang="en-US" sz="1200" dirty="0" err="1" smtClean="0"/>
                        <a:t>sebanyak</a:t>
                      </a:r>
                      <a:r>
                        <a:rPr lang="en-US" sz="1200" baseline="0" dirty="0" smtClean="0"/>
                        <a:t> 20 kali</a:t>
                      </a:r>
                      <a:r>
                        <a:rPr lang="en-US" sz="1200" dirty="0" smtClean="0"/>
                        <a:t> </a:t>
                      </a:r>
                    </a:p>
                  </a:txBody>
                  <a:tcPr marT="34290" marB="34290"/>
                </a:tc>
                <a:tc>
                  <a:txBody>
                    <a:bodyPr/>
                    <a:lstStyle/>
                    <a:p>
                      <a:pPr marL="393700" marR="0" indent="-3302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err="1" smtClean="0"/>
                        <a:t>Berhasil</a:t>
                      </a:r>
                      <a:r>
                        <a:rPr lang="en-US" sz="1200" baseline="0" dirty="0" smtClean="0"/>
                        <a:t> </a:t>
                      </a:r>
                      <a:r>
                        <a:rPr lang="en-US" sz="1200" baseline="0" dirty="0" err="1" smtClean="0"/>
                        <a:t>melaksanakan</a:t>
                      </a:r>
                      <a:r>
                        <a:rPr lang="en-US" sz="1200" baseline="0" dirty="0" smtClean="0"/>
                        <a:t> </a:t>
                      </a:r>
                      <a:r>
                        <a:rPr lang="en-US" sz="1200" baseline="0" dirty="0" err="1" smtClean="0"/>
                        <a:t>l</a:t>
                      </a:r>
                      <a:r>
                        <a:rPr lang="en-US" sz="1200" dirty="0" err="1" smtClean="0"/>
                        <a:t>elang</a:t>
                      </a:r>
                      <a:r>
                        <a:rPr lang="en-US" sz="1200" dirty="0" smtClean="0"/>
                        <a:t> </a:t>
                      </a:r>
                      <a:r>
                        <a:rPr lang="en-US" sz="1200" dirty="0" err="1" smtClean="0"/>
                        <a:t>sebanyak</a:t>
                      </a:r>
                      <a:r>
                        <a:rPr lang="en-US" sz="1200" baseline="0" dirty="0" smtClean="0"/>
                        <a:t> 5 kali</a:t>
                      </a:r>
                    </a:p>
                  </a:txBody>
                  <a:tcPr marT="34290" marB="34290"/>
                </a:tc>
              </a:tr>
              <a:tr h="1497330">
                <a:tc>
                  <a:txBody>
                    <a:bodyPr/>
                    <a:lstStyle/>
                    <a:p>
                      <a:pPr marL="346075" indent="-282575">
                        <a:buFont typeface="Arial" pitchFamily="34" charset="0"/>
                        <a:buChar char="•"/>
                      </a:pPr>
                      <a:r>
                        <a:rPr lang="en-US" sz="1200" dirty="0" err="1" smtClean="0"/>
                        <a:t>Lelang</a:t>
                      </a:r>
                      <a:r>
                        <a:rPr lang="en-US" sz="1200" dirty="0" smtClean="0"/>
                        <a:t> </a:t>
                      </a:r>
                      <a:r>
                        <a:rPr lang="en-US" sz="1200" dirty="0" err="1" smtClean="0"/>
                        <a:t>meliputi</a:t>
                      </a:r>
                      <a:r>
                        <a:rPr lang="en-US" sz="1200" dirty="0" smtClean="0"/>
                        <a:t> 3 </a:t>
                      </a:r>
                      <a:r>
                        <a:rPr lang="en-US" sz="1200" dirty="0" err="1" smtClean="0"/>
                        <a:t>komoditi</a:t>
                      </a:r>
                      <a:r>
                        <a:rPr lang="en-US" sz="1200" dirty="0" smtClean="0"/>
                        <a:t> </a:t>
                      </a:r>
                      <a:r>
                        <a:rPr lang="en-US" sz="1200" dirty="0" err="1" smtClean="0"/>
                        <a:t>unggulan</a:t>
                      </a:r>
                      <a:endParaRPr lang="en-US" sz="1200" dirty="0"/>
                    </a:p>
                  </a:txBody>
                  <a:tcPr marT="34290" marB="34290"/>
                </a:tc>
                <a:tc>
                  <a:txBody>
                    <a:bodyPr/>
                    <a:lstStyle/>
                    <a:p>
                      <a:pPr marL="393700" indent="-330200">
                        <a:buFont typeface="Arial" pitchFamily="34" charset="0"/>
                        <a:buChar char="•"/>
                      </a:pPr>
                      <a:r>
                        <a:rPr lang="en-US" sz="1200" dirty="0" err="1" smtClean="0"/>
                        <a:t>Pelaksanaan</a:t>
                      </a:r>
                      <a:r>
                        <a:rPr lang="en-US" sz="1200" dirty="0" smtClean="0"/>
                        <a:t> </a:t>
                      </a:r>
                      <a:r>
                        <a:rPr lang="en-US" sz="1200" dirty="0" err="1" smtClean="0"/>
                        <a:t>Lelang</a:t>
                      </a:r>
                      <a:r>
                        <a:rPr lang="en-US" sz="1200" dirty="0" smtClean="0"/>
                        <a:t> </a:t>
                      </a:r>
                      <a:r>
                        <a:rPr lang="en-US" sz="1200" dirty="0" err="1" smtClean="0"/>
                        <a:t>Meliputi</a:t>
                      </a:r>
                      <a:r>
                        <a:rPr lang="en-US" sz="1200" dirty="0" smtClean="0"/>
                        <a:t>:</a:t>
                      </a:r>
                      <a:r>
                        <a:rPr lang="en-US" sz="1200" baseline="0" dirty="0" smtClean="0"/>
                        <a:t> </a:t>
                      </a:r>
                    </a:p>
                    <a:p>
                      <a:pPr marL="850900" lvl="1" indent="-330200">
                        <a:buFont typeface="Arial" pitchFamily="34" charset="0"/>
                        <a:buChar char="•"/>
                      </a:pPr>
                      <a:r>
                        <a:rPr lang="en-US" sz="1200" baseline="0" dirty="0" err="1" smtClean="0"/>
                        <a:t>Lelang</a:t>
                      </a:r>
                      <a:r>
                        <a:rPr lang="en-US" sz="1200" baseline="0" dirty="0" smtClean="0"/>
                        <a:t> Multi </a:t>
                      </a:r>
                      <a:r>
                        <a:rPr lang="en-US" sz="1200" baseline="0" dirty="0" err="1" smtClean="0"/>
                        <a:t>Komoditi</a:t>
                      </a:r>
                      <a:r>
                        <a:rPr lang="en-US" sz="1200" baseline="0" dirty="0" smtClean="0"/>
                        <a:t> </a:t>
                      </a:r>
                      <a:r>
                        <a:rPr lang="en-US" sz="1200" baseline="0" dirty="0" err="1" smtClean="0"/>
                        <a:t>sebanyak</a:t>
                      </a:r>
                      <a:r>
                        <a:rPr lang="en-US" sz="1200" baseline="0" dirty="0" smtClean="0"/>
                        <a:t> </a:t>
                      </a:r>
                      <a:r>
                        <a:rPr lang="en-US" sz="1200" dirty="0" smtClean="0"/>
                        <a:t>1 kali, </a:t>
                      </a:r>
                      <a:r>
                        <a:rPr lang="en-US" sz="1200" dirty="0" err="1" smtClean="0"/>
                        <a:t>tanpa</a:t>
                      </a:r>
                      <a:r>
                        <a:rPr lang="en-US" sz="1200" dirty="0" smtClean="0"/>
                        <a:t> </a:t>
                      </a:r>
                      <a:r>
                        <a:rPr lang="en-US" sz="1200" dirty="0" err="1" smtClean="0"/>
                        <a:t>transaksi</a:t>
                      </a:r>
                      <a:endParaRPr lang="en-US" sz="1200" dirty="0" smtClean="0"/>
                    </a:p>
                    <a:p>
                      <a:pPr marL="850900" lvl="1" indent="-330200">
                        <a:buFont typeface="Arial" pitchFamily="34" charset="0"/>
                        <a:buChar char="•"/>
                      </a:pPr>
                      <a:r>
                        <a:rPr lang="en-US" sz="1200" dirty="0" err="1" smtClean="0"/>
                        <a:t>Lelang</a:t>
                      </a:r>
                      <a:r>
                        <a:rPr lang="en-US" sz="1200" dirty="0" smtClean="0"/>
                        <a:t> </a:t>
                      </a:r>
                      <a:r>
                        <a:rPr lang="en-US" sz="1200" dirty="0" err="1" smtClean="0"/>
                        <a:t>Komoditi</a:t>
                      </a:r>
                      <a:r>
                        <a:rPr lang="en-US" sz="1200" dirty="0" smtClean="0"/>
                        <a:t> Kopi </a:t>
                      </a:r>
                      <a:r>
                        <a:rPr lang="en-US" sz="1200" dirty="0" err="1" smtClean="0"/>
                        <a:t>sebanyak</a:t>
                      </a:r>
                      <a:r>
                        <a:rPr lang="en-US" sz="1200" dirty="0" smtClean="0"/>
                        <a:t> 1 kali, </a:t>
                      </a:r>
                      <a:r>
                        <a:rPr lang="en-US" sz="1200" dirty="0" err="1" smtClean="0"/>
                        <a:t>tanpa</a:t>
                      </a:r>
                      <a:r>
                        <a:rPr lang="en-US" sz="1200" dirty="0" smtClean="0"/>
                        <a:t> </a:t>
                      </a:r>
                      <a:r>
                        <a:rPr lang="en-US" sz="1200" dirty="0" err="1" smtClean="0"/>
                        <a:t>transaksi</a:t>
                      </a:r>
                      <a:endParaRPr lang="en-US" sz="1200" dirty="0" smtClean="0"/>
                    </a:p>
                    <a:p>
                      <a:pPr marL="850900" lvl="1" indent="-330200">
                        <a:buFont typeface="Arial" pitchFamily="34" charset="0"/>
                        <a:buChar char="•"/>
                      </a:pPr>
                      <a:r>
                        <a:rPr lang="en-US" sz="1200" dirty="0" err="1" smtClean="0"/>
                        <a:t>Lelang</a:t>
                      </a:r>
                      <a:r>
                        <a:rPr lang="en-US" sz="1200" dirty="0" smtClean="0"/>
                        <a:t> </a:t>
                      </a:r>
                      <a:r>
                        <a:rPr lang="en-US" sz="1200" dirty="0" err="1" smtClean="0"/>
                        <a:t>Komoditi</a:t>
                      </a:r>
                      <a:r>
                        <a:rPr lang="en-US" sz="1200" dirty="0" smtClean="0"/>
                        <a:t> </a:t>
                      </a:r>
                      <a:r>
                        <a:rPr lang="en-US" sz="1200" dirty="0" err="1" smtClean="0"/>
                        <a:t>Teh</a:t>
                      </a:r>
                      <a:r>
                        <a:rPr lang="en-US" sz="1200" baseline="0" dirty="0" smtClean="0"/>
                        <a:t> </a:t>
                      </a:r>
                      <a:r>
                        <a:rPr lang="en-US" sz="1200" baseline="0" dirty="0" err="1" smtClean="0"/>
                        <a:t>sebanyak</a:t>
                      </a:r>
                      <a:r>
                        <a:rPr lang="en-US" sz="1200" baseline="0" dirty="0" smtClean="0"/>
                        <a:t> 3 kali </a:t>
                      </a:r>
                      <a:r>
                        <a:rPr lang="en-US" sz="1200" baseline="0" dirty="0" err="1" smtClean="0"/>
                        <a:t>dengan</a:t>
                      </a:r>
                      <a:r>
                        <a:rPr lang="en-US" sz="1200" baseline="0" dirty="0" smtClean="0"/>
                        <a:t> total </a:t>
                      </a:r>
                      <a:r>
                        <a:rPr lang="en-US" sz="1200" baseline="0" dirty="0" err="1" smtClean="0"/>
                        <a:t>transaksi</a:t>
                      </a:r>
                      <a:r>
                        <a:rPr lang="en-US" sz="1200" baseline="0" dirty="0" smtClean="0"/>
                        <a:t> RP 1,38 </a:t>
                      </a:r>
                      <a:r>
                        <a:rPr lang="en-US" sz="1200" baseline="0" dirty="0" err="1" smtClean="0"/>
                        <a:t>milyar</a:t>
                      </a:r>
                      <a:endParaRPr lang="en-US" sz="1200" dirty="0"/>
                    </a:p>
                  </a:txBody>
                  <a:tcPr marT="34290" marB="34290"/>
                </a:tc>
              </a:tr>
              <a:tr h="758190">
                <a:tc>
                  <a:txBody>
                    <a:bodyPr/>
                    <a:lstStyle/>
                    <a:p>
                      <a:pPr marL="346075" indent="-282575">
                        <a:buFont typeface="Arial" pitchFamily="34" charset="0"/>
                        <a:buChar char="•"/>
                      </a:pPr>
                      <a:r>
                        <a:rPr lang="en-US" sz="1200" dirty="0" smtClean="0"/>
                        <a:t> </a:t>
                      </a:r>
                      <a:r>
                        <a:rPr lang="en-US" sz="1200" dirty="0" err="1" smtClean="0"/>
                        <a:t>Bekerjasama</a:t>
                      </a:r>
                      <a:r>
                        <a:rPr lang="en-US" sz="1200" baseline="0" dirty="0" smtClean="0"/>
                        <a:t> </a:t>
                      </a:r>
                      <a:r>
                        <a:rPr lang="en-US" sz="1200" baseline="0" dirty="0" err="1" smtClean="0"/>
                        <a:t>dengan</a:t>
                      </a:r>
                      <a:r>
                        <a:rPr lang="en-US" sz="1200" baseline="0" dirty="0" smtClean="0"/>
                        <a:t> </a:t>
                      </a:r>
                      <a:r>
                        <a:rPr lang="en-US" sz="1200" baseline="0" dirty="0" err="1" smtClean="0"/>
                        <a:t>Dinas</a:t>
                      </a:r>
                      <a:r>
                        <a:rPr lang="en-US" sz="1200" baseline="0" dirty="0" smtClean="0"/>
                        <a:t> </a:t>
                      </a:r>
                      <a:r>
                        <a:rPr lang="en-US" sz="1200" baseline="0" dirty="0" err="1" smtClean="0"/>
                        <a:t>Perindag</a:t>
                      </a:r>
                      <a:r>
                        <a:rPr lang="en-US" sz="1200" baseline="0" dirty="0" smtClean="0"/>
                        <a:t> </a:t>
                      </a:r>
                      <a:r>
                        <a:rPr lang="en-US" sz="1200" baseline="0" dirty="0" err="1" smtClean="0"/>
                        <a:t>Jabar</a:t>
                      </a:r>
                      <a:r>
                        <a:rPr lang="en-US" sz="1200" baseline="0" dirty="0" smtClean="0"/>
                        <a:t> </a:t>
                      </a:r>
                      <a:r>
                        <a:rPr lang="en-US" sz="1200" baseline="0" dirty="0" err="1" smtClean="0"/>
                        <a:t>melakukan</a:t>
                      </a:r>
                      <a:r>
                        <a:rPr lang="en-US" sz="1200" baseline="0" dirty="0" smtClean="0"/>
                        <a:t> </a:t>
                      </a:r>
                      <a:r>
                        <a:rPr lang="en-US" sz="1200" baseline="0" dirty="0" err="1" smtClean="0"/>
                        <a:t>Sosialisasi</a:t>
                      </a:r>
                      <a:r>
                        <a:rPr lang="en-US" sz="1200" baseline="0" dirty="0" smtClean="0"/>
                        <a:t> </a:t>
                      </a:r>
                      <a:r>
                        <a:rPr lang="en-US" sz="1200" baseline="0" dirty="0" err="1" smtClean="0"/>
                        <a:t>dan</a:t>
                      </a:r>
                      <a:r>
                        <a:rPr lang="en-US" sz="1200" baseline="0" dirty="0" smtClean="0"/>
                        <a:t> </a:t>
                      </a:r>
                      <a:r>
                        <a:rPr lang="en-US" sz="1200" baseline="0" dirty="0" err="1" smtClean="0"/>
                        <a:t>Simulasi</a:t>
                      </a:r>
                      <a:r>
                        <a:rPr lang="en-US" sz="1200" baseline="0" dirty="0" smtClean="0"/>
                        <a:t> </a:t>
                      </a:r>
                      <a:r>
                        <a:rPr lang="en-US" sz="1200" baseline="0" dirty="0" err="1" smtClean="0"/>
                        <a:t>Lelang</a:t>
                      </a:r>
                      <a:r>
                        <a:rPr lang="en-US" sz="1200" baseline="0" dirty="0" smtClean="0"/>
                        <a:t> </a:t>
                      </a:r>
                      <a:r>
                        <a:rPr lang="en-US" sz="1200" baseline="0" dirty="0" err="1" smtClean="0"/>
                        <a:t>sebanyak</a:t>
                      </a:r>
                      <a:r>
                        <a:rPr lang="en-US" sz="1200" baseline="0" dirty="0" smtClean="0"/>
                        <a:t> 12 kali </a:t>
                      </a:r>
                      <a:r>
                        <a:rPr lang="en-US" sz="1200" baseline="0" dirty="0" err="1" smtClean="0"/>
                        <a:t>di</a:t>
                      </a:r>
                      <a:r>
                        <a:rPr lang="en-US" sz="1200" baseline="0" dirty="0" smtClean="0"/>
                        <a:t> </a:t>
                      </a:r>
                      <a:r>
                        <a:rPr lang="en-US" sz="1200" baseline="0" dirty="0" err="1" smtClean="0"/>
                        <a:t>berbagai</a:t>
                      </a:r>
                      <a:r>
                        <a:rPr lang="en-US" sz="1200" baseline="0" dirty="0" smtClean="0"/>
                        <a:t> </a:t>
                      </a:r>
                      <a:r>
                        <a:rPr lang="en-US" sz="1200" baseline="0" dirty="0" err="1" smtClean="0"/>
                        <a:t>kabupaten</a:t>
                      </a:r>
                      <a:endParaRPr lang="en-US" sz="1200" dirty="0"/>
                    </a:p>
                  </a:txBody>
                  <a:tcPr marT="34290" marB="34290"/>
                </a:tc>
                <a:tc>
                  <a:txBody>
                    <a:bodyPr/>
                    <a:lstStyle/>
                    <a:p>
                      <a:pPr marL="393700" indent="-330200">
                        <a:buFont typeface="Arial" pitchFamily="34" charset="0"/>
                        <a:buChar char="•"/>
                      </a:pPr>
                      <a:r>
                        <a:rPr lang="en-US" sz="1200" dirty="0" err="1" smtClean="0"/>
                        <a:t>Mendukung</a:t>
                      </a:r>
                      <a:r>
                        <a:rPr lang="en-US" sz="1200" dirty="0" smtClean="0"/>
                        <a:t> </a:t>
                      </a:r>
                      <a:r>
                        <a:rPr lang="en-US" sz="1200" dirty="0" err="1" smtClean="0"/>
                        <a:t>pelaksanaan</a:t>
                      </a:r>
                      <a:r>
                        <a:rPr lang="en-US" sz="1200" dirty="0" smtClean="0"/>
                        <a:t> </a:t>
                      </a:r>
                      <a:r>
                        <a:rPr lang="en-US" sz="1200" dirty="0" err="1" smtClean="0"/>
                        <a:t>Sosialisasi</a:t>
                      </a:r>
                      <a:r>
                        <a:rPr lang="en-US" sz="1200" dirty="0" smtClean="0"/>
                        <a:t> </a:t>
                      </a:r>
                      <a:r>
                        <a:rPr lang="en-US" sz="1200" dirty="0" err="1" smtClean="0"/>
                        <a:t>dan</a:t>
                      </a:r>
                      <a:r>
                        <a:rPr lang="en-US" sz="1200" dirty="0" smtClean="0"/>
                        <a:t> </a:t>
                      </a:r>
                      <a:r>
                        <a:rPr lang="en-US" sz="1200" dirty="0" err="1" smtClean="0"/>
                        <a:t>Simulasi</a:t>
                      </a:r>
                      <a:r>
                        <a:rPr lang="en-US" sz="1200" dirty="0" smtClean="0"/>
                        <a:t> </a:t>
                      </a:r>
                      <a:r>
                        <a:rPr lang="en-US" sz="1200" dirty="0" err="1" smtClean="0"/>
                        <a:t>Lelang</a:t>
                      </a:r>
                      <a:r>
                        <a:rPr lang="en-US" sz="1200" dirty="0" smtClean="0"/>
                        <a:t> </a:t>
                      </a:r>
                      <a:r>
                        <a:rPr lang="en-US" sz="1200" dirty="0" err="1" smtClean="0"/>
                        <a:t>di</a:t>
                      </a:r>
                      <a:r>
                        <a:rPr lang="en-US" sz="1200" dirty="0" smtClean="0"/>
                        <a:t> </a:t>
                      </a:r>
                      <a:r>
                        <a:rPr lang="en-US" sz="1200" dirty="0" err="1" smtClean="0"/>
                        <a:t>tingkat</a:t>
                      </a:r>
                      <a:r>
                        <a:rPr lang="en-US" sz="1200" dirty="0" smtClean="0"/>
                        <a:t> </a:t>
                      </a:r>
                      <a:r>
                        <a:rPr lang="en-US" sz="1200" dirty="0" err="1" smtClean="0"/>
                        <a:t>Kabupaten</a:t>
                      </a:r>
                      <a:r>
                        <a:rPr lang="en-US" sz="1200" dirty="0" smtClean="0"/>
                        <a:t>/Kota </a:t>
                      </a:r>
                      <a:r>
                        <a:rPr lang="en-US" sz="1200" dirty="0" err="1" smtClean="0"/>
                        <a:t>sebanyak</a:t>
                      </a:r>
                      <a:r>
                        <a:rPr lang="en-US" sz="1200" dirty="0" smtClean="0"/>
                        <a:t> 10 kali</a:t>
                      </a:r>
                      <a:endParaRPr lang="en-US" sz="1200" dirty="0"/>
                    </a:p>
                  </a:txBody>
                  <a:tcPr marT="34290" marB="34290"/>
                </a:tc>
              </a:tr>
              <a:tr h="720090">
                <a:tc>
                  <a:txBody>
                    <a:bodyPr/>
                    <a:lstStyle/>
                    <a:p>
                      <a:pPr marL="346075" indent="-282575">
                        <a:buFont typeface="Arial" pitchFamily="34" charset="0"/>
                        <a:buChar char="•"/>
                      </a:pPr>
                      <a:r>
                        <a:rPr lang="en-US" sz="1200" dirty="0" err="1" smtClean="0"/>
                        <a:t>Melakukan</a:t>
                      </a:r>
                      <a:r>
                        <a:rPr lang="en-US" sz="1200" dirty="0" smtClean="0"/>
                        <a:t> FGD </a:t>
                      </a:r>
                      <a:r>
                        <a:rPr lang="en-US" sz="1200" dirty="0" err="1" smtClean="0"/>
                        <a:t>dengan</a:t>
                      </a:r>
                      <a:r>
                        <a:rPr lang="en-US" sz="1200" dirty="0" smtClean="0"/>
                        <a:t> Stakeholder </a:t>
                      </a:r>
                      <a:r>
                        <a:rPr lang="en-US" sz="1200" dirty="0" err="1" smtClean="0"/>
                        <a:t>sebanyak</a:t>
                      </a:r>
                      <a:r>
                        <a:rPr lang="en-US" sz="1200" dirty="0" smtClean="0"/>
                        <a:t> 3 kali</a:t>
                      </a:r>
                      <a:endParaRPr lang="en-US" sz="1200" dirty="0"/>
                    </a:p>
                  </a:txBody>
                  <a:tcPr marT="34290" marB="34290"/>
                </a:tc>
                <a:tc>
                  <a:txBody>
                    <a:bodyPr/>
                    <a:lstStyle/>
                    <a:p>
                      <a:pPr marL="393700" indent="-330200">
                        <a:buFont typeface="Arial" pitchFamily="34" charset="0"/>
                        <a:buChar char="•"/>
                      </a:pPr>
                      <a:r>
                        <a:rPr lang="en-US" sz="1200" dirty="0" err="1" smtClean="0"/>
                        <a:t>Melaksanakan</a:t>
                      </a:r>
                      <a:r>
                        <a:rPr lang="en-US" sz="1200" baseline="0" dirty="0" smtClean="0"/>
                        <a:t> FGD </a:t>
                      </a:r>
                      <a:r>
                        <a:rPr lang="en-US" sz="1200" baseline="0" dirty="0" err="1" smtClean="0"/>
                        <a:t>sebanyak</a:t>
                      </a:r>
                      <a:r>
                        <a:rPr lang="en-US" sz="1200" baseline="0" dirty="0" smtClean="0"/>
                        <a:t> 1 kali </a:t>
                      </a:r>
                      <a:r>
                        <a:rPr lang="en-US" sz="1200" baseline="0" dirty="0" err="1" smtClean="0"/>
                        <a:t>dengan</a:t>
                      </a:r>
                      <a:r>
                        <a:rPr lang="en-US" sz="1200" baseline="0" dirty="0" smtClean="0"/>
                        <a:t> Stakeholder </a:t>
                      </a:r>
                      <a:r>
                        <a:rPr lang="en-US" sz="1200" baseline="0" dirty="0" err="1" smtClean="0"/>
                        <a:t>Sistem</a:t>
                      </a:r>
                      <a:r>
                        <a:rPr lang="en-US" sz="1200" baseline="0" dirty="0" smtClean="0"/>
                        <a:t> </a:t>
                      </a:r>
                      <a:r>
                        <a:rPr lang="en-US" sz="1200" baseline="0" dirty="0" err="1" smtClean="0"/>
                        <a:t>Resi</a:t>
                      </a:r>
                      <a:r>
                        <a:rPr lang="en-US" sz="1200" baseline="0" dirty="0" smtClean="0"/>
                        <a:t> </a:t>
                      </a:r>
                      <a:r>
                        <a:rPr lang="en-US" sz="1200" baseline="0" dirty="0" err="1" smtClean="0"/>
                        <a:t>Gudang</a:t>
                      </a:r>
                      <a:r>
                        <a:rPr lang="en-US" sz="1200" baseline="0" dirty="0" smtClean="0"/>
                        <a:t> </a:t>
                      </a:r>
                      <a:r>
                        <a:rPr lang="en-US" sz="1200" baseline="0" dirty="0" err="1" smtClean="0"/>
                        <a:t>Padi</a:t>
                      </a:r>
                      <a:endParaRPr lang="en-US" sz="1200" dirty="0"/>
                    </a:p>
                  </a:txBody>
                  <a:tcPr marT="34290" marB="34290"/>
                </a:tc>
              </a:tr>
            </a:tbl>
          </a:graphicData>
        </a:graphic>
      </p:graphicFrame>
      <p:sp>
        <p:nvSpPr>
          <p:cNvPr id="5" name="TextBox 3"/>
          <p:cNvSpPr txBox="1">
            <a:spLocks noChangeArrowheads="1"/>
          </p:cNvSpPr>
          <p:nvPr/>
        </p:nvSpPr>
        <p:spPr bwMode="auto">
          <a:xfrm>
            <a:off x="4038600" y="0"/>
            <a:ext cx="510540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3600" b="1" dirty="0" smtClean="0">
                <a:solidFill>
                  <a:srgbClr val="FF0000"/>
                </a:solidFill>
                <a:latin typeface="Agency FB" pitchFamily="34" charset="0"/>
                <a:cs typeface="Segoe UI" pitchFamily="34" charset="0"/>
              </a:rPr>
              <a:t>P</a:t>
            </a:r>
            <a:r>
              <a:rPr lang="en-US" altLang="en-US" sz="3200" b="1" dirty="0" smtClean="0">
                <a:latin typeface="Agency FB" pitchFamily="34" charset="0"/>
                <a:cs typeface="Segoe UI" pitchFamily="34" charset="0"/>
              </a:rPr>
              <a:t>ASAR LELANG AGRO JAWA BARAT</a:t>
            </a:r>
            <a:endParaRPr lang="en-US" altLang="en-US" sz="3200" b="1" dirty="0">
              <a:latin typeface="Agency FB" pitchFamily="34" charset="0"/>
              <a:cs typeface="Segoe UI" pitchFamily="34" charset="0"/>
            </a:endParaRPr>
          </a:p>
        </p:txBody>
      </p:sp>
    </p:spTree>
    <p:extLst>
      <p:ext uri="{BB962C8B-B14F-4D97-AF65-F5344CB8AC3E}">
        <p14:creationId xmlns:p14="http://schemas.microsoft.com/office/powerpoint/2010/main" xmlns="" val="234342428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90850" y="434995"/>
            <a:ext cx="5943600" cy="365522"/>
          </a:xfrm>
        </p:spPr>
        <p:txBody>
          <a:bodyPr>
            <a:noAutofit/>
          </a:bodyPr>
          <a:lstStyle/>
          <a:p>
            <a:pPr algn="r"/>
            <a:r>
              <a:rPr lang="en-US" sz="1600" b="1" dirty="0" smtClean="0">
                <a:solidFill>
                  <a:srgbClr val="C00000"/>
                </a:solidFill>
                <a:latin typeface="Segoe UI" pitchFamily="34" charset="0"/>
                <a:ea typeface="+mn-ea"/>
                <a:cs typeface="Segoe UI" pitchFamily="34" charset="0"/>
              </a:rPr>
              <a:t>PELAKSANAAN KERJA LELANG 2015</a:t>
            </a:r>
            <a:endParaRPr lang="en-US" sz="1600" b="1" dirty="0">
              <a:solidFill>
                <a:srgbClr val="C00000"/>
              </a:solidFill>
              <a:latin typeface="Segoe UI" pitchFamily="34" charset="0"/>
              <a:ea typeface="+mn-ea"/>
              <a:cs typeface="Segoe UI"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3469070505"/>
              </p:ext>
            </p:extLst>
          </p:nvPr>
        </p:nvGraphicFramePr>
        <p:xfrm>
          <a:off x="228599" y="800100"/>
          <a:ext cx="8610601" cy="4221239"/>
        </p:xfrm>
        <a:graphic>
          <a:graphicData uri="http://schemas.openxmlformats.org/drawingml/2006/table">
            <a:tbl>
              <a:tblPr/>
              <a:tblGrid>
                <a:gridCol w="1318739"/>
                <a:gridCol w="1473887"/>
                <a:gridCol w="1629033"/>
                <a:gridCol w="1430920"/>
                <a:gridCol w="1379011"/>
                <a:gridCol w="1379011"/>
              </a:tblGrid>
              <a:tr h="188868">
                <a:tc>
                  <a:txBody>
                    <a:bodyPr/>
                    <a:lstStyle/>
                    <a:p>
                      <a:pPr>
                        <a:lnSpc>
                          <a:spcPct val="115000"/>
                        </a:lnSpc>
                        <a:spcAft>
                          <a:spcPts val="0"/>
                        </a:spcAft>
                      </a:pPr>
                      <a:r>
                        <a:rPr lang="en-US" sz="1100" b="1" dirty="0" err="1">
                          <a:latin typeface="Calibri"/>
                          <a:ea typeface="Calibri"/>
                          <a:cs typeface="Times New Roman"/>
                        </a:rPr>
                        <a:t>Januari</a:t>
                      </a:r>
                      <a:r>
                        <a:rPr lang="en-US" sz="1100" b="1" dirty="0">
                          <a:latin typeface="Calibri"/>
                          <a:ea typeface="Calibri"/>
                          <a:cs typeface="Times New Roman"/>
                        </a:rPr>
                        <a:t> </a:t>
                      </a:r>
                      <a:endParaRPr lang="en-US" sz="1100" dirty="0">
                        <a:latin typeface="Calibri"/>
                        <a:ea typeface="Calibri"/>
                        <a:cs typeface="Times New Roman"/>
                      </a:endParaRPr>
                    </a:p>
                  </a:txBody>
                  <a:tcPr marL="26602" marR="26602" marT="48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nSpc>
                          <a:spcPct val="115000"/>
                        </a:lnSpc>
                        <a:spcAft>
                          <a:spcPts val="0"/>
                        </a:spcAft>
                      </a:pPr>
                      <a:r>
                        <a:rPr lang="en-US" sz="1100" b="1">
                          <a:latin typeface="Calibri"/>
                          <a:ea typeface="Calibri"/>
                          <a:cs typeface="Times New Roman"/>
                        </a:rPr>
                        <a:t>Pebruari</a:t>
                      </a:r>
                      <a:r>
                        <a:rPr lang="en-US" sz="1100">
                          <a:latin typeface="Calibri"/>
                          <a:ea typeface="Calibri"/>
                          <a:cs typeface="Times New Roman"/>
                        </a:rPr>
                        <a:t> </a:t>
                      </a:r>
                    </a:p>
                  </a:txBody>
                  <a:tcPr marL="26602" marR="26602" marT="48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nSpc>
                          <a:spcPct val="115000"/>
                        </a:lnSpc>
                        <a:spcAft>
                          <a:spcPts val="0"/>
                        </a:spcAft>
                      </a:pPr>
                      <a:r>
                        <a:rPr lang="en-US" sz="1100" b="1" dirty="0" err="1" smtClean="0">
                          <a:latin typeface="Calibri"/>
                          <a:ea typeface="Calibri"/>
                          <a:cs typeface="Times New Roman"/>
                        </a:rPr>
                        <a:t>Maret</a:t>
                      </a:r>
                      <a:endParaRPr lang="en-US" sz="1100" dirty="0">
                        <a:latin typeface="Calibri"/>
                        <a:ea typeface="Calibri"/>
                        <a:cs typeface="Times New Roman"/>
                      </a:endParaRPr>
                    </a:p>
                  </a:txBody>
                  <a:tcPr marL="26602" marR="26602" marT="48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nSpc>
                          <a:spcPct val="115000"/>
                        </a:lnSpc>
                        <a:spcAft>
                          <a:spcPts val="0"/>
                        </a:spcAft>
                      </a:pPr>
                      <a:r>
                        <a:rPr lang="en-US" sz="1100" b="1">
                          <a:latin typeface="Calibri"/>
                          <a:ea typeface="Calibri"/>
                          <a:cs typeface="Times New Roman"/>
                        </a:rPr>
                        <a:t>April</a:t>
                      </a:r>
                      <a:r>
                        <a:rPr lang="en-US" sz="1100">
                          <a:latin typeface="Calibri"/>
                          <a:ea typeface="Calibri"/>
                          <a:cs typeface="Times New Roman"/>
                        </a:rPr>
                        <a:t> </a:t>
                      </a:r>
                    </a:p>
                  </a:txBody>
                  <a:tcPr marL="26602" marR="26602" marT="48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nSpc>
                          <a:spcPct val="115000"/>
                        </a:lnSpc>
                        <a:spcAft>
                          <a:spcPts val="0"/>
                        </a:spcAft>
                      </a:pPr>
                      <a:r>
                        <a:rPr lang="en-US" sz="1100" b="1">
                          <a:latin typeface="Calibri"/>
                          <a:ea typeface="Calibri"/>
                          <a:cs typeface="Times New Roman"/>
                        </a:rPr>
                        <a:t>Mei</a:t>
                      </a:r>
                      <a:r>
                        <a:rPr lang="en-US" sz="1100">
                          <a:latin typeface="Calibri"/>
                          <a:ea typeface="Calibri"/>
                          <a:cs typeface="Times New Roman"/>
                        </a:rPr>
                        <a:t> </a:t>
                      </a:r>
                    </a:p>
                  </a:txBody>
                  <a:tcPr marL="26602" marR="26602" marT="48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nSpc>
                          <a:spcPct val="115000"/>
                        </a:lnSpc>
                        <a:spcAft>
                          <a:spcPts val="0"/>
                        </a:spcAft>
                      </a:pPr>
                      <a:r>
                        <a:rPr lang="en-US" sz="1100" b="1" dirty="0" err="1">
                          <a:latin typeface="Calibri"/>
                          <a:ea typeface="Calibri"/>
                          <a:cs typeface="Times New Roman"/>
                        </a:rPr>
                        <a:t>Juni</a:t>
                      </a:r>
                      <a:r>
                        <a:rPr lang="en-US" sz="1100" dirty="0">
                          <a:latin typeface="Calibri"/>
                          <a:ea typeface="Calibri"/>
                          <a:cs typeface="Times New Roman"/>
                        </a:rPr>
                        <a:t> </a:t>
                      </a:r>
                    </a:p>
                  </a:txBody>
                  <a:tcPr marL="26602" marR="26602" marT="48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r>
              <a:tr h="1595330">
                <a:tc>
                  <a:txBody>
                    <a:bodyPr/>
                    <a:lstStyle/>
                    <a:p>
                      <a:pPr marL="173038" lvl="0" indent="-109538">
                        <a:lnSpc>
                          <a:spcPct val="115000"/>
                        </a:lnSpc>
                        <a:spcAft>
                          <a:spcPts val="0"/>
                        </a:spcAft>
                        <a:buFont typeface="Symbol"/>
                        <a:buChar char=""/>
                      </a:pPr>
                      <a:r>
                        <a:rPr lang="en-US" sz="900" dirty="0" err="1">
                          <a:latin typeface="Calibri"/>
                          <a:ea typeface="Calibri"/>
                          <a:cs typeface="Times New Roman"/>
                        </a:rPr>
                        <a:t>Persiapan</a:t>
                      </a:r>
                      <a:r>
                        <a:rPr lang="en-US" sz="900" dirty="0">
                          <a:latin typeface="Calibri"/>
                          <a:ea typeface="Calibri"/>
                          <a:cs typeface="Times New Roman"/>
                        </a:rPr>
                        <a:t> </a:t>
                      </a:r>
                      <a:r>
                        <a:rPr lang="en-US" sz="900" dirty="0" err="1">
                          <a:latin typeface="Calibri"/>
                          <a:ea typeface="Calibri"/>
                          <a:cs typeface="Times New Roman"/>
                        </a:rPr>
                        <a:t>Lelang</a:t>
                      </a:r>
                      <a:r>
                        <a:rPr lang="en-US" sz="900" dirty="0">
                          <a:latin typeface="Calibri"/>
                          <a:ea typeface="Calibri"/>
                          <a:cs typeface="Times New Roman"/>
                        </a:rPr>
                        <a:t> </a:t>
                      </a:r>
                      <a:r>
                        <a:rPr lang="en-US" sz="900" dirty="0" err="1">
                          <a:latin typeface="Calibri"/>
                          <a:ea typeface="Calibri"/>
                          <a:cs typeface="Times New Roman"/>
                        </a:rPr>
                        <a:t>dan</a:t>
                      </a:r>
                      <a:r>
                        <a:rPr lang="en-US" sz="900" dirty="0">
                          <a:latin typeface="Calibri"/>
                          <a:ea typeface="Calibri"/>
                          <a:cs typeface="Times New Roman"/>
                        </a:rPr>
                        <a:t> </a:t>
                      </a:r>
                      <a:r>
                        <a:rPr lang="en-US" sz="900" dirty="0" err="1">
                          <a:latin typeface="Calibri"/>
                          <a:ea typeface="Calibri"/>
                          <a:cs typeface="Times New Roman"/>
                        </a:rPr>
                        <a:t>pembentukan</a:t>
                      </a:r>
                      <a:r>
                        <a:rPr lang="en-US" sz="900" dirty="0">
                          <a:latin typeface="Calibri"/>
                          <a:ea typeface="Calibri"/>
                          <a:cs typeface="Times New Roman"/>
                        </a:rPr>
                        <a:t> Tim </a:t>
                      </a:r>
                      <a:r>
                        <a:rPr lang="en-US" sz="900" dirty="0" err="1">
                          <a:latin typeface="Calibri"/>
                          <a:ea typeface="Calibri"/>
                          <a:cs typeface="Times New Roman"/>
                        </a:rPr>
                        <a:t>Lelang</a:t>
                      </a:r>
                      <a:r>
                        <a:rPr lang="en-US" sz="900" dirty="0">
                          <a:latin typeface="Calibri"/>
                          <a:ea typeface="Calibri"/>
                          <a:cs typeface="Times New Roman"/>
                        </a:rPr>
                        <a:t> </a:t>
                      </a:r>
                    </a:p>
                    <a:p>
                      <a:pPr marL="173038" lvl="0" indent="-109538">
                        <a:lnSpc>
                          <a:spcPct val="115000"/>
                        </a:lnSpc>
                        <a:spcAft>
                          <a:spcPts val="0"/>
                        </a:spcAft>
                        <a:buFont typeface="Symbol"/>
                        <a:buChar char=""/>
                      </a:pPr>
                      <a:r>
                        <a:rPr lang="en-US" sz="900" dirty="0" err="1">
                          <a:latin typeface="Calibri"/>
                          <a:ea typeface="Calibri"/>
                          <a:cs typeface="Times New Roman"/>
                        </a:rPr>
                        <a:t>Pertemuan</a:t>
                      </a:r>
                      <a:r>
                        <a:rPr lang="en-US" sz="900" dirty="0">
                          <a:latin typeface="Calibri"/>
                          <a:ea typeface="Calibri"/>
                          <a:cs typeface="Times New Roman"/>
                        </a:rPr>
                        <a:t> dg </a:t>
                      </a:r>
                      <a:r>
                        <a:rPr lang="en-US" sz="900" dirty="0" err="1">
                          <a:latin typeface="Calibri"/>
                          <a:ea typeface="Calibri"/>
                          <a:cs typeface="Times New Roman"/>
                        </a:rPr>
                        <a:t>Dinas</a:t>
                      </a:r>
                      <a:r>
                        <a:rPr lang="en-US" sz="900" dirty="0">
                          <a:latin typeface="Calibri"/>
                          <a:ea typeface="Calibri"/>
                          <a:cs typeface="Times New Roman"/>
                        </a:rPr>
                        <a:t> </a:t>
                      </a:r>
                      <a:r>
                        <a:rPr lang="en-US" sz="900" dirty="0" err="1">
                          <a:latin typeface="Calibri"/>
                          <a:ea typeface="Calibri"/>
                          <a:cs typeface="Times New Roman"/>
                        </a:rPr>
                        <a:t>Perindag</a:t>
                      </a:r>
                      <a:r>
                        <a:rPr lang="en-US" sz="900" dirty="0">
                          <a:latin typeface="Calibri"/>
                          <a:ea typeface="Calibri"/>
                          <a:cs typeface="Times New Roman"/>
                        </a:rPr>
                        <a:t> </a:t>
                      </a:r>
                      <a:r>
                        <a:rPr lang="en-US" sz="900" dirty="0" err="1">
                          <a:latin typeface="Calibri"/>
                          <a:ea typeface="Calibri"/>
                          <a:cs typeface="Times New Roman"/>
                        </a:rPr>
                        <a:t>Jabar</a:t>
                      </a:r>
                      <a:r>
                        <a:rPr lang="en-US" sz="900" dirty="0">
                          <a:latin typeface="Calibri"/>
                          <a:ea typeface="Calibri"/>
                          <a:cs typeface="Times New Roman"/>
                        </a:rPr>
                        <a:t>, KBI </a:t>
                      </a:r>
                      <a:r>
                        <a:rPr lang="en-US" sz="900" dirty="0" err="1">
                          <a:latin typeface="Calibri"/>
                          <a:ea typeface="Calibri"/>
                          <a:cs typeface="Times New Roman"/>
                        </a:rPr>
                        <a:t>dan</a:t>
                      </a:r>
                      <a:r>
                        <a:rPr lang="en-US" sz="900" dirty="0">
                          <a:latin typeface="Calibri"/>
                          <a:ea typeface="Calibri"/>
                          <a:cs typeface="Times New Roman"/>
                        </a:rPr>
                        <a:t> </a:t>
                      </a:r>
                      <a:r>
                        <a:rPr lang="en-US" sz="900" dirty="0" err="1">
                          <a:latin typeface="Calibri"/>
                          <a:ea typeface="Calibri"/>
                          <a:cs typeface="Times New Roman"/>
                        </a:rPr>
                        <a:t>Bappebti</a:t>
                      </a:r>
                      <a:endParaRPr lang="en-US" sz="900" dirty="0">
                        <a:latin typeface="Calibri"/>
                        <a:ea typeface="Calibri"/>
                        <a:cs typeface="Times New Roman"/>
                      </a:endParaRPr>
                    </a:p>
                  </a:txBody>
                  <a:tcPr marL="26602" marR="26602" marT="48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173038" lvl="0" indent="-141288">
                        <a:lnSpc>
                          <a:spcPct val="115000"/>
                        </a:lnSpc>
                        <a:spcAft>
                          <a:spcPts val="0"/>
                        </a:spcAft>
                        <a:buFont typeface="Symbol"/>
                        <a:buChar char=""/>
                      </a:pPr>
                      <a:r>
                        <a:rPr lang="en-US" sz="900" b="1" dirty="0">
                          <a:latin typeface="Calibri"/>
                          <a:ea typeface="Calibri"/>
                          <a:cs typeface="Times New Roman"/>
                        </a:rPr>
                        <a:t>6 </a:t>
                      </a:r>
                      <a:r>
                        <a:rPr lang="en-US" sz="900" b="1" dirty="0" err="1">
                          <a:latin typeface="Calibri"/>
                          <a:ea typeface="Calibri"/>
                          <a:cs typeface="Times New Roman"/>
                        </a:rPr>
                        <a:t>Peb</a:t>
                      </a:r>
                      <a:r>
                        <a:rPr lang="en-US" sz="900" dirty="0">
                          <a:latin typeface="Calibri"/>
                          <a:ea typeface="Calibri"/>
                          <a:cs typeface="Times New Roman"/>
                        </a:rPr>
                        <a:t/>
                      </a:r>
                      <a:br>
                        <a:rPr lang="en-US" sz="900" dirty="0">
                          <a:latin typeface="Calibri"/>
                          <a:ea typeface="Calibri"/>
                          <a:cs typeface="Times New Roman"/>
                        </a:rPr>
                      </a:br>
                      <a:r>
                        <a:rPr lang="en-US" sz="900" dirty="0" err="1">
                          <a:latin typeface="Calibri"/>
                          <a:ea typeface="Calibri"/>
                          <a:cs typeface="Times New Roman"/>
                        </a:rPr>
                        <a:t>Rapat</a:t>
                      </a:r>
                      <a:r>
                        <a:rPr lang="en-US" sz="900" dirty="0">
                          <a:latin typeface="Calibri"/>
                          <a:ea typeface="Calibri"/>
                          <a:cs typeface="Times New Roman"/>
                        </a:rPr>
                        <a:t> </a:t>
                      </a:r>
                      <a:r>
                        <a:rPr lang="en-US" sz="900" dirty="0" err="1">
                          <a:latin typeface="Calibri"/>
                          <a:ea typeface="Calibri"/>
                          <a:cs typeface="Times New Roman"/>
                        </a:rPr>
                        <a:t>Anggota</a:t>
                      </a:r>
                      <a:r>
                        <a:rPr lang="en-US" sz="900" dirty="0">
                          <a:latin typeface="Calibri"/>
                          <a:ea typeface="Calibri"/>
                          <a:cs typeface="Times New Roman"/>
                        </a:rPr>
                        <a:t>: </a:t>
                      </a:r>
                      <a:r>
                        <a:rPr lang="en-US" sz="900" dirty="0" err="1">
                          <a:latin typeface="Calibri"/>
                          <a:ea typeface="Calibri"/>
                          <a:cs typeface="Times New Roman"/>
                        </a:rPr>
                        <a:t>Penggantian</a:t>
                      </a:r>
                      <a:r>
                        <a:rPr lang="en-US" sz="900" dirty="0">
                          <a:latin typeface="Calibri"/>
                          <a:ea typeface="Calibri"/>
                          <a:cs typeface="Times New Roman"/>
                        </a:rPr>
                        <a:t> </a:t>
                      </a:r>
                      <a:r>
                        <a:rPr lang="en-US" sz="900" dirty="0" err="1">
                          <a:latin typeface="Calibri"/>
                          <a:ea typeface="Calibri"/>
                          <a:cs typeface="Times New Roman"/>
                        </a:rPr>
                        <a:t>Angg</a:t>
                      </a:r>
                      <a:r>
                        <a:rPr lang="en-US" sz="900" dirty="0">
                          <a:latin typeface="Calibri"/>
                          <a:ea typeface="Calibri"/>
                          <a:cs typeface="Times New Roman"/>
                        </a:rPr>
                        <a:t> </a:t>
                      </a:r>
                      <a:r>
                        <a:rPr lang="en-US" sz="900" dirty="0" err="1">
                          <a:latin typeface="Calibri"/>
                          <a:ea typeface="Calibri"/>
                          <a:cs typeface="Times New Roman"/>
                        </a:rPr>
                        <a:t>Bandan</a:t>
                      </a:r>
                      <a:r>
                        <a:rPr lang="en-US" sz="900" dirty="0">
                          <a:latin typeface="Calibri"/>
                          <a:ea typeface="Calibri"/>
                          <a:cs typeface="Times New Roman"/>
                        </a:rPr>
                        <a:t> </a:t>
                      </a:r>
                      <a:r>
                        <a:rPr lang="en-US" sz="900" dirty="0" err="1">
                          <a:latin typeface="Calibri"/>
                          <a:ea typeface="Calibri"/>
                          <a:cs typeface="Times New Roman"/>
                        </a:rPr>
                        <a:t>Pengawas</a:t>
                      </a:r>
                      <a:r>
                        <a:rPr lang="en-US" sz="900" dirty="0">
                          <a:latin typeface="Calibri"/>
                          <a:ea typeface="Calibri"/>
                          <a:cs typeface="Times New Roman"/>
                        </a:rPr>
                        <a:t> </a:t>
                      </a:r>
                      <a:r>
                        <a:rPr lang="en-US" sz="900" dirty="0" err="1">
                          <a:latin typeface="Calibri"/>
                          <a:ea typeface="Calibri"/>
                          <a:cs typeface="Times New Roman"/>
                        </a:rPr>
                        <a:t>dan</a:t>
                      </a:r>
                      <a:r>
                        <a:rPr lang="en-US" sz="900" dirty="0">
                          <a:latin typeface="Calibri"/>
                          <a:ea typeface="Calibri"/>
                          <a:cs typeface="Times New Roman"/>
                        </a:rPr>
                        <a:t> </a:t>
                      </a:r>
                      <a:r>
                        <a:rPr lang="en-US" sz="900" dirty="0" err="1">
                          <a:latin typeface="Calibri"/>
                          <a:ea typeface="Calibri"/>
                          <a:cs typeface="Times New Roman"/>
                        </a:rPr>
                        <a:t>Pengangkatan</a:t>
                      </a:r>
                      <a:r>
                        <a:rPr lang="en-US" sz="900" dirty="0">
                          <a:latin typeface="Calibri"/>
                          <a:ea typeface="Calibri"/>
                          <a:cs typeface="Times New Roman"/>
                        </a:rPr>
                        <a:t> </a:t>
                      </a:r>
                      <a:r>
                        <a:rPr lang="en-US" sz="900" dirty="0" err="1">
                          <a:latin typeface="Calibri"/>
                          <a:ea typeface="Calibri"/>
                          <a:cs typeface="Times New Roman"/>
                        </a:rPr>
                        <a:t>Manajer</a:t>
                      </a:r>
                      <a:r>
                        <a:rPr lang="en-US" sz="900" dirty="0">
                          <a:latin typeface="Calibri"/>
                          <a:ea typeface="Calibri"/>
                          <a:cs typeface="Times New Roman"/>
                        </a:rPr>
                        <a:t> </a:t>
                      </a:r>
                      <a:r>
                        <a:rPr lang="en-US" sz="900" dirty="0" err="1">
                          <a:latin typeface="Calibri"/>
                          <a:ea typeface="Calibri"/>
                          <a:cs typeface="Times New Roman"/>
                        </a:rPr>
                        <a:t>Lelang</a:t>
                      </a:r>
                      <a:endParaRPr lang="en-US" sz="900" dirty="0">
                        <a:latin typeface="Calibri"/>
                        <a:ea typeface="Calibri"/>
                        <a:cs typeface="Times New Roman"/>
                      </a:endParaRPr>
                    </a:p>
                    <a:p>
                      <a:pPr marL="173038" lvl="0" indent="-141288">
                        <a:lnSpc>
                          <a:spcPct val="115000"/>
                        </a:lnSpc>
                        <a:spcAft>
                          <a:spcPts val="0"/>
                        </a:spcAft>
                        <a:buFont typeface="Symbol"/>
                        <a:buChar char=""/>
                      </a:pPr>
                      <a:r>
                        <a:rPr lang="en-US" sz="900" b="1" dirty="0">
                          <a:latin typeface="Calibri"/>
                          <a:ea typeface="Calibri"/>
                          <a:cs typeface="Times New Roman"/>
                        </a:rPr>
                        <a:t>11-28 </a:t>
                      </a:r>
                      <a:r>
                        <a:rPr lang="en-US" sz="900" b="1" dirty="0" err="1">
                          <a:latin typeface="Calibri"/>
                          <a:ea typeface="Calibri"/>
                          <a:cs typeface="Times New Roman"/>
                        </a:rPr>
                        <a:t>Peb</a:t>
                      </a:r>
                      <a:r>
                        <a:rPr lang="en-US" sz="900" dirty="0">
                          <a:latin typeface="Calibri"/>
                          <a:ea typeface="Calibri"/>
                          <a:cs typeface="Times New Roman"/>
                        </a:rPr>
                        <a:t/>
                      </a:r>
                      <a:br>
                        <a:rPr lang="en-US" sz="900" dirty="0">
                          <a:latin typeface="Calibri"/>
                          <a:ea typeface="Calibri"/>
                          <a:cs typeface="Times New Roman"/>
                        </a:rPr>
                      </a:br>
                      <a:r>
                        <a:rPr lang="en-US" sz="900" dirty="0" err="1">
                          <a:latin typeface="Calibri"/>
                          <a:ea typeface="Calibri"/>
                          <a:cs typeface="Times New Roman"/>
                        </a:rPr>
                        <a:t>Persiapan</a:t>
                      </a:r>
                      <a:r>
                        <a:rPr lang="en-US" sz="900" dirty="0">
                          <a:latin typeface="Calibri"/>
                          <a:ea typeface="Calibri"/>
                          <a:cs typeface="Times New Roman"/>
                        </a:rPr>
                        <a:t> </a:t>
                      </a:r>
                      <a:r>
                        <a:rPr lang="en-US" sz="900" dirty="0" err="1">
                          <a:latin typeface="Calibri"/>
                          <a:ea typeface="Calibri"/>
                          <a:cs typeface="Times New Roman"/>
                        </a:rPr>
                        <a:t>Lelang</a:t>
                      </a:r>
                      <a:r>
                        <a:rPr lang="en-US" sz="900" dirty="0">
                          <a:latin typeface="Calibri"/>
                          <a:ea typeface="Calibri"/>
                          <a:cs typeface="Times New Roman"/>
                        </a:rPr>
                        <a:t> </a:t>
                      </a:r>
                      <a:r>
                        <a:rPr lang="en-US" sz="900" dirty="0" err="1">
                          <a:latin typeface="Calibri"/>
                          <a:ea typeface="Calibri"/>
                          <a:cs typeface="Times New Roman"/>
                        </a:rPr>
                        <a:t>dan</a:t>
                      </a:r>
                      <a:r>
                        <a:rPr lang="en-US" sz="900" dirty="0">
                          <a:latin typeface="Calibri"/>
                          <a:ea typeface="Calibri"/>
                          <a:cs typeface="Times New Roman"/>
                        </a:rPr>
                        <a:t> </a:t>
                      </a:r>
                      <a:r>
                        <a:rPr lang="en-US" sz="900" dirty="0" err="1">
                          <a:latin typeface="Calibri"/>
                          <a:ea typeface="Calibri"/>
                          <a:cs typeface="Times New Roman"/>
                        </a:rPr>
                        <a:t>pembentukan</a:t>
                      </a:r>
                      <a:r>
                        <a:rPr lang="en-US" sz="900" dirty="0">
                          <a:latin typeface="Calibri"/>
                          <a:ea typeface="Calibri"/>
                          <a:cs typeface="Times New Roman"/>
                        </a:rPr>
                        <a:t> Tim </a:t>
                      </a:r>
                      <a:r>
                        <a:rPr lang="en-US" sz="900" dirty="0" err="1">
                          <a:latin typeface="Calibri"/>
                          <a:ea typeface="Calibri"/>
                          <a:cs typeface="Times New Roman"/>
                        </a:rPr>
                        <a:t>Lelang</a:t>
                      </a:r>
                      <a:r>
                        <a:rPr lang="en-US" sz="900" dirty="0">
                          <a:latin typeface="Calibri"/>
                          <a:ea typeface="Calibri"/>
                          <a:cs typeface="Times New Roman"/>
                        </a:rPr>
                        <a:t> </a:t>
                      </a:r>
                    </a:p>
                  </a:txBody>
                  <a:tcPr marL="26602" marR="26602" marT="48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236538" lvl="0" indent="-173038">
                        <a:lnSpc>
                          <a:spcPct val="115000"/>
                        </a:lnSpc>
                        <a:spcAft>
                          <a:spcPts val="0"/>
                        </a:spcAft>
                        <a:buFont typeface="Symbol"/>
                        <a:buChar char=""/>
                      </a:pPr>
                      <a:r>
                        <a:rPr lang="en-US" sz="900" b="1" dirty="0">
                          <a:latin typeface="Calibri"/>
                          <a:ea typeface="Calibri"/>
                          <a:cs typeface="Times New Roman"/>
                        </a:rPr>
                        <a:t>18 </a:t>
                      </a:r>
                      <a:r>
                        <a:rPr lang="en-US" sz="900" b="1" dirty="0" err="1">
                          <a:latin typeface="Calibri"/>
                          <a:ea typeface="Calibri"/>
                          <a:cs typeface="Times New Roman"/>
                        </a:rPr>
                        <a:t>Maret</a:t>
                      </a:r>
                      <a:r>
                        <a:rPr lang="en-US" sz="900" dirty="0">
                          <a:latin typeface="Calibri"/>
                          <a:ea typeface="Calibri"/>
                          <a:cs typeface="Times New Roman"/>
                        </a:rPr>
                        <a:t/>
                      </a:r>
                      <a:br>
                        <a:rPr lang="en-US" sz="900" dirty="0">
                          <a:latin typeface="Calibri"/>
                          <a:ea typeface="Calibri"/>
                          <a:cs typeface="Times New Roman"/>
                        </a:rPr>
                      </a:br>
                      <a:r>
                        <a:rPr lang="en-US" sz="900" dirty="0" err="1">
                          <a:latin typeface="Calibri"/>
                          <a:ea typeface="Calibri"/>
                          <a:cs typeface="Times New Roman"/>
                        </a:rPr>
                        <a:t>Sosialisasi</a:t>
                      </a:r>
                      <a:r>
                        <a:rPr lang="en-US" sz="900" dirty="0">
                          <a:latin typeface="Calibri"/>
                          <a:ea typeface="Calibri"/>
                          <a:cs typeface="Times New Roman"/>
                        </a:rPr>
                        <a:t> </a:t>
                      </a:r>
                      <a:r>
                        <a:rPr lang="en-US" sz="900" dirty="0" err="1">
                          <a:latin typeface="Calibri"/>
                          <a:ea typeface="Calibri"/>
                          <a:cs typeface="Times New Roman"/>
                        </a:rPr>
                        <a:t>Lelang</a:t>
                      </a:r>
                      <a:r>
                        <a:rPr lang="en-US" sz="900" dirty="0">
                          <a:latin typeface="Calibri"/>
                          <a:ea typeface="Calibri"/>
                          <a:cs typeface="Times New Roman"/>
                        </a:rPr>
                        <a:t> </a:t>
                      </a:r>
                      <a:r>
                        <a:rPr lang="en-US" sz="900" dirty="0" err="1">
                          <a:latin typeface="Calibri"/>
                          <a:ea typeface="Calibri"/>
                          <a:cs typeface="Times New Roman"/>
                        </a:rPr>
                        <a:t>di</a:t>
                      </a:r>
                      <a:r>
                        <a:rPr lang="en-US" sz="900" dirty="0">
                          <a:latin typeface="Calibri"/>
                          <a:ea typeface="Calibri"/>
                          <a:cs typeface="Times New Roman"/>
                        </a:rPr>
                        <a:t> </a:t>
                      </a:r>
                      <a:r>
                        <a:rPr lang="en-US" sz="900" dirty="0" err="1">
                          <a:latin typeface="Calibri"/>
                          <a:ea typeface="Calibri"/>
                          <a:cs typeface="Times New Roman"/>
                        </a:rPr>
                        <a:t>Kab</a:t>
                      </a:r>
                      <a:r>
                        <a:rPr lang="en-US" sz="900" dirty="0">
                          <a:latin typeface="Calibri"/>
                          <a:ea typeface="Calibri"/>
                          <a:cs typeface="Times New Roman"/>
                        </a:rPr>
                        <a:t>. </a:t>
                      </a:r>
                      <a:r>
                        <a:rPr lang="en-US" sz="900" dirty="0" err="1">
                          <a:latin typeface="Calibri"/>
                          <a:ea typeface="Calibri"/>
                          <a:cs typeface="Times New Roman"/>
                        </a:rPr>
                        <a:t>Cianjur</a:t>
                      </a:r>
                      <a:endParaRPr lang="en-US" sz="900" dirty="0">
                        <a:latin typeface="Calibri"/>
                        <a:ea typeface="Calibri"/>
                        <a:cs typeface="Times New Roman"/>
                      </a:endParaRPr>
                    </a:p>
                    <a:p>
                      <a:pPr marL="236538" lvl="0" indent="-173038">
                        <a:lnSpc>
                          <a:spcPct val="115000"/>
                        </a:lnSpc>
                        <a:spcAft>
                          <a:spcPts val="0"/>
                        </a:spcAft>
                        <a:buFont typeface="Symbol"/>
                        <a:buChar char=""/>
                      </a:pPr>
                      <a:r>
                        <a:rPr lang="en-US" sz="900" dirty="0">
                          <a:latin typeface="Calibri"/>
                          <a:ea typeface="Calibri"/>
                          <a:cs typeface="Times New Roman"/>
                        </a:rPr>
                        <a:t>Per </a:t>
                      </a:r>
                      <a:r>
                        <a:rPr lang="en-US" sz="900" dirty="0" err="1">
                          <a:latin typeface="Calibri"/>
                          <a:ea typeface="Calibri"/>
                          <a:cs typeface="Times New Roman"/>
                        </a:rPr>
                        <a:t>temuan</a:t>
                      </a:r>
                      <a:r>
                        <a:rPr lang="en-US" sz="900" dirty="0">
                          <a:latin typeface="Calibri"/>
                          <a:ea typeface="Calibri"/>
                          <a:cs typeface="Times New Roman"/>
                        </a:rPr>
                        <a:t> dg Buyer </a:t>
                      </a:r>
                      <a:r>
                        <a:rPr lang="en-US" sz="900" dirty="0" err="1">
                          <a:latin typeface="Calibri"/>
                          <a:ea typeface="Calibri"/>
                          <a:cs typeface="Times New Roman"/>
                        </a:rPr>
                        <a:t>dr</a:t>
                      </a:r>
                      <a:r>
                        <a:rPr lang="en-US" sz="900" dirty="0">
                          <a:latin typeface="Calibri"/>
                          <a:ea typeface="Calibri"/>
                          <a:cs typeface="Times New Roman"/>
                        </a:rPr>
                        <a:t> </a:t>
                      </a:r>
                      <a:r>
                        <a:rPr lang="en-US" sz="900" dirty="0" err="1">
                          <a:latin typeface="Calibri"/>
                          <a:ea typeface="Calibri"/>
                          <a:cs typeface="Times New Roman"/>
                        </a:rPr>
                        <a:t>Jepang</a:t>
                      </a:r>
                      <a:r>
                        <a:rPr lang="en-US" sz="900" dirty="0">
                          <a:latin typeface="Calibri"/>
                          <a:ea typeface="Calibri"/>
                          <a:cs typeface="Times New Roman"/>
                        </a:rPr>
                        <a:t> </a:t>
                      </a:r>
                      <a:r>
                        <a:rPr lang="en-US" sz="900" dirty="0" err="1">
                          <a:latin typeface="Calibri"/>
                          <a:ea typeface="Calibri"/>
                          <a:cs typeface="Times New Roman"/>
                        </a:rPr>
                        <a:t>di</a:t>
                      </a:r>
                      <a:r>
                        <a:rPr lang="en-US" sz="900" dirty="0">
                          <a:latin typeface="Calibri"/>
                          <a:ea typeface="Calibri"/>
                          <a:cs typeface="Times New Roman"/>
                        </a:rPr>
                        <a:t> SMESCO Jakarta</a:t>
                      </a:r>
                    </a:p>
                  </a:txBody>
                  <a:tcPr marL="26602" marR="26602" marT="48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236538" lvl="0" indent="-173038">
                        <a:lnSpc>
                          <a:spcPct val="115000"/>
                        </a:lnSpc>
                        <a:spcAft>
                          <a:spcPts val="0"/>
                        </a:spcAft>
                        <a:buFont typeface="Symbol"/>
                        <a:buChar char=""/>
                      </a:pPr>
                      <a:r>
                        <a:rPr lang="en-US" sz="900" b="1" dirty="0" smtClean="0">
                          <a:latin typeface="Calibri"/>
                          <a:ea typeface="Calibri"/>
                          <a:cs typeface="Times New Roman"/>
                        </a:rPr>
                        <a:t>23 April</a:t>
                      </a:r>
                      <a:r>
                        <a:rPr lang="en-US" sz="900" dirty="0" smtClean="0">
                          <a:latin typeface="Calibri"/>
                          <a:ea typeface="Calibri"/>
                          <a:cs typeface="Times New Roman"/>
                        </a:rPr>
                        <a:t/>
                      </a:r>
                      <a:br>
                        <a:rPr lang="en-US" sz="900" dirty="0" smtClean="0">
                          <a:latin typeface="Calibri"/>
                          <a:ea typeface="Calibri"/>
                          <a:cs typeface="Times New Roman"/>
                        </a:rPr>
                      </a:br>
                      <a:r>
                        <a:rPr lang="en-US" sz="900" b="1" dirty="0" err="1" smtClean="0">
                          <a:latin typeface="Calibri"/>
                          <a:ea typeface="Calibri"/>
                          <a:cs typeface="Times New Roman"/>
                        </a:rPr>
                        <a:t>Lelang</a:t>
                      </a:r>
                      <a:r>
                        <a:rPr lang="en-US" sz="900" b="1" dirty="0" smtClean="0">
                          <a:latin typeface="Calibri"/>
                          <a:ea typeface="Calibri"/>
                          <a:cs typeface="Times New Roman"/>
                        </a:rPr>
                        <a:t> </a:t>
                      </a:r>
                      <a:r>
                        <a:rPr lang="en-US" sz="900" b="1" dirty="0" err="1" smtClean="0">
                          <a:latin typeface="Calibri"/>
                          <a:ea typeface="Calibri"/>
                          <a:cs typeface="Times New Roman"/>
                        </a:rPr>
                        <a:t>Perdana</a:t>
                      </a:r>
                      <a:r>
                        <a:rPr lang="en-US" sz="900" b="1" dirty="0" smtClean="0">
                          <a:latin typeface="Calibri"/>
                          <a:ea typeface="Calibri"/>
                          <a:cs typeface="Times New Roman"/>
                        </a:rPr>
                        <a:t> </a:t>
                      </a:r>
                      <a:r>
                        <a:rPr lang="en-US" sz="900" b="1" dirty="0" err="1" smtClean="0">
                          <a:latin typeface="Calibri"/>
                          <a:ea typeface="Calibri"/>
                          <a:cs typeface="Times New Roman"/>
                        </a:rPr>
                        <a:t>Revitalisasi</a:t>
                      </a:r>
                      <a:r>
                        <a:rPr lang="en-US" sz="900" b="1" dirty="0" smtClean="0">
                          <a:latin typeface="Calibri"/>
                          <a:ea typeface="Calibri"/>
                          <a:cs typeface="Times New Roman"/>
                        </a:rPr>
                        <a:t> Multi </a:t>
                      </a:r>
                      <a:r>
                        <a:rPr lang="en-US" sz="900" b="1" dirty="0" err="1" smtClean="0">
                          <a:latin typeface="Calibri"/>
                          <a:ea typeface="Calibri"/>
                          <a:cs typeface="Times New Roman"/>
                        </a:rPr>
                        <a:t>Komoditi</a:t>
                      </a:r>
                      <a:r>
                        <a:rPr lang="en-US" sz="900" b="1" dirty="0" smtClean="0">
                          <a:latin typeface="Calibri"/>
                          <a:ea typeface="Calibri"/>
                          <a:cs typeface="Times New Roman"/>
                        </a:rPr>
                        <a:t> </a:t>
                      </a:r>
                      <a:r>
                        <a:rPr lang="en-US" sz="900" b="1" dirty="0" err="1" smtClean="0">
                          <a:latin typeface="Calibri"/>
                          <a:ea typeface="Calibri"/>
                          <a:cs typeface="Times New Roman"/>
                        </a:rPr>
                        <a:t>di</a:t>
                      </a:r>
                      <a:r>
                        <a:rPr lang="en-US" sz="900" b="1" dirty="0" smtClean="0">
                          <a:latin typeface="Calibri"/>
                          <a:ea typeface="Calibri"/>
                          <a:cs typeface="Times New Roman"/>
                        </a:rPr>
                        <a:t> </a:t>
                      </a:r>
                      <a:r>
                        <a:rPr lang="en-US" sz="900" b="1" dirty="0" err="1" smtClean="0">
                          <a:latin typeface="Calibri"/>
                          <a:ea typeface="Calibri"/>
                          <a:cs typeface="Times New Roman"/>
                        </a:rPr>
                        <a:t>Gedung</a:t>
                      </a:r>
                      <a:r>
                        <a:rPr lang="en-US" sz="900" b="1" dirty="0" smtClean="0">
                          <a:latin typeface="Calibri"/>
                          <a:ea typeface="Calibri"/>
                          <a:cs typeface="Times New Roman"/>
                        </a:rPr>
                        <a:t> </a:t>
                      </a:r>
                      <a:r>
                        <a:rPr lang="en-US" sz="900" b="1" dirty="0" err="1" smtClean="0">
                          <a:latin typeface="Calibri"/>
                          <a:ea typeface="Calibri"/>
                          <a:cs typeface="Times New Roman"/>
                        </a:rPr>
                        <a:t>Lelang</a:t>
                      </a:r>
                      <a:r>
                        <a:rPr lang="en-US" sz="900" b="1" dirty="0" smtClean="0">
                          <a:latin typeface="Calibri"/>
                          <a:ea typeface="Calibri"/>
                          <a:cs typeface="Times New Roman"/>
                        </a:rPr>
                        <a:t> Agro  </a:t>
                      </a:r>
                    </a:p>
                    <a:p>
                      <a:pPr marL="236538" lvl="0" indent="-173038">
                        <a:lnSpc>
                          <a:spcPct val="115000"/>
                        </a:lnSpc>
                        <a:spcAft>
                          <a:spcPts val="0"/>
                        </a:spcAft>
                        <a:buFont typeface="Symbol"/>
                        <a:buChar char=""/>
                      </a:pPr>
                      <a:r>
                        <a:rPr lang="en-US" sz="900" b="1" dirty="0" smtClean="0">
                          <a:latin typeface="Calibri"/>
                          <a:ea typeface="Calibri"/>
                          <a:cs typeface="Times-Roman"/>
                        </a:rPr>
                        <a:t>21-24 April </a:t>
                      </a:r>
                      <a:r>
                        <a:rPr lang="en-US" sz="900" dirty="0" err="1" smtClean="0">
                          <a:latin typeface="Calibri"/>
                          <a:ea typeface="Calibri"/>
                          <a:cs typeface="Times-Roman"/>
                        </a:rPr>
                        <a:t>Pelatihan</a:t>
                      </a:r>
                      <a:r>
                        <a:rPr lang="en-US" sz="900" dirty="0" smtClean="0">
                          <a:latin typeface="Calibri"/>
                          <a:ea typeface="Calibri"/>
                          <a:cs typeface="Times-Roman"/>
                        </a:rPr>
                        <a:t> </a:t>
                      </a:r>
                      <a:r>
                        <a:rPr lang="en-US" sz="900" dirty="0" err="1" smtClean="0">
                          <a:latin typeface="Calibri"/>
                          <a:ea typeface="Calibri"/>
                          <a:cs typeface="Times-Roman"/>
                        </a:rPr>
                        <a:t>Pemandu</a:t>
                      </a:r>
                      <a:r>
                        <a:rPr lang="en-US" sz="900" dirty="0" smtClean="0">
                          <a:latin typeface="Calibri"/>
                          <a:ea typeface="Calibri"/>
                          <a:cs typeface="Times-Roman"/>
                        </a:rPr>
                        <a:t> </a:t>
                      </a:r>
                      <a:r>
                        <a:rPr lang="en-US" sz="900" dirty="0" err="1" smtClean="0">
                          <a:latin typeface="Calibri"/>
                          <a:ea typeface="Calibri"/>
                          <a:cs typeface="Times-Roman"/>
                        </a:rPr>
                        <a:t>dan</a:t>
                      </a:r>
                      <a:r>
                        <a:rPr lang="en-US" sz="900" dirty="0" smtClean="0">
                          <a:latin typeface="Calibri"/>
                          <a:ea typeface="Calibri"/>
                          <a:cs typeface="Times-Roman"/>
                        </a:rPr>
                        <a:t> Operator </a:t>
                      </a:r>
                      <a:r>
                        <a:rPr lang="en-US" sz="900" dirty="0" err="1" smtClean="0">
                          <a:latin typeface="Calibri"/>
                          <a:ea typeface="Calibri"/>
                          <a:cs typeface="Times-Roman"/>
                        </a:rPr>
                        <a:t>Pasar</a:t>
                      </a:r>
                      <a:r>
                        <a:rPr lang="en-US" sz="900" dirty="0" smtClean="0">
                          <a:latin typeface="Calibri"/>
                          <a:ea typeface="Calibri"/>
                          <a:cs typeface="Times-Roman"/>
                        </a:rPr>
                        <a:t> </a:t>
                      </a:r>
                      <a:r>
                        <a:rPr lang="en-US" sz="900" dirty="0" err="1" smtClean="0">
                          <a:latin typeface="Calibri"/>
                          <a:ea typeface="Calibri"/>
                          <a:cs typeface="Times-Roman"/>
                        </a:rPr>
                        <a:t>Lelang</a:t>
                      </a:r>
                      <a:r>
                        <a:rPr lang="en-US" sz="900" dirty="0" smtClean="0">
                          <a:latin typeface="Calibri"/>
                          <a:ea typeface="Calibri"/>
                          <a:cs typeface="Times-Roman"/>
                        </a:rPr>
                        <a:t> </a:t>
                      </a:r>
                      <a:r>
                        <a:rPr lang="en-US" sz="900" dirty="0" err="1" smtClean="0">
                          <a:latin typeface="Calibri"/>
                          <a:ea typeface="Calibri"/>
                          <a:cs typeface="Times-Roman"/>
                        </a:rPr>
                        <a:t>di</a:t>
                      </a:r>
                      <a:r>
                        <a:rPr lang="en-US" sz="900" dirty="0" smtClean="0">
                          <a:latin typeface="Calibri"/>
                          <a:ea typeface="Calibri"/>
                          <a:cs typeface="Times-Roman"/>
                        </a:rPr>
                        <a:t> Jakarta</a:t>
                      </a:r>
                    </a:p>
                    <a:p>
                      <a:pPr marL="236538" lvl="0" indent="-173038">
                        <a:lnSpc>
                          <a:spcPct val="115000"/>
                        </a:lnSpc>
                        <a:spcAft>
                          <a:spcPts val="0"/>
                        </a:spcAft>
                        <a:buFont typeface="Symbol"/>
                        <a:buChar char=""/>
                      </a:pPr>
                      <a:endParaRPr lang="en-US" sz="900" dirty="0">
                        <a:latin typeface="Calibri"/>
                        <a:ea typeface="Calibri"/>
                        <a:cs typeface="Times New Roman"/>
                      </a:endParaRPr>
                    </a:p>
                  </a:txBody>
                  <a:tcPr marL="26602" marR="26602" marT="48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236538" lvl="0" indent="-173038">
                        <a:lnSpc>
                          <a:spcPct val="115000"/>
                        </a:lnSpc>
                        <a:spcAft>
                          <a:spcPts val="0"/>
                        </a:spcAft>
                        <a:buFont typeface="Symbol"/>
                        <a:buChar char=""/>
                      </a:pPr>
                      <a:r>
                        <a:rPr lang="en-US" sz="900" b="1" dirty="0">
                          <a:latin typeface="Calibri"/>
                          <a:ea typeface="Calibri"/>
                          <a:cs typeface="Times New Roman"/>
                        </a:rPr>
                        <a:t>5 Mei</a:t>
                      </a:r>
                      <a:r>
                        <a:rPr lang="en-US" sz="900" dirty="0">
                          <a:latin typeface="Calibri"/>
                          <a:ea typeface="Calibri"/>
                          <a:cs typeface="Times New Roman"/>
                        </a:rPr>
                        <a:t/>
                      </a:r>
                      <a:br>
                        <a:rPr lang="en-US" sz="900" dirty="0">
                          <a:latin typeface="Calibri"/>
                          <a:ea typeface="Calibri"/>
                          <a:cs typeface="Times New Roman"/>
                        </a:rPr>
                      </a:br>
                      <a:r>
                        <a:rPr lang="en-US" sz="900" dirty="0" err="1">
                          <a:latin typeface="Calibri"/>
                          <a:ea typeface="Calibri"/>
                          <a:cs typeface="Times New Roman"/>
                        </a:rPr>
                        <a:t>Sosialisasi</a:t>
                      </a:r>
                      <a:r>
                        <a:rPr lang="en-US" sz="900" dirty="0">
                          <a:latin typeface="Calibri"/>
                          <a:ea typeface="Calibri"/>
                          <a:cs typeface="Times New Roman"/>
                        </a:rPr>
                        <a:t> </a:t>
                      </a:r>
                      <a:r>
                        <a:rPr lang="en-US" sz="900" dirty="0" err="1">
                          <a:latin typeface="Calibri"/>
                          <a:ea typeface="Calibri"/>
                          <a:cs typeface="Times New Roman"/>
                        </a:rPr>
                        <a:t>Lelang</a:t>
                      </a:r>
                      <a:r>
                        <a:rPr lang="en-US" sz="900" dirty="0">
                          <a:latin typeface="Calibri"/>
                          <a:ea typeface="Calibri"/>
                          <a:cs typeface="Times New Roman"/>
                        </a:rPr>
                        <a:t> </a:t>
                      </a:r>
                      <a:r>
                        <a:rPr lang="en-US" sz="900" dirty="0" err="1">
                          <a:latin typeface="Calibri"/>
                          <a:ea typeface="Calibri"/>
                          <a:cs typeface="Times New Roman"/>
                        </a:rPr>
                        <a:t>di</a:t>
                      </a:r>
                      <a:r>
                        <a:rPr lang="en-US" sz="900" dirty="0">
                          <a:latin typeface="Calibri"/>
                          <a:ea typeface="Calibri"/>
                          <a:cs typeface="Times New Roman"/>
                        </a:rPr>
                        <a:t> </a:t>
                      </a:r>
                      <a:r>
                        <a:rPr lang="en-US" sz="900" dirty="0" err="1">
                          <a:latin typeface="Calibri"/>
                          <a:ea typeface="Calibri"/>
                          <a:cs typeface="Times New Roman"/>
                        </a:rPr>
                        <a:t>Kab</a:t>
                      </a:r>
                      <a:r>
                        <a:rPr lang="en-US" sz="900" dirty="0">
                          <a:latin typeface="Calibri"/>
                          <a:ea typeface="Calibri"/>
                          <a:cs typeface="Times New Roman"/>
                        </a:rPr>
                        <a:t> </a:t>
                      </a:r>
                      <a:r>
                        <a:rPr lang="en-US" sz="900" dirty="0" err="1">
                          <a:latin typeface="Calibri"/>
                          <a:ea typeface="Calibri"/>
                          <a:cs typeface="Times New Roman"/>
                        </a:rPr>
                        <a:t>Tasikmalaya</a:t>
                      </a:r>
                      <a:endParaRPr lang="en-US" sz="900" dirty="0">
                        <a:latin typeface="Calibri"/>
                        <a:ea typeface="Calibri"/>
                        <a:cs typeface="Times New Roman"/>
                      </a:endParaRPr>
                    </a:p>
                    <a:p>
                      <a:pPr marL="236538" lvl="0" indent="-173038">
                        <a:lnSpc>
                          <a:spcPct val="115000"/>
                        </a:lnSpc>
                        <a:spcAft>
                          <a:spcPts val="0"/>
                        </a:spcAft>
                        <a:buFont typeface="Symbol"/>
                        <a:buChar char=""/>
                      </a:pPr>
                      <a:r>
                        <a:rPr lang="en-US" sz="900" b="1" dirty="0" smtClean="0">
                          <a:latin typeface="Calibri"/>
                          <a:ea typeface="Calibri"/>
                          <a:cs typeface="Times New Roman"/>
                        </a:rPr>
                        <a:t>27 Mei </a:t>
                      </a:r>
                      <a:r>
                        <a:rPr lang="en-US" sz="900" dirty="0" smtClean="0">
                          <a:latin typeface="Calibri"/>
                          <a:ea typeface="Calibri"/>
                          <a:cs typeface="Times New Roman"/>
                        </a:rPr>
                        <a:t/>
                      </a:r>
                      <a:br>
                        <a:rPr lang="en-US" sz="900" dirty="0" smtClean="0">
                          <a:latin typeface="Calibri"/>
                          <a:ea typeface="Calibri"/>
                          <a:cs typeface="Times New Roman"/>
                        </a:rPr>
                      </a:br>
                      <a:r>
                        <a:rPr lang="en-US" sz="900" dirty="0" err="1" smtClean="0">
                          <a:latin typeface="Calibri"/>
                          <a:ea typeface="Calibri"/>
                          <a:cs typeface="Times New Roman"/>
                        </a:rPr>
                        <a:t>Lelang</a:t>
                      </a:r>
                      <a:r>
                        <a:rPr lang="en-US" sz="900" dirty="0" smtClean="0">
                          <a:latin typeface="Calibri"/>
                          <a:ea typeface="Calibri"/>
                          <a:cs typeface="Times New Roman"/>
                        </a:rPr>
                        <a:t> Kopi </a:t>
                      </a:r>
                      <a:r>
                        <a:rPr lang="en-US" sz="900" dirty="0" err="1" smtClean="0">
                          <a:latin typeface="Calibri"/>
                          <a:ea typeface="Calibri"/>
                          <a:cs typeface="Times New Roman"/>
                        </a:rPr>
                        <a:t>Perdana</a:t>
                      </a:r>
                      <a:r>
                        <a:rPr lang="en-US" sz="900" dirty="0" smtClean="0">
                          <a:latin typeface="Calibri"/>
                          <a:ea typeface="Calibri"/>
                          <a:cs typeface="Times New Roman"/>
                        </a:rPr>
                        <a:t> </a:t>
                      </a:r>
                      <a:r>
                        <a:rPr lang="en-US" sz="900" dirty="0" err="1" smtClean="0">
                          <a:latin typeface="Calibri"/>
                          <a:ea typeface="Calibri"/>
                          <a:cs typeface="Times New Roman"/>
                        </a:rPr>
                        <a:t>di</a:t>
                      </a:r>
                      <a:r>
                        <a:rPr lang="en-US" sz="900" dirty="0" smtClean="0">
                          <a:latin typeface="Calibri"/>
                          <a:ea typeface="Calibri"/>
                          <a:cs typeface="Times New Roman"/>
                        </a:rPr>
                        <a:t> </a:t>
                      </a:r>
                      <a:r>
                        <a:rPr lang="en-US" sz="900" dirty="0" err="1" smtClean="0">
                          <a:latin typeface="Calibri"/>
                          <a:ea typeface="Calibri"/>
                          <a:cs typeface="Times New Roman"/>
                        </a:rPr>
                        <a:t>Gedung</a:t>
                      </a:r>
                      <a:r>
                        <a:rPr lang="en-US" sz="900" dirty="0" smtClean="0">
                          <a:latin typeface="Calibri"/>
                          <a:ea typeface="Calibri"/>
                          <a:cs typeface="Times New Roman"/>
                        </a:rPr>
                        <a:t> </a:t>
                      </a:r>
                      <a:r>
                        <a:rPr lang="en-US" sz="900" dirty="0" err="1" smtClean="0">
                          <a:latin typeface="Calibri"/>
                          <a:ea typeface="Calibri"/>
                          <a:cs typeface="Times New Roman"/>
                        </a:rPr>
                        <a:t>Lelang</a:t>
                      </a:r>
                      <a:r>
                        <a:rPr lang="en-US" sz="900" dirty="0" smtClean="0">
                          <a:latin typeface="Calibri"/>
                          <a:ea typeface="Calibri"/>
                          <a:cs typeface="Times New Roman"/>
                        </a:rPr>
                        <a:t> Agro </a:t>
                      </a:r>
                      <a:endParaRPr lang="en-US" sz="900" dirty="0">
                        <a:latin typeface="Calibri"/>
                        <a:ea typeface="Calibri"/>
                        <a:cs typeface="Times New Roman"/>
                      </a:endParaRPr>
                    </a:p>
                  </a:txBody>
                  <a:tcPr marL="26602" marR="26602" marT="48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173038" lvl="0" indent="-173038">
                        <a:lnSpc>
                          <a:spcPct val="115000"/>
                        </a:lnSpc>
                        <a:spcAft>
                          <a:spcPts val="0"/>
                        </a:spcAft>
                        <a:buFont typeface="Symbol"/>
                        <a:buChar char=""/>
                      </a:pPr>
                      <a:r>
                        <a:rPr lang="en-US" sz="900" b="1" dirty="0">
                          <a:latin typeface="Calibri"/>
                          <a:ea typeface="Calibri"/>
                          <a:cs typeface="Times New Roman"/>
                        </a:rPr>
                        <a:t>24 </a:t>
                      </a:r>
                      <a:r>
                        <a:rPr lang="en-US" sz="900" b="1" dirty="0" err="1">
                          <a:latin typeface="Calibri"/>
                          <a:ea typeface="Calibri"/>
                          <a:cs typeface="Times New Roman"/>
                        </a:rPr>
                        <a:t>Juni</a:t>
                      </a:r>
                      <a:r>
                        <a:rPr lang="en-US" sz="900" b="1" dirty="0">
                          <a:latin typeface="Calibri"/>
                          <a:ea typeface="Calibri"/>
                          <a:cs typeface="Times New Roman"/>
                        </a:rPr>
                        <a:t> </a:t>
                      </a:r>
                      <a:r>
                        <a:rPr lang="en-US" sz="900" dirty="0" smtClean="0">
                          <a:latin typeface="Calibri"/>
                          <a:ea typeface="Calibri"/>
                          <a:cs typeface="Times New Roman"/>
                        </a:rPr>
                        <a:t/>
                      </a:r>
                      <a:br>
                        <a:rPr lang="en-US" sz="900" dirty="0" smtClean="0">
                          <a:latin typeface="Calibri"/>
                          <a:ea typeface="Calibri"/>
                          <a:cs typeface="Times New Roman"/>
                        </a:rPr>
                      </a:br>
                      <a:r>
                        <a:rPr lang="en-US" sz="900" dirty="0" smtClean="0">
                          <a:latin typeface="Calibri"/>
                          <a:ea typeface="Calibri"/>
                          <a:cs typeface="Times New Roman"/>
                        </a:rPr>
                        <a:t>FGD </a:t>
                      </a:r>
                      <a:r>
                        <a:rPr lang="en-US" sz="900" dirty="0">
                          <a:latin typeface="Calibri"/>
                          <a:ea typeface="Calibri"/>
                          <a:cs typeface="Times New Roman"/>
                        </a:rPr>
                        <a:t>Desk Research </a:t>
                      </a:r>
                      <a:r>
                        <a:rPr lang="en-US" sz="900" dirty="0" err="1">
                          <a:latin typeface="Calibri"/>
                          <a:ea typeface="Calibri"/>
                          <a:cs typeface="Times New Roman"/>
                        </a:rPr>
                        <a:t>Komoditi</a:t>
                      </a:r>
                      <a:r>
                        <a:rPr lang="en-US" sz="900" dirty="0">
                          <a:latin typeface="Calibri"/>
                          <a:ea typeface="Calibri"/>
                          <a:cs typeface="Times New Roman"/>
                        </a:rPr>
                        <a:t> </a:t>
                      </a:r>
                      <a:r>
                        <a:rPr lang="en-US" sz="900" dirty="0" err="1">
                          <a:latin typeface="Calibri"/>
                          <a:ea typeface="Calibri"/>
                          <a:cs typeface="Times New Roman"/>
                        </a:rPr>
                        <a:t>Teh</a:t>
                      </a:r>
                      <a:endParaRPr lang="en-US" sz="900" dirty="0">
                        <a:latin typeface="Calibri"/>
                        <a:ea typeface="Calibri"/>
                        <a:cs typeface="Times New Roman"/>
                      </a:endParaRPr>
                    </a:p>
                    <a:p>
                      <a:pPr marL="173038" lvl="0" indent="-173038">
                        <a:lnSpc>
                          <a:spcPct val="115000"/>
                        </a:lnSpc>
                        <a:spcAft>
                          <a:spcPts val="0"/>
                        </a:spcAft>
                        <a:buFont typeface="Symbol"/>
                        <a:buChar char=""/>
                      </a:pPr>
                      <a:r>
                        <a:rPr lang="en-US" sz="900" dirty="0" err="1">
                          <a:latin typeface="Calibri"/>
                          <a:ea typeface="Calibri"/>
                          <a:cs typeface="Times New Roman"/>
                        </a:rPr>
                        <a:t>Kunjungan</a:t>
                      </a:r>
                      <a:r>
                        <a:rPr lang="en-US" sz="900" dirty="0">
                          <a:latin typeface="Calibri"/>
                          <a:ea typeface="Calibri"/>
                          <a:cs typeface="Times New Roman"/>
                        </a:rPr>
                        <a:t> </a:t>
                      </a:r>
                      <a:r>
                        <a:rPr lang="en-US" sz="900" dirty="0" err="1">
                          <a:latin typeface="Calibri"/>
                          <a:ea typeface="Calibri"/>
                          <a:cs typeface="Times New Roman"/>
                        </a:rPr>
                        <a:t>ke</a:t>
                      </a:r>
                      <a:r>
                        <a:rPr lang="en-US" sz="900" dirty="0">
                          <a:latin typeface="Calibri"/>
                          <a:ea typeface="Calibri"/>
                          <a:cs typeface="Times New Roman"/>
                        </a:rPr>
                        <a:t> </a:t>
                      </a:r>
                      <a:r>
                        <a:rPr lang="en-US" sz="900" dirty="0" err="1">
                          <a:latin typeface="Calibri"/>
                          <a:ea typeface="Calibri"/>
                          <a:cs typeface="Times New Roman"/>
                        </a:rPr>
                        <a:t>Pasar</a:t>
                      </a:r>
                      <a:r>
                        <a:rPr lang="en-US" sz="900" dirty="0">
                          <a:latin typeface="Calibri"/>
                          <a:ea typeface="Calibri"/>
                          <a:cs typeface="Times New Roman"/>
                        </a:rPr>
                        <a:t> </a:t>
                      </a:r>
                      <a:r>
                        <a:rPr lang="en-US" sz="900" dirty="0" err="1">
                          <a:latin typeface="Calibri"/>
                          <a:ea typeface="Calibri"/>
                          <a:cs typeface="Times New Roman"/>
                        </a:rPr>
                        <a:t>Lelang</a:t>
                      </a:r>
                      <a:r>
                        <a:rPr lang="en-US" sz="900" dirty="0">
                          <a:latin typeface="Calibri"/>
                          <a:ea typeface="Calibri"/>
                          <a:cs typeface="Times New Roman"/>
                        </a:rPr>
                        <a:t> </a:t>
                      </a:r>
                      <a:r>
                        <a:rPr lang="en-US" sz="900" dirty="0" err="1">
                          <a:latin typeface="Calibri"/>
                          <a:ea typeface="Calibri"/>
                          <a:cs typeface="Times New Roman"/>
                        </a:rPr>
                        <a:t>Komoditi</a:t>
                      </a:r>
                      <a:r>
                        <a:rPr lang="en-US" sz="900" dirty="0">
                          <a:latin typeface="Calibri"/>
                          <a:ea typeface="Calibri"/>
                          <a:cs typeface="Times New Roman"/>
                        </a:rPr>
                        <a:t> PT </a:t>
                      </a:r>
                      <a:r>
                        <a:rPr lang="en-US" sz="900" dirty="0" err="1">
                          <a:latin typeface="Calibri"/>
                          <a:ea typeface="Calibri"/>
                          <a:cs typeface="Times New Roman"/>
                        </a:rPr>
                        <a:t>Kharisma</a:t>
                      </a:r>
                      <a:r>
                        <a:rPr lang="en-US" sz="900" dirty="0">
                          <a:latin typeface="Calibri"/>
                          <a:ea typeface="Calibri"/>
                          <a:cs typeface="Times New Roman"/>
                        </a:rPr>
                        <a:t> (</a:t>
                      </a:r>
                      <a:r>
                        <a:rPr lang="en-US" sz="900" dirty="0" err="1">
                          <a:latin typeface="Calibri"/>
                          <a:ea typeface="Calibri"/>
                          <a:cs typeface="Times New Roman"/>
                        </a:rPr>
                        <a:t>Pemasaran</a:t>
                      </a:r>
                      <a:r>
                        <a:rPr lang="en-US" sz="900" dirty="0">
                          <a:latin typeface="Calibri"/>
                          <a:ea typeface="Calibri"/>
                          <a:cs typeface="Times New Roman"/>
                        </a:rPr>
                        <a:t> </a:t>
                      </a:r>
                      <a:r>
                        <a:rPr lang="en-US" sz="900" dirty="0" err="1">
                          <a:latin typeface="Calibri"/>
                          <a:ea typeface="Calibri"/>
                          <a:cs typeface="Times New Roman"/>
                        </a:rPr>
                        <a:t>Bersama</a:t>
                      </a:r>
                      <a:r>
                        <a:rPr lang="en-US" sz="900" dirty="0">
                          <a:latin typeface="Calibri"/>
                          <a:ea typeface="Calibri"/>
                          <a:cs typeface="Times New Roman"/>
                        </a:rPr>
                        <a:t> PTPN) </a:t>
                      </a:r>
                      <a:r>
                        <a:rPr lang="en-US" sz="900" dirty="0" err="1">
                          <a:latin typeface="Calibri"/>
                          <a:ea typeface="Calibri"/>
                          <a:cs typeface="Times New Roman"/>
                        </a:rPr>
                        <a:t>di</a:t>
                      </a:r>
                      <a:r>
                        <a:rPr lang="en-US" sz="900" dirty="0">
                          <a:latin typeface="Calibri"/>
                          <a:ea typeface="Calibri"/>
                          <a:cs typeface="Times New Roman"/>
                        </a:rPr>
                        <a:t> Jakarta</a:t>
                      </a:r>
                    </a:p>
                    <a:p>
                      <a:pPr marL="180340" indent="-180340">
                        <a:lnSpc>
                          <a:spcPct val="115000"/>
                        </a:lnSpc>
                        <a:spcAft>
                          <a:spcPts val="0"/>
                        </a:spcAft>
                      </a:pPr>
                      <a:r>
                        <a:rPr lang="en-US" sz="900" i="1" dirty="0" err="1">
                          <a:latin typeface="Calibri"/>
                          <a:ea typeface="Calibri"/>
                          <a:cs typeface="Times New Roman"/>
                        </a:rPr>
                        <a:t>Bulan</a:t>
                      </a:r>
                      <a:r>
                        <a:rPr lang="en-US" sz="900" i="1" dirty="0">
                          <a:latin typeface="Calibri"/>
                          <a:ea typeface="Calibri"/>
                          <a:cs typeface="Times New Roman"/>
                        </a:rPr>
                        <a:t> </a:t>
                      </a:r>
                      <a:r>
                        <a:rPr lang="en-US" sz="900" i="1" dirty="0" err="1">
                          <a:latin typeface="Calibri"/>
                          <a:ea typeface="Calibri"/>
                          <a:cs typeface="Times New Roman"/>
                        </a:rPr>
                        <a:t>Ramadhan</a:t>
                      </a:r>
                      <a:r>
                        <a:rPr lang="en-US" sz="900" dirty="0">
                          <a:latin typeface="Calibri"/>
                          <a:ea typeface="Calibri"/>
                          <a:cs typeface="Times New Roman"/>
                        </a:rPr>
                        <a:t> </a:t>
                      </a:r>
                    </a:p>
                  </a:txBody>
                  <a:tcPr marL="26602" marR="26602" marT="48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188868">
                <a:tc>
                  <a:txBody>
                    <a:bodyPr/>
                    <a:lstStyle/>
                    <a:p>
                      <a:pPr>
                        <a:lnSpc>
                          <a:spcPct val="115000"/>
                        </a:lnSpc>
                        <a:spcAft>
                          <a:spcPts val="0"/>
                        </a:spcAft>
                      </a:pPr>
                      <a:r>
                        <a:rPr lang="en-US" sz="1200" b="1" dirty="0">
                          <a:latin typeface="Calibri"/>
                          <a:ea typeface="Calibri"/>
                          <a:cs typeface="Times New Roman"/>
                        </a:rPr>
                        <a:t> </a:t>
                      </a:r>
                      <a:r>
                        <a:rPr lang="en-US" sz="1200" b="1" dirty="0" err="1">
                          <a:latin typeface="Calibri"/>
                          <a:ea typeface="Calibri"/>
                          <a:cs typeface="Times New Roman"/>
                        </a:rPr>
                        <a:t>Juli</a:t>
                      </a:r>
                      <a:r>
                        <a:rPr lang="en-US" sz="1200" dirty="0">
                          <a:latin typeface="Calibri"/>
                          <a:ea typeface="Calibri"/>
                          <a:cs typeface="Times New Roman"/>
                        </a:rPr>
                        <a:t> </a:t>
                      </a:r>
                    </a:p>
                  </a:txBody>
                  <a:tcPr marL="26602" marR="26602" marT="484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nSpc>
                          <a:spcPct val="115000"/>
                        </a:lnSpc>
                        <a:spcAft>
                          <a:spcPts val="0"/>
                        </a:spcAft>
                      </a:pPr>
                      <a:r>
                        <a:rPr lang="en-US" sz="1200" b="1" dirty="0" err="1">
                          <a:latin typeface="Calibri"/>
                          <a:ea typeface="Calibri"/>
                          <a:cs typeface="Times New Roman"/>
                        </a:rPr>
                        <a:t>Agustus</a:t>
                      </a:r>
                      <a:r>
                        <a:rPr lang="en-US" sz="1200" dirty="0">
                          <a:latin typeface="Calibri"/>
                          <a:ea typeface="Calibri"/>
                          <a:cs typeface="Times New Roman"/>
                        </a:rPr>
                        <a:t> </a:t>
                      </a:r>
                    </a:p>
                  </a:txBody>
                  <a:tcPr marL="26602" marR="26602" marT="484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nSpc>
                          <a:spcPct val="115000"/>
                        </a:lnSpc>
                        <a:spcAft>
                          <a:spcPts val="0"/>
                        </a:spcAft>
                      </a:pPr>
                      <a:r>
                        <a:rPr lang="en-US" sz="1200" b="1">
                          <a:latin typeface="Calibri"/>
                          <a:ea typeface="Calibri"/>
                          <a:cs typeface="Times New Roman"/>
                        </a:rPr>
                        <a:t>September</a:t>
                      </a:r>
                      <a:r>
                        <a:rPr lang="en-US" sz="1200">
                          <a:latin typeface="Calibri"/>
                          <a:ea typeface="Calibri"/>
                          <a:cs typeface="Times New Roman"/>
                        </a:rPr>
                        <a:t> </a:t>
                      </a:r>
                    </a:p>
                  </a:txBody>
                  <a:tcPr marL="26602" marR="26602" marT="484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nSpc>
                          <a:spcPct val="115000"/>
                        </a:lnSpc>
                        <a:spcAft>
                          <a:spcPts val="0"/>
                        </a:spcAft>
                      </a:pPr>
                      <a:r>
                        <a:rPr lang="en-US" sz="1200" b="1">
                          <a:latin typeface="Calibri"/>
                          <a:ea typeface="Calibri"/>
                          <a:cs typeface="Times New Roman"/>
                        </a:rPr>
                        <a:t>Oktober</a:t>
                      </a:r>
                      <a:r>
                        <a:rPr lang="en-US" sz="1200">
                          <a:latin typeface="Calibri"/>
                          <a:ea typeface="Calibri"/>
                          <a:cs typeface="Times New Roman"/>
                        </a:rPr>
                        <a:t> </a:t>
                      </a:r>
                    </a:p>
                  </a:txBody>
                  <a:tcPr marL="26602" marR="26602" marT="484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nSpc>
                          <a:spcPct val="115000"/>
                        </a:lnSpc>
                        <a:spcAft>
                          <a:spcPts val="0"/>
                        </a:spcAft>
                      </a:pPr>
                      <a:r>
                        <a:rPr lang="en-US" sz="1200" b="1">
                          <a:latin typeface="Calibri"/>
                          <a:ea typeface="Calibri"/>
                          <a:cs typeface="Times New Roman"/>
                        </a:rPr>
                        <a:t>Nopember</a:t>
                      </a:r>
                      <a:r>
                        <a:rPr lang="en-US" sz="1200">
                          <a:latin typeface="Calibri"/>
                          <a:ea typeface="Calibri"/>
                          <a:cs typeface="Times New Roman"/>
                        </a:rPr>
                        <a:t> </a:t>
                      </a:r>
                    </a:p>
                  </a:txBody>
                  <a:tcPr marL="26602" marR="26602" marT="484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nSpc>
                          <a:spcPct val="115000"/>
                        </a:lnSpc>
                        <a:spcAft>
                          <a:spcPts val="0"/>
                        </a:spcAft>
                      </a:pPr>
                      <a:r>
                        <a:rPr lang="en-US" sz="1200" b="1" dirty="0" err="1">
                          <a:latin typeface="Calibri"/>
                          <a:ea typeface="Calibri"/>
                          <a:cs typeface="Times New Roman"/>
                        </a:rPr>
                        <a:t>Desember</a:t>
                      </a:r>
                      <a:r>
                        <a:rPr lang="en-US" sz="1200" dirty="0">
                          <a:latin typeface="Calibri"/>
                          <a:ea typeface="Calibri"/>
                          <a:cs typeface="Times New Roman"/>
                        </a:rPr>
                        <a:t> </a:t>
                      </a:r>
                    </a:p>
                  </a:txBody>
                  <a:tcPr marL="26602" marR="26602" marT="484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r>
              <a:tr h="2067058">
                <a:tc>
                  <a:txBody>
                    <a:bodyPr/>
                    <a:lstStyle/>
                    <a:p>
                      <a:pPr marL="41910">
                        <a:lnSpc>
                          <a:spcPct val="115000"/>
                        </a:lnSpc>
                        <a:spcAft>
                          <a:spcPts val="0"/>
                        </a:spcAft>
                      </a:pPr>
                      <a:endParaRPr lang="en-US" sz="900" dirty="0">
                        <a:latin typeface="Calibri"/>
                        <a:ea typeface="Calibri"/>
                        <a:cs typeface="Times New Roman"/>
                      </a:endParaRPr>
                    </a:p>
                    <a:p>
                      <a:pPr marL="41910">
                        <a:lnSpc>
                          <a:spcPct val="115000"/>
                        </a:lnSpc>
                        <a:spcAft>
                          <a:spcPts val="0"/>
                        </a:spcAft>
                      </a:pPr>
                      <a:r>
                        <a:rPr lang="en-US" sz="900" i="1" dirty="0" err="1">
                          <a:latin typeface="Calibri"/>
                          <a:ea typeface="Calibri"/>
                          <a:cs typeface="Times New Roman"/>
                        </a:rPr>
                        <a:t>Bulan</a:t>
                      </a:r>
                      <a:r>
                        <a:rPr lang="en-US" sz="900" i="1" dirty="0">
                          <a:latin typeface="Calibri"/>
                          <a:ea typeface="Calibri"/>
                          <a:cs typeface="Times New Roman"/>
                        </a:rPr>
                        <a:t> </a:t>
                      </a:r>
                      <a:r>
                        <a:rPr lang="en-US" sz="900" i="1" dirty="0" err="1">
                          <a:latin typeface="Calibri"/>
                          <a:ea typeface="Calibri"/>
                          <a:cs typeface="Times New Roman"/>
                        </a:rPr>
                        <a:t>Ramadhan</a:t>
                      </a:r>
                      <a:endParaRPr lang="en-US" sz="900" dirty="0">
                        <a:latin typeface="Calibri"/>
                        <a:ea typeface="Calibri"/>
                        <a:cs typeface="Times New Roman"/>
                      </a:endParaRPr>
                    </a:p>
                    <a:p>
                      <a:pPr marL="180340" indent="-138430">
                        <a:lnSpc>
                          <a:spcPct val="115000"/>
                        </a:lnSpc>
                        <a:spcAft>
                          <a:spcPts val="0"/>
                        </a:spcAft>
                      </a:pPr>
                      <a:endParaRPr lang="en-US" sz="900" i="1" dirty="0" smtClean="0">
                        <a:latin typeface="Calibri"/>
                        <a:ea typeface="Calibri"/>
                        <a:cs typeface="Times New Roman"/>
                      </a:endParaRPr>
                    </a:p>
                    <a:p>
                      <a:pPr marL="180340" indent="-138430">
                        <a:lnSpc>
                          <a:spcPct val="115000"/>
                        </a:lnSpc>
                        <a:spcAft>
                          <a:spcPts val="0"/>
                        </a:spcAft>
                      </a:pPr>
                      <a:r>
                        <a:rPr lang="en-US" sz="900" i="1" dirty="0" err="1" smtClean="0">
                          <a:latin typeface="Calibri"/>
                          <a:ea typeface="Calibri"/>
                          <a:cs typeface="Times New Roman"/>
                        </a:rPr>
                        <a:t>Hari</a:t>
                      </a:r>
                      <a:r>
                        <a:rPr lang="en-US" sz="900" i="1" dirty="0" smtClean="0">
                          <a:latin typeface="Calibri"/>
                          <a:ea typeface="Calibri"/>
                          <a:cs typeface="Times New Roman"/>
                        </a:rPr>
                        <a:t> </a:t>
                      </a:r>
                      <a:r>
                        <a:rPr lang="en-US" sz="900" i="1" dirty="0">
                          <a:latin typeface="Calibri"/>
                          <a:ea typeface="Calibri"/>
                          <a:cs typeface="Times New Roman"/>
                        </a:rPr>
                        <a:t>Raya </a:t>
                      </a:r>
                      <a:r>
                        <a:rPr lang="en-US" sz="900" i="1" dirty="0" err="1">
                          <a:latin typeface="Calibri"/>
                          <a:ea typeface="Calibri"/>
                          <a:cs typeface="Times New Roman"/>
                        </a:rPr>
                        <a:t>Idul</a:t>
                      </a:r>
                      <a:r>
                        <a:rPr lang="en-US" sz="900" i="1" dirty="0">
                          <a:latin typeface="Calibri"/>
                          <a:ea typeface="Calibri"/>
                          <a:cs typeface="Times New Roman"/>
                        </a:rPr>
                        <a:t> </a:t>
                      </a:r>
                      <a:r>
                        <a:rPr lang="en-US" sz="900" i="1" dirty="0" err="1">
                          <a:latin typeface="Calibri"/>
                          <a:ea typeface="Calibri"/>
                          <a:cs typeface="Times New Roman"/>
                        </a:rPr>
                        <a:t>Fitri</a:t>
                      </a:r>
                      <a:r>
                        <a:rPr lang="en-US" sz="900" i="1" dirty="0">
                          <a:latin typeface="Calibri"/>
                          <a:ea typeface="Calibri"/>
                          <a:cs typeface="Times New Roman"/>
                        </a:rPr>
                        <a:t> (17-18 </a:t>
                      </a:r>
                      <a:r>
                        <a:rPr lang="en-US" sz="900" i="1" dirty="0" err="1">
                          <a:latin typeface="Calibri"/>
                          <a:ea typeface="Calibri"/>
                          <a:cs typeface="Times New Roman"/>
                        </a:rPr>
                        <a:t>Juli</a:t>
                      </a:r>
                      <a:r>
                        <a:rPr lang="en-US" sz="900" i="1" dirty="0">
                          <a:latin typeface="Calibri"/>
                          <a:ea typeface="Calibri"/>
                          <a:cs typeface="Times New Roman"/>
                        </a:rPr>
                        <a:t>)</a:t>
                      </a:r>
                      <a:r>
                        <a:rPr lang="en-US" sz="900" dirty="0">
                          <a:latin typeface="Calibri"/>
                          <a:ea typeface="Calibri"/>
                          <a:cs typeface="Times New Roman"/>
                        </a:rPr>
                        <a:t> </a:t>
                      </a:r>
                    </a:p>
                  </a:txBody>
                  <a:tcPr marL="26602" marR="26602" marT="48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173038" lvl="0" indent="-173038">
                        <a:lnSpc>
                          <a:spcPct val="115000"/>
                        </a:lnSpc>
                        <a:spcAft>
                          <a:spcPts val="0"/>
                        </a:spcAft>
                        <a:buFont typeface="Symbol"/>
                        <a:buChar char=""/>
                      </a:pPr>
                      <a:r>
                        <a:rPr lang="en-US" sz="900" b="1" dirty="0">
                          <a:latin typeface="Calibri"/>
                          <a:ea typeface="Calibri"/>
                          <a:cs typeface="Times New Roman"/>
                        </a:rPr>
                        <a:t>7 </a:t>
                      </a:r>
                      <a:r>
                        <a:rPr lang="en-US" sz="900" b="1" dirty="0" err="1">
                          <a:latin typeface="Calibri"/>
                          <a:ea typeface="Calibri"/>
                          <a:cs typeface="Times New Roman"/>
                        </a:rPr>
                        <a:t>Agust</a:t>
                      </a:r>
                      <a:r>
                        <a:rPr lang="en-US" sz="900" dirty="0">
                          <a:latin typeface="Calibri"/>
                          <a:ea typeface="Calibri"/>
                          <a:cs typeface="Times New Roman"/>
                        </a:rPr>
                        <a:t/>
                      </a:r>
                      <a:br>
                        <a:rPr lang="en-US" sz="900" dirty="0">
                          <a:latin typeface="Calibri"/>
                          <a:ea typeface="Calibri"/>
                          <a:cs typeface="Times New Roman"/>
                        </a:rPr>
                      </a:br>
                      <a:r>
                        <a:rPr lang="en-US" sz="900" dirty="0" err="1">
                          <a:latin typeface="Calibri"/>
                          <a:ea typeface="Calibri"/>
                          <a:cs typeface="Times New Roman"/>
                        </a:rPr>
                        <a:t>Rapat</a:t>
                      </a:r>
                      <a:r>
                        <a:rPr lang="en-US" sz="900" dirty="0">
                          <a:latin typeface="Calibri"/>
                          <a:ea typeface="Calibri"/>
                          <a:cs typeface="Times New Roman"/>
                        </a:rPr>
                        <a:t> </a:t>
                      </a:r>
                      <a:r>
                        <a:rPr lang="en-US" sz="900" dirty="0" err="1">
                          <a:latin typeface="Calibri"/>
                          <a:ea typeface="Calibri"/>
                          <a:cs typeface="Times New Roman"/>
                        </a:rPr>
                        <a:t>Teknis</a:t>
                      </a:r>
                      <a:r>
                        <a:rPr lang="en-US" sz="900" dirty="0">
                          <a:latin typeface="Calibri"/>
                          <a:ea typeface="Calibri"/>
                          <a:cs typeface="Times New Roman"/>
                        </a:rPr>
                        <a:t> </a:t>
                      </a:r>
                      <a:r>
                        <a:rPr lang="en-US" sz="900" dirty="0" err="1">
                          <a:latin typeface="Calibri"/>
                          <a:ea typeface="Calibri"/>
                          <a:cs typeface="Times New Roman"/>
                        </a:rPr>
                        <a:t>Lelang</a:t>
                      </a:r>
                      <a:r>
                        <a:rPr lang="en-US" sz="900" dirty="0">
                          <a:latin typeface="Calibri"/>
                          <a:ea typeface="Calibri"/>
                          <a:cs typeface="Times New Roman"/>
                        </a:rPr>
                        <a:t> </a:t>
                      </a:r>
                      <a:r>
                        <a:rPr lang="en-US" sz="900" dirty="0" err="1">
                          <a:latin typeface="Calibri"/>
                          <a:ea typeface="Calibri"/>
                          <a:cs typeface="Times New Roman"/>
                        </a:rPr>
                        <a:t>Teh</a:t>
                      </a:r>
                      <a:r>
                        <a:rPr lang="en-US" sz="900" dirty="0">
                          <a:latin typeface="Calibri"/>
                          <a:ea typeface="Calibri"/>
                          <a:cs typeface="Times New Roman"/>
                        </a:rPr>
                        <a:t> </a:t>
                      </a:r>
                      <a:r>
                        <a:rPr lang="en-US" sz="900" dirty="0" err="1">
                          <a:latin typeface="Calibri"/>
                          <a:ea typeface="Calibri"/>
                          <a:cs typeface="Times New Roman"/>
                        </a:rPr>
                        <a:t>dengan</a:t>
                      </a:r>
                      <a:r>
                        <a:rPr lang="en-US" sz="900" dirty="0">
                          <a:latin typeface="Calibri"/>
                          <a:ea typeface="Calibri"/>
                          <a:cs typeface="Times New Roman"/>
                        </a:rPr>
                        <a:t> </a:t>
                      </a:r>
                      <a:r>
                        <a:rPr lang="en-US" sz="900" dirty="0" err="1">
                          <a:latin typeface="Calibri"/>
                          <a:ea typeface="Calibri"/>
                          <a:cs typeface="Times New Roman"/>
                        </a:rPr>
                        <a:t>Dewan</a:t>
                      </a:r>
                      <a:r>
                        <a:rPr lang="en-US" sz="900" dirty="0">
                          <a:latin typeface="Calibri"/>
                          <a:ea typeface="Calibri"/>
                          <a:cs typeface="Times New Roman"/>
                        </a:rPr>
                        <a:t> </a:t>
                      </a:r>
                      <a:r>
                        <a:rPr lang="en-US" sz="900" dirty="0" err="1">
                          <a:latin typeface="Calibri"/>
                          <a:ea typeface="Calibri"/>
                          <a:cs typeface="Times New Roman"/>
                        </a:rPr>
                        <a:t>Teh</a:t>
                      </a:r>
                      <a:r>
                        <a:rPr lang="en-US" sz="900" dirty="0">
                          <a:latin typeface="Calibri"/>
                          <a:ea typeface="Calibri"/>
                          <a:cs typeface="Times New Roman"/>
                        </a:rPr>
                        <a:t> Indonesia, ASEPTI, PTPN VIII, PT Chakra, KBI </a:t>
                      </a:r>
                      <a:r>
                        <a:rPr lang="en-US" sz="900" dirty="0" err="1">
                          <a:latin typeface="Calibri"/>
                          <a:ea typeface="Calibri"/>
                          <a:cs typeface="Times New Roman"/>
                        </a:rPr>
                        <a:t>dan</a:t>
                      </a:r>
                      <a:r>
                        <a:rPr lang="en-US" sz="900" dirty="0">
                          <a:latin typeface="Calibri"/>
                          <a:ea typeface="Calibri"/>
                          <a:cs typeface="Times New Roman"/>
                        </a:rPr>
                        <a:t> stakeholder lain</a:t>
                      </a:r>
                    </a:p>
                    <a:p>
                      <a:pPr marL="173038" lvl="0" indent="-173038">
                        <a:lnSpc>
                          <a:spcPct val="115000"/>
                        </a:lnSpc>
                        <a:spcAft>
                          <a:spcPts val="0"/>
                        </a:spcAft>
                        <a:buFont typeface="Symbol"/>
                        <a:buChar char=""/>
                      </a:pPr>
                      <a:r>
                        <a:rPr lang="en-US" sz="900" b="1" dirty="0">
                          <a:latin typeface="Calibri"/>
                          <a:ea typeface="Calibri"/>
                          <a:cs typeface="Times New Roman"/>
                        </a:rPr>
                        <a:t>7 </a:t>
                      </a:r>
                      <a:r>
                        <a:rPr lang="en-US" sz="900" b="1" dirty="0" err="1">
                          <a:latin typeface="Calibri"/>
                          <a:ea typeface="Calibri"/>
                          <a:cs typeface="Times New Roman"/>
                        </a:rPr>
                        <a:t>Agust</a:t>
                      </a:r>
                      <a:r>
                        <a:rPr lang="en-US" sz="900" dirty="0">
                          <a:latin typeface="Calibri"/>
                          <a:ea typeface="Calibri"/>
                          <a:cs typeface="Times New Roman"/>
                        </a:rPr>
                        <a:t/>
                      </a:r>
                      <a:br>
                        <a:rPr lang="en-US" sz="900" dirty="0">
                          <a:latin typeface="Calibri"/>
                          <a:ea typeface="Calibri"/>
                          <a:cs typeface="Times New Roman"/>
                        </a:rPr>
                      </a:br>
                      <a:r>
                        <a:rPr lang="en-US" sz="900" dirty="0">
                          <a:latin typeface="Calibri"/>
                          <a:ea typeface="Calibri"/>
                          <a:cs typeface="Times New Roman"/>
                        </a:rPr>
                        <a:t> </a:t>
                      </a:r>
                      <a:r>
                        <a:rPr lang="en-US" sz="900" dirty="0" err="1">
                          <a:latin typeface="Calibri"/>
                          <a:ea typeface="Calibri"/>
                          <a:cs typeface="Times New Roman"/>
                        </a:rPr>
                        <a:t>Halal</a:t>
                      </a:r>
                      <a:r>
                        <a:rPr lang="en-US" sz="900" dirty="0">
                          <a:latin typeface="Calibri"/>
                          <a:ea typeface="Calibri"/>
                          <a:cs typeface="Times New Roman"/>
                        </a:rPr>
                        <a:t> </a:t>
                      </a:r>
                      <a:r>
                        <a:rPr lang="en-US" sz="900" dirty="0" err="1">
                          <a:latin typeface="Calibri"/>
                          <a:ea typeface="Calibri"/>
                          <a:cs typeface="Times New Roman"/>
                        </a:rPr>
                        <a:t>bil</a:t>
                      </a:r>
                      <a:r>
                        <a:rPr lang="en-US" sz="900" dirty="0">
                          <a:latin typeface="Calibri"/>
                          <a:ea typeface="Calibri"/>
                          <a:cs typeface="Times New Roman"/>
                        </a:rPr>
                        <a:t> </a:t>
                      </a:r>
                      <a:r>
                        <a:rPr lang="en-US" sz="900" dirty="0" err="1">
                          <a:latin typeface="Calibri"/>
                          <a:ea typeface="Calibri"/>
                          <a:cs typeface="Times New Roman"/>
                        </a:rPr>
                        <a:t>Halal</a:t>
                      </a:r>
                      <a:r>
                        <a:rPr lang="en-US" sz="900" dirty="0">
                          <a:latin typeface="Calibri"/>
                          <a:ea typeface="Calibri"/>
                          <a:cs typeface="Times New Roman"/>
                        </a:rPr>
                        <a:t> </a:t>
                      </a:r>
                      <a:r>
                        <a:rPr lang="en-US" sz="900" dirty="0" err="1">
                          <a:latin typeface="Calibri"/>
                          <a:ea typeface="Calibri"/>
                          <a:cs typeface="Times New Roman"/>
                        </a:rPr>
                        <a:t>dan</a:t>
                      </a:r>
                      <a:r>
                        <a:rPr lang="en-US" sz="900" dirty="0">
                          <a:latin typeface="Calibri"/>
                          <a:ea typeface="Calibri"/>
                          <a:cs typeface="Times New Roman"/>
                        </a:rPr>
                        <a:t> </a:t>
                      </a:r>
                      <a:r>
                        <a:rPr lang="en-US" sz="900" dirty="0" err="1">
                          <a:latin typeface="Calibri"/>
                          <a:ea typeface="Calibri"/>
                          <a:cs typeface="Times New Roman"/>
                        </a:rPr>
                        <a:t>Rapat</a:t>
                      </a:r>
                      <a:r>
                        <a:rPr lang="en-US" sz="900" dirty="0">
                          <a:latin typeface="Calibri"/>
                          <a:ea typeface="Calibri"/>
                          <a:cs typeface="Times New Roman"/>
                        </a:rPr>
                        <a:t> </a:t>
                      </a:r>
                      <a:r>
                        <a:rPr lang="en-US" sz="900" dirty="0" err="1">
                          <a:latin typeface="Calibri"/>
                          <a:ea typeface="Calibri"/>
                          <a:cs typeface="Times New Roman"/>
                        </a:rPr>
                        <a:t>Anggota</a:t>
                      </a:r>
                      <a:r>
                        <a:rPr lang="en-US" sz="900" dirty="0">
                          <a:latin typeface="Calibri"/>
                          <a:ea typeface="Calibri"/>
                          <a:cs typeface="Times New Roman"/>
                        </a:rPr>
                        <a:t> KPLJB</a:t>
                      </a:r>
                    </a:p>
                  </a:txBody>
                  <a:tcPr marL="26602" marR="26602" marT="48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236538" lvl="0" indent="-173038">
                        <a:lnSpc>
                          <a:spcPct val="115000"/>
                        </a:lnSpc>
                        <a:spcAft>
                          <a:spcPts val="0"/>
                        </a:spcAft>
                        <a:buFont typeface="Symbol"/>
                        <a:buChar char=""/>
                      </a:pPr>
                      <a:r>
                        <a:rPr lang="en-US" sz="900" b="1" dirty="0">
                          <a:latin typeface="Calibri"/>
                          <a:ea typeface="Calibri"/>
                          <a:cs typeface="Times New Roman"/>
                        </a:rPr>
                        <a:t>1 Sep</a:t>
                      </a:r>
                      <a:r>
                        <a:rPr lang="en-US" sz="900" dirty="0">
                          <a:latin typeface="Calibri"/>
                          <a:ea typeface="Calibri"/>
                          <a:cs typeface="Times New Roman"/>
                        </a:rPr>
                        <a:t/>
                      </a:r>
                      <a:br>
                        <a:rPr lang="en-US" sz="900" dirty="0">
                          <a:latin typeface="Calibri"/>
                          <a:ea typeface="Calibri"/>
                          <a:cs typeface="Times New Roman"/>
                        </a:rPr>
                      </a:br>
                      <a:r>
                        <a:rPr lang="en-US" sz="900" dirty="0" err="1">
                          <a:latin typeface="Calibri"/>
                          <a:ea typeface="Calibri"/>
                          <a:cs typeface="Times New Roman"/>
                        </a:rPr>
                        <a:t>Sosialisasi</a:t>
                      </a:r>
                      <a:r>
                        <a:rPr lang="en-US" sz="900" dirty="0">
                          <a:latin typeface="Calibri"/>
                          <a:ea typeface="Calibri"/>
                          <a:cs typeface="Times New Roman"/>
                        </a:rPr>
                        <a:t> </a:t>
                      </a:r>
                      <a:r>
                        <a:rPr lang="en-US" sz="900" dirty="0" err="1">
                          <a:latin typeface="Calibri"/>
                          <a:ea typeface="Calibri"/>
                          <a:cs typeface="Times New Roman"/>
                        </a:rPr>
                        <a:t>Lelang</a:t>
                      </a:r>
                      <a:r>
                        <a:rPr lang="en-US" sz="900" dirty="0">
                          <a:latin typeface="Calibri"/>
                          <a:ea typeface="Calibri"/>
                          <a:cs typeface="Times New Roman"/>
                        </a:rPr>
                        <a:t> </a:t>
                      </a:r>
                      <a:r>
                        <a:rPr lang="en-US" sz="900" dirty="0" err="1">
                          <a:latin typeface="Calibri"/>
                          <a:ea typeface="Calibri"/>
                          <a:cs typeface="Times New Roman"/>
                        </a:rPr>
                        <a:t>di</a:t>
                      </a:r>
                      <a:r>
                        <a:rPr lang="en-US" sz="900" dirty="0">
                          <a:latin typeface="Calibri"/>
                          <a:ea typeface="Calibri"/>
                          <a:cs typeface="Times New Roman"/>
                        </a:rPr>
                        <a:t> </a:t>
                      </a:r>
                      <a:r>
                        <a:rPr lang="en-US" sz="900" dirty="0" err="1">
                          <a:latin typeface="Calibri"/>
                          <a:ea typeface="Calibri"/>
                          <a:cs typeface="Times New Roman"/>
                        </a:rPr>
                        <a:t>Kab</a:t>
                      </a:r>
                      <a:r>
                        <a:rPr lang="en-US" sz="900" dirty="0">
                          <a:latin typeface="Calibri"/>
                          <a:ea typeface="Calibri"/>
                          <a:cs typeface="Times New Roman"/>
                        </a:rPr>
                        <a:t>. </a:t>
                      </a:r>
                      <a:r>
                        <a:rPr lang="en-US" sz="900" dirty="0" err="1">
                          <a:latin typeface="Calibri"/>
                          <a:ea typeface="Calibri"/>
                          <a:cs typeface="Times New Roman"/>
                        </a:rPr>
                        <a:t>Purwakarta</a:t>
                      </a:r>
                      <a:r>
                        <a:rPr lang="en-US" sz="900" dirty="0">
                          <a:latin typeface="Calibri"/>
                          <a:ea typeface="Calibri"/>
                          <a:cs typeface="Times New Roman"/>
                        </a:rPr>
                        <a:t> </a:t>
                      </a:r>
                    </a:p>
                    <a:p>
                      <a:pPr marL="236538" lvl="0" indent="-173038">
                        <a:lnSpc>
                          <a:spcPct val="115000"/>
                        </a:lnSpc>
                        <a:spcAft>
                          <a:spcPts val="0"/>
                        </a:spcAft>
                        <a:buFont typeface="Symbol"/>
                        <a:buChar char=""/>
                      </a:pPr>
                      <a:r>
                        <a:rPr lang="en-US" sz="900" b="1" dirty="0">
                          <a:latin typeface="Calibri"/>
                          <a:ea typeface="Calibri"/>
                          <a:cs typeface="Times New Roman"/>
                        </a:rPr>
                        <a:t>8 Sep</a:t>
                      </a:r>
                      <a:r>
                        <a:rPr lang="en-US" sz="900" dirty="0">
                          <a:latin typeface="Calibri"/>
                          <a:ea typeface="Calibri"/>
                          <a:cs typeface="Times New Roman"/>
                        </a:rPr>
                        <a:t/>
                      </a:r>
                      <a:br>
                        <a:rPr lang="en-US" sz="900" dirty="0">
                          <a:latin typeface="Calibri"/>
                          <a:ea typeface="Calibri"/>
                          <a:cs typeface="Times New Roman"/>
                        </a:rPr>
                      </a:br>
                      <a:r>
                        <a:rPr lang="en-US" sz="900" dirty="0" err="1">
                          <a:latin typeface="Calibri"/>
                          <a:ea typeface="Calibri"/>
                          <a:cs typeface="Times New Roman"/>
                        </a:rPr>
                        <a:t>Sosialisasi</a:t>
                      </a:r>
                      <a:r>
                        <a:rPr lang="en-US" sz="900" dirty="0">
                          <a:latin typeface="Calibri"/>
                          <a:ea typeface="Calibri"/>
                          <a:cs typeface="Times New Roman"/>
                        </a:rPr>
                        <a:t> </a:t>
                      </a:r>
                      <a:r>
                        <a:rPr lang="en-US" sz="900" dirty="0" err="1">
                          <a:latin typeface="Calibri"/>
                          <a:ea typeface="Calibri"/>
                          <a:cs typeface="Times New Roman"/>
                        </a:rPr>
                        <a:t>Lelang</a:t>
                      </a:r>
                      <a:r>
                        <a:rPr lang="en-US" sz="900" dirty="0">
                          <a:latin typeface="Calibri"/>
                          <a:ea typeface="Calibri"/>
                          <a:cs typeface="Times New Roman"/>
                        </a:rPr>
                        <a:t> </a:t>
                      </a:r>
                      <a:r>
                        <a:rPr lang="en-US" sz="900" dirty="0" err="1">
                          <a:latin typeface="Calibri"/>
                          <a:ea typeface="Calibri"/>
                          <a:cs typeface="Times New Roman"/>
                        </a:rPr>
                        <a:t>di</a:t>
                      </a:r>
                      <a:r>
                        <a:rPr lang="en-US" sz="900" dirty="0">
                          <a:latin typeface="Calibri"/>
                          <a:ea typeface="Calibri"/>
                          <a:cs typeface="Times New Roman"/>
                        </a:rPr>
                        <a:t> </a:t>
                      </a:r>
                      <a:r>
                        <a:rPr lang="en-US" sz="900" dirty="0" err="1">
                          <a:latin typeface="Calibri"/>
                          <a:ea typeface="Calibri"/>
                          <a:cs typeface="Times New Roman"/>
                        </a:rPr>
                        <a:t>Kab</a:t>
                      </a:r>
                      <a:r>
                        <a:rPr lang="en-US" sz="900" dirty="0">
                          <a:latin typeface="Calibri"/>
                          <a:ea typeface="Calibri"/>
                          <a:cs typeface="Times New Roman"/>
                        </a:rPr>
                        <a:t>. Bandung</a:t>
                      </a:r>
                    </a:p>
                    <a:p>
                      <a:pPr marL="236538" lvl="0" indent="-173038">
                        <a:lnSpc>
                          <a:spcPct val="115000"/>
                        </a:lnSpc>
                        <a:spcAft>
                          <a:spcPts val="0"/>
                        </a:spcAft>
                        <a:buFont typeface="Symbol"/>
                        <a:buChar char=""/>
                      </a:pPr>
                      <a:r>
                        <a:rPr lang="en-US" sz="900" b="1" dirty="0">
                          <a:latin typeface="Calibri"/>
                          <a:ea typeface="Calibri"/>
                          <a:cs typeface="Times New Roman"/>
                        </a:rPr>
                        <a:t>15 Sept</a:t>
                      </a:r>
                      <a:r>
                        <a:rPr lang="en-US" sz="900" dirty="0">
                          <a:latin typeface="Calibri"/>
                          <a:ea typeface="Calibri"/>
                          <a:cs typeface="Times New Roman"/>
                        </a:rPr>
                        <a:t/>
                      </a:r>
                      <a:br>
                        <a:rPr lang="en-US" sz="900" dirty="0">
                          <a:latin typeface="Calibri"/>
                          <a:ea typeface="Calibri"/>
                          <a:cs typeface="Times New Roman"/>
                        </a:rPr>
                      </a:br>
                      <a:r>
                        <a:rPr lang="en-US" sz="900" dirty="0" err="1">
                          <a:latin typeface="Calibri"/>
                          <a:ea typeface="Calibri"/>
                          <a:cs typeface="Times New Roman"/>
                        </a:rPr>
                        <a:t>Sosialisasi</a:t>
                      </a:r>
                      <a:r>
                        <a:rPr lang="en-US" sz="900" dirty="0">
                          <a:latin typeface="Calibri"/>
                          <a:ea typeface="Calibri"/>
                          <a:cs typeface="Times New Roman"/>
                        </a:rPr>
                        <a:t> </a:t>
                      </a:r>
                      <a:r>
                        <a:rPr lang="en-US" sz="900" dirty="0" err="1">
                          <a:latin typeface="Calibri"/>
                          <a:ea typeface="Calibri"/>
                          <a:cs typeface="Times New Roman"/>
                        </a:rPr>
                        <a:t>Lelang</a:t>
                      </a:r>
                      <a:r>
                        <a:rPr lang="en-US" sz="900" dirty="0">
                          <a:latin typeface="Calibri"/>
                          <a:ea typeface="Calibri"/>
                          <a:cs typeface="Times New Roman"/>
                        </a:rPr>
                        <a:t> </a:t>
                      </a:r>
                      <a:r>
                        <a:rPr lang="en-US" sz="900" dirty="0" err="1">
                          <a:latin typeface="Calibri"/>
                          <a:ea typeface="Calibri"/>
                          <a:cs typeface="Times New Roman"/>
                        </a:rPr>
                        <a:t>dan</a:t>
                      </a:r>
                      <a:r>
                        <a:rPr lang="en-US" sz="900" dirty="0">
                          <a:latin typeface="Calibri"/>
                          <a:ea typeface="Calibri"/>
                          <a:cs typeface="Times New Roman"/>
                        </a:rPr>
                        <a:t> </a:t>
                      </a:r>
                      <a:r>
                        <a:rPr lang="en-US" sz="900" dirty="0" err="1">
                          <a:latin typeface="Calibri"/>
                          <a:ea typeface="Calibri"/>
                          <a:cs typeface="Times New Roman"/>
                        </a:rPr>
                        <a:t>Pertek</a:t>
                      </a:r>
                      <a:r>
                        <a:rPr lang="en-US" sz="900" dirty="0">
                          <a:latin typeface="Calibri"/>
                          <a:ea typeface="Calibri"/>
                          <a:cs typeface="Times New Roman"/>
                        </a:rPr>
                        <a:t> </a:t>
                      </a:r>
                      <a:r>
                        <a:rPr lang="en-US" sz="900" dirty="0" err="1">
                          <a:latin typeface="Calibri"/>
                          <a:ea typeface="Calibri"/>
                          <a:cs typeface="Times New Roman"/>
                        </a:rPr>
                        <a:t>Kab</a:t>
                      </a:r>
                      <a:r>
                        <a:rPr lang="en-US" sz="900" dirty="0">
                          <a:latin typeface="Calibri"/>
                          <a:ea typeface="Calibri"/>
                          <a:cs typeface="Times New Roman"/>
                        </a:rPr>
                        <a:t>. </a:t>
                      </a:r>
                      <a:r>
                        <a:rPr lang="en-US" sz="900" dirty="0" err="1">
                          <a:latin typeface="Calibri"/>
                          <a:ea typeface="Calibri"/>
                          <a:cs typeface="Times New Roman"/>
                        </a:rPr>
                        <a:t>Sukabumi</a:t>
                      </a:r>
                      <a:endParaRPr lang="en-US" sz="900" dirty="0">
                        <a:latin typeface="Calibri"/>
                        <a:ea typeface="Calibri"/>
                        <a:cs typeface="Times New Roman"/>
                      </a:endParaRPr>
                    </a:p>
                    <a:p>
                      <a:pPr marL="236538" lvl="0" indent="-173038">
                        <a:lnSpc>
                          <a:spcPct val="115000"/>
                        </a:lnSpc>
                        <a:spcAft>
                          <a:spcPts val="0"/>
                        </a:spcAft>
                        <a:buFont typeface="Symbol"/>
                        <a:buChar char=""/>
                      </a:pPr>
                      <a:r>
                        <a:rPr lang="en-US" sz="900" b="1" dirty="0">
                          <a:latin typeface="Calibri"/>
                          <a:ea typeface="Calibri"/>
                          <a:cs typeface="Times New Roman"/>
                        </a:rPr>
                        <a:t>22 Sep</a:t>
                      </a:r>
                      <a:r>
                        <a:rPr lang="en-US" sz="900" dirty="0">
                          <a:latin typeface="Calibri"/>
                          <a:ea typeface="Calibri"/>
                          <a:cs typeface="Times New Roman"/>
                        </a:rPr>
                        <a:t/>
                      </a:r>
                      <a:br>
                        <a:rPr lang="en-US" sz="900" dirty="0">
                          <a:latin typeface="Calibri"/>
                          <a:ea typeface="Calibri"/>
                          <a:cs typeface="Times New Roman"/>
                        </a:rPr>
                      </a:br>
                      <a:r>
                        <a:rPr lang="en-US" sz="900" dirty="0" err="1">
                          <a:latin typeface="Calibri"/>
                          <a:ea typeface="Calibri"/>
                          <a:cs typeface="Times New Roman"/>
                        </a:rPr>
                        <a:t>Sosialisasi</a:t>
                      </a:r>
                      <a:r>
                        <a:rPr lang="en-US" sz="900" dirty="0">
                          <a:latin typeface="Calibri"/>
                          <a:ea typeface="Calibri"/>
                          <a:cs typeface="Times New Roman"/>
                        </a:rPr>
                        <a:t> </a:t>
                      </a:r>
                      <a:r>
                        <a:rPr lang="en-US" sz="900" dirty="0" err="1">
                          <a:latin typeface="Calibri"/>
                          <a:ea typeface="Calibri"/>
                          <a:cs typeface="Times New Roman"/>
                        </a:rPr>
                        <a:t>Lelang</a:t>
                      </a:r>
                      <a:r>
                        <a:rPr lang="en-US" sz="900" dirty="0">
                          <a:latin typeface="Calibri"/>
                          <a:ea typeface="Calibri"/>
                          <a:cs typeface="Times New Roman"/>
                        </a:rPr>
                        <a:t> </a:t>
                      </a:r>
                      <a:r>
                        <a:rPr lang="en-US" sz="900" dirty="0" err="1">
                          <a:latin typeface="Calibri"/>
                          <a:ea typeface="Calibri"/>
                          <a:cs typeface="Times New Roman"/>
                        </a:rPr>
                        <a:t>di</a:t>
                      </a:r>
                      <a:r>
                        <a:rPr lang="en-US" sz="900" dirty="0">
                          <a:latin typeface="Calibri"/>
                          <a:ea typeface="Calibri"/>
                          <a:cs typeface="Times New Roman"/>
                        </a:rPr>
                        <a:t> </a:t>
                      </a:r>
                      <a:r>
                        <a:rPr lang="en-US" sz="900" dirty="0" err="1">
                          <a:latin typeface="Calibri"/>
                          <a:ea typeface="Calibri"/>
                          <a:cs typeface="Times New Roman"/>
                        </a:rPr>
                        <a:t>Kab</a:t>
                      </a:r>
                      <a:r>
                        <a:rPr lang="en-US" sz="900" dirty="0">
                          <a:latin typeface="Calibri"/>
                          <a:ea typeface="Calibri"/>
                          <a:cs typeface="Times New Roman"/>
                        </a:rPr>
                        <a:t>. </a:t>
                      </a:r>
                      <a:r>
                        <a:rPr lang="en-US" sz="900" dirty="0" err="1">
                          <a:latin typeface="Calibri"/>
                          <a:ea typeface="Calibri"/>
                          <a:cs typeface="Times New Roman"/>
                        </a:rPr>
                        <a:t>Sumedang</a:t>
                      </a:r>
                      <a:endParaRPr lang="en-US" sz="900" dirty="0">
                        <a:latin typeface="Calibri"/>
                        <a:ea typeface="Calibri"/>
                        <a:cs typeface="Times New Roman"/>
                      </a:endParaRPr>
                    </a:p>
                    <a:p>
                      <a:pPr marL="236538" lvl="0" indent="-173038">
                        <a:lnSpc>
                          <a:spcPct val="115000"/>
                        </a:lnSpc>
                        <a:spcAft>
                          <a:spcPts val="0"/>
                        </a:spcAft>
                        <a:buFont typeface="Symbol"/>
                        <a:buChar char=""/>
                      </a:pPr>
                      <a:r>
                        <a:rPr lang="en-US" sz="900" b="1" dirty="0">
                          <a:latin typeface="Calibri"/>
                          <a:ea typeface="Calibri"/>
                          <a:cs typeface="Times New Roman"/>
                        </a:rPr>
                        <a:t>29 Sept</a:t>
                      </a:r>
                      <a:r>
                        <a:rPr lang="en-US" sz="900" dirty="0">
                          <a:latin typeface="Calibri"/>
                          <a:ea typeface="Calibri"/>
                          <a:cs typeface="Times New Roman"/>
                        </a:rPr>
                        <a:t/>
                      </a:r>
                      <a:br>
                        <a:rPr lang="en-US" sz="900" dirty="0">
                          <a:latin typeface="Calibri"/>
                          <a:ea typeface="Calibri"/>
                          <a:cs typeface="Times New Roman"/>
                        </a:rPr>
                      </a:br>
                      <a:r>
                        <a:rPr lang="en-US" sz="900" dirty="0" err="1">
                          <a:latin typeface="Calibri"/>
                          <a:ea typeface="Calibri"/>
                          <a:cs typeface="Times New Roman"/>
                        </a:rPr>
                        <a:t>Lelang</a:t>
                      </a:r>
                      <a:r>
                        <a:rPr lang="en-US" sz="900" dirty="0">
                          <a:latin typeface="Calibri"/>
                          <a:ea typeface="Calibri"/>
                          <a:cs typeface="Times New Roman"/>
                        </a:rPr>
                        <a:t> </a:t>
                      </a:r>
                      <a:r>
                        <a:rPr lang="en-US" sz="900" dirty="0" err="1">
                          <a:latin typeface="Calibri"/>
                          <a:ea typeface="Calibri"/>
                          <a:cs typeface="Times New Roman"/>
                        </a:rPr>
                        <a:t>Komoditi</a:t>
                      </a:r>
                      <a:r>
                        <a:rPr lang="en-US" sz="900" dirty="0">
                          <a:latin typeface="Calibri"/>
                          <a:ea typeface="Calibri"/>
                          <a:cs typeface="Times New Roman"/>
                        </a:rPr>
                        <a:t> </a:t>
                      </a:r>
                      <a:r>
                        <a:rPr lang="en-US" sz="900" dirty="0" err="1">
                          <a:latin typeface="Calibri"/>
                          <a:ea typeface="Calibri"/>
                          <a:cs typeface="Times New Roman"/>
                        </a:rPr>
                        <a:t>Teh</a:t>
                      </a:r>
                      <a:r>
                        <a:rPr lang="en-US" sz="900" dirty="0">
                          <a:latin typeface="Calibri"/>
                          <a:ea typeface="Calibri"/>
                          <a:cs typeface="Times New Roman"/>
                        </a:rPr>
                        <a:t> </a:t>
                      </a:r>
                      <a:r>
                        <a:rPr lang="en-US" sz="900" dirty="0" err="1">
                          <a:latin typeface="Calibri"/>
                          <a:ea typeface="Calibri"/>
                          <a:cs typeface="Times New Roman"/>
                        </a:rPr>
                        <a:t>ke</a:t>
                      </a:r>
                      <a:r>
                        <a:rPr lang="en-US" sz="900" dirty="0">
                          <a:latin typeface="Calibri"/>
                          <a:ea typeface="Calibri"/>
                          <a:cs typeface="Times New Roman"/>
                        </a:rPr>
                        <a:t> 1 </a:t>
                      </a:r>
                    </a:p>
                  </a:txBody>
                  <a:tcPr marL="26602" marR="26602" marT="48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279400" lvl="0" indent="-279400">
                        <a:lnSpc>
                          <a:spcPct val="115000"/>
                        </a:lnSpc>
                        <a:spcAft>
                          <a:spcPts val="0"/>
                        </a:spcAft>
                        <a:buFont typeface="Symbol"/>
                        <a:buChar char=""/>
                      </a:pPr>
                      <a:r>
                        <a:rPr lang="en-US" sz="900" dirty="0" err="1">
                          <a:latin typeface="Calibri"/>
                          <a:ea typeface="Calibri"/>
                          <a:cs typeface="Times New Roman"/>
                        </a:rPr>
                        <a:t>Evaluasi</a:t>
                      </a:r>
                      <a:r>
                        <a:rPr lang="en-US" sz="900" dirty="0">
                          <a:latin typeface="Calibri"/>
                          <a:ea typeface="Calibri"/>
                          <a:cs typeface="Times New Roman"/>
                        </a:rPr>
                        <a:t> </a:t>
                      </a:r>
                      <a:r>
                        <a:rPr lang="en-US" sz="900" dirty="0" err="1">
                          <a:latin typeface="Calibri"/>
                          <a:ea typeface="Calibri"/>
                          <a:cs typeface="Times New Roman"/>
                        </a:rPr>
                        <a:t>Sistem</a:t>
                      </a:r>
                      <a:r>
                        <a:rPr lang="en-US" sz="900" dirty="0">
                          <a:latin typeface="Calibri"/>
                          <a:ea typeface="Calibri"/>
                          <a:cs typeface="Times New Roman"/>
                        </a:rPr>
                        <a:t> </a:t>
                      </a:r>
                      <a:r>
                        <a:rPr lang="en-US" sz="900" dirty="0" err="1">
                          <a:latin typeface="Calibri"/>
                          <a:ea typeface="Calibri"/>
                          <a:cs typeface="Times New Roman"/>
                        </a:rPr>
                        <a:t>Lelang</a:t>
                      </a:r>
                      <a:endParaRPr lang="en-US" sz="900" dirty="0">
                        <a:latin typeface="Calibri"/>
                        <a:ea typeface="Calibri"/>
                        <a:cs typeface="Times New Roman"/>
                      </a:endParaRPr>
                    </a:p>
                    <a:p>
                      <a:pPr marL="279400" lvl="0" indent="-279400">
                        <a:lnSpc>
                          <a:spcPct val="115000"/>
                        </a:lnSpc>
                        <a:spcAft>
                          <a:spcPts val="0"/>
                        </a:spcAft>
                        <a:buFont typeface="Symbol"/>
                        <a:buChar char=""/>
                      </a:pPr>
                      <a:r>
                        <a:rPr lang="en-US" sz="900" dirty="0" err="1">
                          <a:latin typeface="Calibri"/>
                          <a:ea typeface="Calibri"/>
                          <a:cs typeface="Times New Roman"/>
                        </a:rPr>
                        <a:t>Kesepakatan</a:t>
                      </a:r>
                      <a:r>
                        <a:rPr lang="en-US" sz="900" dirty="0">
                          <a:latin typeface="Calibri"/>
                          <a:ea typeface="Calibri"/>
                          <a:cs typeface="Times New Roman"/>
                        </a:rPr>
                        <a:t> </a:t>
                      </a:r>
                      <a:r>
                        <a:rPr lang="en-US" sz="900" dirty="0" err="1">
                          <a:latin typeface="Calibri"/>
                          <a:ea typeface="Calibri"/>
                          <a:cs typeface="Times New Roman"/>
                        </a:rPr>
                        <a:t>Kerjasama</a:t>
                      </a:r>
                      <a:r>
                        <a:rPr lang="en-US" sz="900" dirty="0">
                          <a:latin typeface="Calibri"/>
                          <a:ea typeface="Calibri"/>
                          <a:cs typeface="Times New Roman"/>
                        </a:rPr>
                        <a:t> </a:t>
                      </a:r>
                      <a:r>
                        <a:rPr lang="en-US" sz="900" dirty="0" err="1">
                          <a:latin typeface="Calibri"/>
                          <a:ea typeface="Calibri"/>
                          <a:cs typeface="Times New Roman"/>
                        </a:rPr>
                        <a:t>dengan</a:t>
                      </a:r>
                      <a:r>
                        <a:rPr lang="en-US" sz="900" dirty="0">
                          <a:latin typeface="Calibri"/>
                          <a:ea typeface="Calibri"/>
                          <a:cs typeface="Times New Roman"/>
                        </a:rPr>
                        <a:t> PTPN VIII</a:t>
                      </a:r>
                    </a:p>
                  </a:txBody>
                  <a:tcPr marL="26602" marR="26602" marT="48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236538" lvl="0" indent="-236538">
                        <a:lnSpc>
                          <a:spcPct val="115000"/>
                        </a:lnSpc>
                        <a:spcAft>
                          <a:spcPts val="0"/>
                        </a:spcAft>
                        <a:buFont typeface="Symbol"/>
                        <a:buChar char=""/>
                      </a:pPr>
                      <a:r>
                        <a:rPr lang="en-US" sz="900" b="1" dirty="0">
                          <a:latin typeface="Calibri"/>
                          <a:ea typeface="Calibri"/>
                          <a:cs typeface="Times New Roman"/>
                        </a:rPr>
                        <a:t>25 </a:t>
                      </a:r>
                      <a:r>
                        <a:rPr lang="en-US" sz="900" b="1" dirty="0" err="1">
                          <a:latin typeface="Calibri"/>
                          <a:ea typeface="Calibri"/>
                          <a:cs typeface="Times New Roman"/>
                        </a:rPr>
                        <a:t>Nop</a:t>
                      </a:r>
                      <a:r>
                        <a:rPr lang="en-US" sz="900" dirty="0">
                          <a:latin typeface="Calibri"/>
                          <a:ea typeface="Calibri"/>
                          <a:cs typeface="Times New Roman"/>
                        </a:rPr>
                        <a:t/>
                      </a:r>
                      <a:br>
                        <a:rPr lang="en-US" sz="900" dirty="0">
                          <a:latin typeface="Calibri"/>
                          <a:ea typeface="Calibri"/>
                          <a:cs typeface="Times New Roman"/>
                        </a:rPr>
                      </a:br>
                      <a:r>
                        <a:rPr lang="en-US" sz="900" dirty="0" err="1">
                          <a:latin typeface="Calibri"/>
                          <a:ea typeface="Calibri"/>
                          <a:cs typeface="Times New Roman"/>
                        </a:rPr>
                        <a:t>Sosialisasi</a:t>
                      </a:r>
                      <a:r>
                        <a:rPr lang="en-US" sz="900" dirty="0">
                          <a:latin typeface="Calibri"/>
                          <a:ea typeface="Calibri"/>
                          <a:cs typeface="Times New Roman"/>
                        </a:rPr>
                        <a:t> </a:t>
                      </a:r>
                      <a:r>
                        <a:rPr lang="en-US" sz="900" dirty="0" err="1">
                          <a:latin typeface="Calibri"/>
                          <a:ea typeface="Calibri"/>
                          <a:cs typeface="Times New Roman"/>
                        </a:rPr>
                        <a:t>Lelang</a:t>
                      </a:r>
                      <a:r>
                        <a:rPr lang="en-US" sz="900" dirty="0">
                          <a:latin typeface="Calibri"/>
                          <a:ea typeface="Calibri"/>
                          <a:cs typeface="Times New Roman"/>
                        </a:rPr>
                        <a:t> </a:t>
                      </a:r>
                      <a:r>
                        <a:rPr lang="en-US" sz="900" dirty="0" err="1">
                          <a:latin typeface="Calibri"/>
                          <a:ea typeface="Calibri"/>
                          <a:cs typeface="Times New Roman"/>
                        </a:rPr>
                        <a:t>di</a:t>
                      </a:r>
                      <a:r>
                        <a:rPr lang="en-US" sz="900" dirty="0">
                          <a:latin typeface="Calibri"/>
                          <a:ea typeface="Calibri"/>
                          <a:cs typeface="Times New Roman"/>
                        </a:rPr>
                        <a:t> </a:t>
                      </a:r>
                      <a:r>
                        <a:rPr lang="en-US" sz="900" dirty="0" err="1">
                          <a:latin typeface="Calibri"/>
                          <a:ea typeface="Calibri"/>
                          <a:cs typeface="Times New Roman"/>
                        </a:rPr>
                        <a:t>Kab</a:t>
                      </a:r>
                      <a:r>
                        <a:rPr lang="en-US" sz="900" dirty="0">
                          <a:latin typeface="Calibri"/>
                          <a:ea typeface="Calibri"/>
                          <a:cs typeface="Times New Roman"/>
                        </a:rPr>
                        <a:t>. Bandung Barat</a:t>
                      </a:r>
                    </a:p>
                    <a:p>
                      <a:pPr marL="236538" lvl="0" indent="-236538">
                        <a:lnSpc>
                          <a:spcPct val="115000"/>
                        </a:lnSpc>
                        <a:spcAft>
                          <a:spcPts val="0"/>
                        </a:spcAft>
                        <a:buFont typeface="Symbol"/>
                        <a:buChar char=""/>
                      </a:pPr>
                      <a:r>
                        <a:rPr lang="en-US" sz="900" b="1" dirty="0">
                          <a:latin typeface="Calibri"/>
                          <a:ea typeface="Calibri"/>
                          <a:cs typeface="Times New Roman"/>
                        </a:rPr>
                        <a:t>26 Nov</a:t>
                      </a:r>
                      <a:r>
                        <a:rPr lang="en-US" sz="900" dirty="0">
                          <a:latin typeface="Calibri"/>
                          <a:ea typeface="Calibri"/>
                          <a:cs typeface="Times New Roman"/>
                        </a:rPr>
                        <a:t/>
                      </a:r>
                      <a:br>
                        <a:rPr lang="en-US" sz="900" dirty="0">
                          <a:latin typeface="Calibri"/>
                          <a:ea typeface="Calibri"/>
                          <a:cs typeface="Times New Roman"/>
                        </a:rPr>
                      </a:br>
                      <a:r>
                        <a:rPr lang="en-US" sz="900" dirty="0" err="1">
                          <a:latin typeface="Calibri"/>
                          <a:ea typeface="Calibri"/>
                          <a:cs typeface="Times New Roman"/>
                        </a:rPr>
                        <a:t>Lelang</a:t>
                      </a:r>
                      <a:r>
                        <a:rPr lang="en-US" sz="900" dirty="0">
                          <a:latin typeface="Calibri"/>
                          <a:ea typeface="Calibri"/>
                          <a:cs typeface="Times New Roman"/>
                        </a:rPr>
                        <a:t> </a:t>
                      </a:r>
                      <a:r>
                        <a:rPr lang="en-US" sz="900" dirty="0" err="1">
                          <a:latin typeface="Calibri"/>
                          <a:ea typeface="Calibri"/>
                          <a:cs typeface="Times New Roman"/>
                        </a:rPr>
                        <a:t>Komoditi</a:t>
                      </a:r>
                      <a:r>
                        <a:rPr lang="en-US" sz="900" dirty="0">
                          <a:latin typeface="Calibri"/>
                          <a:ea typeface="Calibri"/>
                          <a:cs typeface="Times New Roman"/>
                        </a:rPr>
                        <a:t> </a:t>
                      </a:r>
                      <a:r>
                        <a:rPr lang="en-US" sz="900" dirty="0" err="1">
                          <a:latin typeface="Calibri"/>
                          <a:ea typeface="Calibri"/>
                          <a:cs typeface="Times New Roman"/>
                        </a:rPr>
                        <a:t>Teh</a:t>
                      </a:r>
                      <a:r>
                        <a:rPr lang="en-US" sz="900" dirty="0">
                          <a:latin typeface="Calibri"/>
                          <a:ea typeface="Calibri"/>
                          <a:cs typeface="Times New Roman"/>
                        </a:rPr>
                        <a:t> </a:t>
                      </a:r>
                      <a:r>
                        <a:rPr lang="en-US" sz="900" dirty="0" err="1">
                          <a:latin typeface="Calibri"/>
                          <a:ea typeface="Calibri"/>
                          <a:cs typeface="Times New Roman"/>
                        </a:rPr>
                        <a:t>ke</a:t>
                      </a:r>
                      <a:r>
                        <a:rPr lang="en-US" sz="900" dirty="0">
                          <a:latin typeface="Calibri"/>
                          <a:ea typeface="Calibri"/>
                          <a:cs typeface="Times New Roman"/>
                        </a:rPr>
                        <a:t> 2 </a:t>
                      </a:r>
                      <a:r>
                        <a:rPr lang="en-US" sz="900" dirty="0" err="1">
                          <a:latin typeface="Calibri"/>
                          <a:ea typeface="Calibri"/>
                          <a:cs typeface="Times New Roman"/>
                        </a:rPr>
                        <a:t>dan</a:t>
                      </a:r>
                      <a:r>
                        <a:rPr lang="en-US" sz="900" dirty="0">
                          <a:latin typeface="Calibri"/>
                          <a:ea typeface="Calibri"/>
                          <a:cs typeface="Times New Roman"/>
                        </a:rPr>
                        <a:t> </a:t>
                      </a:r>
                      <a:r>
                        <a:rPr lang="en-US" sz="900" dirty="0" err="1">
                          <a:latin typeface="Calibri"/>
                          <a:ea typeface="Calibri"/>
                          <a:cs typeface="Times New Roman"/>
                        </a:rPr>
                        <a:t>Konsolidasi</a:t>
                      </a:r>
                      <a:r>
                        <a:rPr lang="en-US" sz="900" dirty="0">
                          <a:latin typeface="Calibri"/>
                          <a:ea typeface="Calibri"/>
                          <a:cs typeface="Times New Roman"/>
                        </a:rPr>
                        <a:t> </a:t>
                      </a:r>
                      <a:r>
                        <a:rPr lang="en-US" sz="900" dirty="0" err="1">
                          <a:latin typeface="Calibri"/>
                          <a:ea typeface="Calibri"/>
                          <a:cs typeface="Times New Roman"/>
                        </a:rPr>
                        <a:t>Bappebti</a:t>
                      </a:r>
                      <a:endParaRPr lang="en-US" sz="900" dirty="0">
                        <a:latin typeface="Calibri"/>
                        <a:ea typeface="Calibri"/>
                        <a:cs typeface="Times New Roman"/>
                      </a:endParaRPr>
                    </a:p>
                  </a:txBody>
                  <a:tcPr marL="26602" marR="26602" marT="48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173038" lvl="0" indent="-173038">
                        <a:lnSpc>
                          <a:spcPct val="115000"/>
                        </a:lnSpc>
                        <a:spcAft>
                          <a:spcPts val="0"/>
                        </a:spcAft>
                        <a:buFont typeface="Symbol"/>
                        <a:buChar char=""/>
                      </a:pPr>
                      <a:r>
                        <a:rPr lang="en-US" sz="900" b="1" dirty="0">
                          <a:latin typeface="Calibri"/>
                          <a:ea typeface="Calibri"/>
                          <a:cs typeface="Times New Roman"/>
                        </a:rPr>
                        <a:t>17 Des</a:t>
                      </a:r>
                      <a:r>
                        <a:rPr lang="en-US" sz="900" dirty="0">
                          <a:latin typeface="Calibri"/>
                          <a:ea typeface="Calibri"/>
                          <a:cs typeface="Times New Roman"/>
                        </a:rPr>
                        <a:t/>
                      </a:r>
                      <a:br>
                        <a:rPr lang="en-US" sz="900" dirty="0">
                          <a:latin typeface="Calibri"/>
                          <a:ea typeface="Calibri"/>
                          <a:cs typeface="Times New Roman"/>
                        </a:rPr>
                      </a:br>
                      <a:r>
                        <a:rPr lang="en-US" sz="900" dirty="0" err="1">
                          <a:latin typeface="Calibri"/>
                          <a:ea typeface="Calibri"/>
                          <a:cs typeface="Times New Roman"/>
                        </a:rPr>
                        <a:t>Lelang</a:t>
                      </a:r>
                      <a:r>
                        <a:rPr lang="en-US" sz="900" dirty="0">
                          <a:latin typeface="Calibri"/>
                          <a:ea typeface="Calibri"/>
                          <a:cs typeface="Times New Roman"/>
                        </a:rPr>
                        <a:t> </a:t>
                      </a:r>
                      <a:r>
                        <a:rPr lang="en-US" sz="900" dirty="0" err="1">
                          <a:latin typeface="Calibri"/>
                          <a:ea typeface="Calibri"/>
                          <a:cs typeface="Times New Roman"/>
                        </a:rPr>
                        <a:t>Komoditi</a:t>
                      </a:r>
                      <a:r>
                        <a:rPr lang="en-US" sz="900" dirty="0">
                          <a:latin typeface="Calibri"/>
                          <a:ea typeface="Calibri"/>
                          <a:cs typeface="Times New Roman"/>
                        </a:rPr>
                        <a:t> </a:t>
                      </a:r>
                      <a:r>
                        <a:rPr lang="en-US" sz="900" dirty="0" err="1">
                          <a:latin typeface="Calibri"/>
                          <a:ea typeface="Calibri"/>
                          <a:cs typeface="Times New Roman"/>
                        </a:rPr>
                        <a:t>Teh</a:t>
                      </a:r>
                      <a:r>
                        <a:rPr lang="en-US" sz="900" dirty="0">
                          <a:latin typeface="Calibri"/>
                          <a:ea typeface="Calibri"/>
                          <a:cs typeface="Times New Roman"/>
                        </a:rPr>
                        <a:t> </a:t>
                      </a:r>
                      <a:r>
                        <a:rPr lang="en-US" sz="900" dirty="0" err="1">
                          <a:latin typeface="Calibri"/>
                          <a:ea typeface="Calibri"/>
                          <a:cs typeface="Times New Roman"/>
                        </a:rPr>
                        <a:t>ke</a:t>
                      </a:r>
                      <a:r>
                        <a:rPr lang="en-US" sz="900" dirty="0">
                          <a:latin typeface="Calibri"/>
                          <a:ea typeface="Calibri"/>
                          <a:cs typeface="Times New Roman"/>
                        </a:rPr>
                        <a:t> 3</a:t>
                      </a:r>
                    </a:p>
                    <a:p>
                      <a:pPr marL="173038" lvl="0" indent="-173038">
                        <a:lnSpc>
                          <a:spcPct val="115000"/>
                        </a:lnSpc>
                        <a:spcAft>
                          <a:spcPts val="0"/>
                        </a:spcAft>
                        <a:buFont typeface="Symbol"/>
                        <a:buChar char=""/>
                      </a:pPr>
                      <a:r>
                        <a:rPr lang="en-US" sz="900" b="1" dirty="0">
                          <a:latin typeface="Calibri"/>
                          <a:ea typeface="Calibri"/>
                          <a:cs typeface="Times New Roman"/>
                        </a:rPr>
                        <a:t>22 Des</a:t>
                      </a:r>
                      <a:r>
                        <a:rPr lang="en-US" sz="900" dirty="0">
                          <a:latin typeface="Calibri"/>
                          <a:ea typeface="Calibri"/>
                          <a:cs typeface="Times New Roman"/>
                        </a:rPr>
                        <a:t/>
                      </a:r>
                      <a:br>
                        <a:rPr lang="en-US" sz="900" dirty="0">
                          <a:latin typeface="Calibri"/>
                          <a:ea typeface="Calibri"/>
                          <a:cs typeface="Times New Roman"/>
                        </a:rPr>
                      </a:br>
                      <a:r>
                        <a:rPr lang="en-US" sz="900" dirty="0" err="1">
                          <a:latin typeface="Calibri"/>
                          <a:ea typeface="Calibri"/>
                          <a:cs typeface="Times New Roman"/>
                        </a:rPr>
                        <a:t>Sosialisasi</a:t>
                      </a:r>
                      <a:r>
                        <a:rPr lang="en-US" sz="900" dirty="0">
                          <a:latin typeface="Calibri"/>
                          <a:ea typeface="Calibri"/>
                          <a:cs typeface="Times New Roman"/>
                        </a:rPr>
                        <a:t> </a:t>
                      </a:r>
                      <a:r>
                        <a:rPr lang="en-US" sz="900" dirty="0" err="1">
                          <a:latin typeface="Calibri"/>
                          <a:ea typeface="Calibri"/>
                          <a:cs typeface="Times New Roman"/>
                        </a:rPr>
                        <a:t>Lelang</a:t>
                      </a:r>
                      <a:r>
                        <a:rPr lang="en-US" sz="900" dirty="0">
                          <a:latin typeface="Calibri"/>
                          <a:ea typeface="Calibri"/>
                          <a:cs typeface="Times New Roman"/>
                        </a:rPr>
                        <a:t> </a:t>
                      </a:r>
                      <a:r>
                        <a:rPr lang="en-US" sz="900" dirty="0" err="1">
                          <a:latin typeface="Calibri"/>
                          <a:ea typeface="Calibri"/>
                          <a:cs typeface="Times New Roman"/>
                        </a:rPr>
                        <a:t>di</a:t>
                      </a:r>
                      <a:r>
                        <a:rPr lang="en-US" sz="900" dirty="0">
                          <a:latin typeface="Calibri"/>
                          <a:ea typeface="Calibri"/>
                          <a:cs typeface="Times New Roman"/>
                        </a:rPr>
                        <a:t> </a:t>
                      </a:r>
                      <a:r>
                        <a:rPr lang="en-US" sz="900" dirty="0" err="1">
                          <a:latin typeface="Calibri"/>
                          <a:ea typeface="Calibri"/>
                          <a:cs typeface="Times New Roman"/>
                        </a:rPr>
                        <a:t>Kab</a:t>
                      </a:r>
                      <a:r>
                        <a:rPr lang="en-US" sz="900" dirty="0">
                          <a:latin typeface="Calibri"/>
                          <a:ea typeface="Calibri"/>
                          <a:cs typeface="Times New Roman"/>
                        </a:rPr>
                        <a:t>. Bogor</a:t>
                      </a:r>
                    </a:p>
                    <a:p>
                      <a:pPr>
                        <a:lnSpc>
                          <a:spcPct val="115000"/>
                        </a:lnSpc>
                        <a:spcAft>
                          <a:spcPts val="0"/>
                        </a:spcAft>
                      </a:pPr>
                      <a:endParaRPr lang="en-US" sz="900" i="1" dirty="0" smtClean="0">
                        <a:latin typeface="Calibri"/>
                        <a:ea typeface="Calibri"/>
                        <a:cs typeface="Times New Roman"/>
                      </a:endParaRPr>
                    </a:p>
                    <a:p>
                      <a:pPr>
                        <a:lnSpc>
                          <a:spcPct val="115000"/>
                        </a:lnSpc>
                        <a:spcAft>
                          <a:spcPts val="0"/>
                        </a:spcAft>
                      </a:pPr>
                      <a:r>
                        <a:rPr lang="en-US" sz="900" i="1" dirty="0" err="1" smtClean="0">
                          <a:latin typeface="Calibri"/>
                          <a:ea typeface="Calibri"/>
                          <a:cs typeface="Times New Roman"/>
                        </a:rPr>
                        <a:t>Libur</a:t>
                      </a:r>
                      <a:r>
                        <a:rPr lang="en-US" sz="900" i="1" dirty="0" smtClean="0">
                          <a:latin typeface="Calibri"/>
                          <a:ea typeface="Calibri"/>
                          <a:cs typeface="Times New Roman"/>
                        </a:rPr>
                        <a:t> </a:t>
                      </a:r>
                      <a:r>
                        <a:rPr lang="en-US" sz="900" i="1" dirty="0" err="1">
                          <a:latin typeface="Calibri"/>
                          <a:ea typeface="Calibri"/>
                          <a:cs typeface="Times New Roman"/>
                        </a:rPr>
                        <a:t>panjang</a:t>
                      </a:r>
                      <a:r>
                        <a:rPr lang="en-US" sz="900" i="1" dirty="0">
                          <a:latin typeface="Calibri"/>
                          <a:ea typeface="Calibri"/>
                          <a:cs typeface="Times New Roman"/>
                        </a:rPr>
                        <a:t> Natal </a:t>
                      </a:r>
                      <a:r>
                        <a:rPr lang="en-US" sz="900" i="1" dirty="0" err="1">
                          <a:latin typeface="Calibri"/>
                          <a:ea typeface="Calibri"/>
                          <a:cs typeface="Times New Roman"/>
                        </a:rPr>
                        <a:t>dan</a:t>
                      </a:r>
                      <a:r>
                        <a:rPr lang="en-US" sz="900" i="1" dirty="0">
                          <a:latin typeface="Calibri"/>
                          <a:ea typeface="Calibri"/>
                          <a:cs typeface="Times New Roman"/>
                        </a:rPr>
                        <a:t> </a:t>
                      </a:r>
                      <a:r>
                        <a:rPr lang="en-US" sz="900" i="1" dirty="0" err="1">
                          <a:latin typeface="Calibri"/>
                          <a:ea typeface="Calibri"/>
                          <a:cs typeface="Times New Roman"/>
                        </a:rPr>
                        <a:t>Tahun</a:t>
                      </a:r>
                      <a:r>
                        <a:rPr lang="en-US" sz="900" i="1" dirty="0">
                          <a:latin typeface="Calibri"/>
                          <a:ea typeface="Calibri"/>
                          <a:cs typeface="Times New Roman"/>
                        </a:rPr>
                        <a:t> </a:t>
                      </a:r>
                      <a:r>
                        <a:rPr lang="en-US" sz="900" i="1" dirty="0" err="1">
                          <a:latin typeface="Calibri"/>
                          <a:ea typeface="Calibri"/>
                          <a:cs typeface="Times New Roman"/>
                        </a:rPr>
                        <a:t>Baru</a:t>
                      </a:r>
                      <a:endParaRPr lang="en-US" sz="900" dirty="0">
                        <a:latin typeface="Calibri"/>
                        <a:ea typeface="Calibri"/>
                        <a:cs typeface="Times New Roman"/>
                      </a:endParaRPr>
                    </a:p>
                  </a:txBody>
                  <a:tcPr marL="26602" marR="26602" marT="48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sp>
        <p:nvSpPr>
          <p:cNvPr id="4" name="TextBox 3"/>
          <p:cNvSpPr txBox="1">
            <a:spLocks noChangeArrowheads="1"/>
          </p:cNvSpPr>
          <p:nvPr/>
        </p:nvSpPr>
        <p:spPr bwMode="auto">
          <a:xfrm>
            <a:off x="4038600" y="0"/>
            <a:ext cx="510540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3600" b="1" dirty="0" smtClean="0">
                <a:solidFill>
                  <a:srgbClr val="FF0000"/>
                </a:solidFill>
                <a:latin typeface="Agency FB" pitchFamily="34" charset="0"/>
                <a:cs typeface="Segoe UI" pitchFamily="34" charset="0"/>
              </a:rPr>
              <a:t>P</a:t>
            </a:r>
            <a:r>
              <a:rPr lang="en-US" altLang="en-US" sz="3200" b="1" dirty="0" smtClean="0">
                <a:latin typeface="Agency FB" pitchFamily="34" charset="0"/>
                <a:cs typeface="Segoe UI" pitchFamily="34" charset="0"/>
              </a:rPr>
              <a:t>ASAR LELANG AGRO JAWA BARAT</a:t>
            </a:r>
            <a:endParaRPr lang="en-US" altLang="en-US" sz="3200" b="1" dirty="0">
              <a:latin typeface="Agency FB" pitchFamily="34" charset="0"/>
              <a:cs typeface="Segoe UI" pitchFamily="34" charset="0"/>
            </a:endParaRPr>
          </a:p>
        </p:txBody>
      </p:sp>
    </p:spTree>
    <p:extLst>
      <p:ext uri="{BB962C8B-B14F-4D97-AF65-F5344CB8AC3E}">
        <p14:creationId xmlns:p14="http://schemas.microsoft.com/office/powerpoint/2010/main" xmlns="" val="249540853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6700" y="285750"/>
            <a:ext cx="7391400" cy="685800"/>
          </a:xfrm>
        </p:spPr>
        <p:txBody>
          <a:bodyPr>
            <a:noAutofit/>
          </a:bodyPr>
          <a:lstStyle/>
          <a:p>
            <a:pPr algn="r"/>
            <a:r>
              <a:rPr lang="en-US" sz="1600" b="1" dirty="0" smtClean="0">
                <a:solidFill>
                  <a:srgbClr val="C00000"/>
                </a:solidFill>
                <a:latin typeface="Segoe UI" pitchFamily="34" charset="0"/>
                <a:ea typeface="+mn-ea"/>
                <a:cs typeface="Segoe UI" pitchFamily="34" charset="0"/>
              </a:rPr>
              <a:t>KINERJA TRANSAKSI PASAR 2015-2016</a:t>
            </a:r>
            <a:endParaRPr lang="en-US" sz="1600" b="1" dirty="0">
              <a:solidFill>
                <a:srgbClr val="C00000"/>
              </a:solidFill>
              <a:latin typeface="Segoe UI" pitchFamily="34" charset="0"/>
              <a:ea typeface="+mn-ea"/>
              <a:cs typeface="Segoe UI"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897979260"/>
              </p:ext>
            </p:extLst>
          </p:nvPr>
        </p:nvGraphicFramePr>
        <p:xfrm>
          <a:off x="139700" y="806450"/>
          <a:ext cx="8839200" cy="4076265"/>
        </p:xfrm>
        <a:graphic>
          <a:graphicData uri="http://schemas.openxmlformats.org/drawingml/2006/table">
            <a:tbl>
              <a:tblPr firstRow="1" bandRow="1">
                <a:tableStyleId>{5C22544A-7EE6-4342-B048-85BDC9FD1C3A}</a:tableStyleId>
              </a:tblPr>
              <a:tblGrid>
                <a:gridCol w="1447800"/>
                <a:gridCol w="3200400"/>
                <a:gridCol w="2133600"/>
                <a:gridCol w="2057400"/>
              </a:tblGrid>
              <a:tr h="525781">
                <a:tc>
                  <a:txBody>
                    <a:bodyPr/>
                    <a:lstStyle/>
                    <a:p>
                      <a:pPr algn="ctr"/>
                      <a:r>
                        <a:rPr lang="en-US" sz="1500" dirty="0" err="1" smtClean="0"/>
                        <a:t>Tanggal</a:t>
                      </a:r>
                      <a:endParaRPr lang="en-US" sz="1500" dirty="0"/>
                    </a:p>
                  </a:txBody>
                  <a:tcPr marT="34290" marB="34290" anchor="ctr"/>
                </a:tc>
                <a:tc>
                  <a:txBody>
                    <a:bodyPr/>
                    <a:lstStyle/>
                    <a:p>
                      <a:pPr algn="ctr"/>
                      <a:r>
                        <a:rPr lang="en-US" sz="1500" dirty="0" err="1" smtClean="0"/>
                        <a:t>Komoditas</a:t>
                      </a:r>
                      <a:endParaRPr lang="en-US" sz="1500" dirty="0"/>
                    </a:p>
                  </a:txBody>
                  <a:tcPr marT="34290" marB="34290" anchor="ctr"/>
                </a:tc>
                <a:tc>
                  <a:txBody>
                    <a:bodyPr/>
                    <a:lstStyle/>
                    <a:p>
                      <a:pPr algn="ctr"/>
                      <a:r>
                        <a:rPr lang="en-US" sz="1500" dirty="0" err="1" smtClean="0"/>
                        <a:t>Volum</a:t>
                      </a:r>
                      <a:r>
                        <a:rPr lang="en-US" sz="1500" baseline="0" dirty="0" smtClean="0"/>
                        <a:t> </a:t>
                      </a:r>
                      <a:r>
                        <a:rPr lang="en-US" sz="1500" baseline="0" dirty="0" err="1" smtClean="0"/>
                        <a:t>Transaks</a:t>
                      </a:r>
                      <a:r>
                        <a:rPr lang="en-US" sz="1500" dirty="0" err="1" smtClean="0"/>
                        <a:t>i</a:t>
                      </a:r>
                      <a:r>
                        <a:rPr lang="en-US" sz="1500" dirty="0" smtClean="0"/>
                        <a:t> (Kg)</a:t>
                      </a:r>
                      <a:endParaRPr lang="en-US" sz="1500" dirty="0"/>
                    </a:p>
                  </a:txBody>
                  <a:tcPr marT="34290" marB="34290" anchor="ctr"/>
                </a:tc>
                <a:tc>
                  <a:txBody>
                    <a:bodyPr/>
                    <a:lstStyle/>
                    <a:p>
                      <a:pPr algn="ctr"/>
                      <a:r>
                        <a:rPr lang="en-US" sz="1500" dirty="0" err="1" smtClean="0"/>
                        <a:t>Nilai</a:t>
                      </a:r>
                      <a:r>
                        <a:rPr lang="en-US" sz="1500" dirty="0" smtClean="0"/>
                        <a:t> </a:t>
                      </a:r>
                      <a:r>
                        <a:rPr lang="en-US" sz="1500" dirty="0" err="1" smtClean="0"/>
                        <a:t>Transaksi</a:t>
                      </a:r>
                      <a:r>
                        <a:rPr lang="en-US" sz="1500" dirty="0" smtClean="0"/>
                        <a:t> </a:t>
                      </a:r>
                      <a:br>
                        <a:rPr lang="en-US" sz="1500" dirty="0" smtClean="0"/>
                      </a:br>
                      <a:r>
                        <a:rPr lang="en-US" sz="1500" dirty="0" smtClean="0"/>
                        <a:t>(</a:t>
                      </a:r>
                      <a:r>
                        <a:rPr lang="en-US" sz="1500" dirty="0" err="1" smtClean="0"/>
                        <a:t>Rp</a:t>
                      </a:r>
                      <a:r>
                        <a:rPr lang="en-US" sz="1500" dirty="0" smtClean="0"/>
                        <a:t>)</a:t>
                      </a:r>
                      <a:endParaRPr lang="en-US" sz="1500" dirty="0"/>
                    </a:p>
                  </a:txBody>
                  <a:tcPr marT="34290" marB="34290"/>
                </a:tc>
              </a:tr>
              <a:tr h="361514">
                <a:tc>
                  <a:txBody>
                    <a:bodyPr/>
                    <a:lstStyle/>
                    <a:p>
                      <a:pPr marL="346075" indent="-282575">
                        <a:buFont typeface="Arial" pitchFamily="34" charset="0"/>
                        <a:buNone/>
                      </a:pPr>
                      <a:r>
                        <a:rPr lang="en-US" sz="1500" dirty="0" smtClean="0"/>
                        <a:t>23 Apr</a:t>
                      </a:r>
                      <a:r>
                        <a:rPr lang="en-US" sz="1500" baseline="0" dirty="0" smtClean="0"/>
                        <a:t> 15</a:t>
                      </a:r>
                      <a:endParaRPr lang="en-US" sz="1500" dirty="0" smtClean="0"/>
                    </a:p>
                  </a:txBody>
                  <a:tcPr marT="34290" marB="34290" anchor="ctr"/>
                </a:tc>
                <a:tc>
                  <a:txBody>
                    <a:bodyPr/>
                    <a:lstStyle/>
                    <a:p>
                      <a:pPr marL="393700" marR="0" indent="-330200" algn="l" defTabSz="914400" rtl="0" eaLnBrk="1" fontAlgn="auto" latinLnBrk="0" hangingPunct="1">
                        <a:lnSpc>
                          <a:spcPct val="100000"/>
                        </a:lnSpc>
                        <a:spcBef>
                          <a:spcPts val="0"/>
                        </a:spcBef>
                        <a:spcAft>
                          <a:spcPts val="0"/>
                        </a:spcAft>
                        <a:buClrTx/>
                        <a:buSzTx/>
                        <a:buFont typeface="Arial" pitchFamily="34" charset="0"/>
                        <a:buNone/>
                        <a:tabLst/>
                        <a:defRPr/>
                      </a:pPr>
                      <a:r>
                        <a:rPr lang="en-US" sz="1500" baseline="0" dirty="0" smtClean="0"/>
                        <a:t>Multi </a:t>
                      </a:r>
                      <a:r>
                        <a:rPr lang="en-US" sz="1500" baseline="0" dirty="0" err="1" smtClean="0"/>
                        <a:t>Komoditas</a:t>
                      </a:r>
                      <a:endParaRPr lang="en-US" sz="1500" baseline="0" dirty="0" smtClean="0"/>
                    </a:p>
                  </a:txBody>
                  <a:tcPr marT="34290" marB="34290" anchor="ctr"/>
                </a:tc>
                <a:tc>
                  <a:txBody>
                    <a:bodyPr/>
                    <a:lstStyle/>
                    <a:p>
                      <a:pPr marL="393700" marR="0" indent="-330200" algn="r" defTabSz="914400" rtl="0" eaLnBrk="1" fontAlgn="auto" latinLnBrk="0" hangingPunct="1">
                        <a:lnSpc>
                          <a:spcPct val="100000"/>
                        </a:lnSpc>
                        <a:spcBef>
                          <a:spcPts val="0"/>
                        </a:spcBef>
                        <a:spcAft>
                          <a:spcPts val="0"/>
                        </a:spcAft>
                        <a:buClrTx/>
                        <a:buSzTx/>
                        <a:buFont typeface="Arial" pitchFamily="34" charset="0"/>
                        <a:buNone/>
                        <a:tabLst/>
                        <a:defRPr/>
                      </a:pPr>
                      <a:r>
                        <a:rPr lang="en-US" sz="1500" baseline="0" dirty="0" smtClean="0"/>
                        <a:t>0</a:t>
                      </a:r>
                    </a:p>
                  </a:txBody>
                  <a:tcPr marT="34290" marB="34290" anchor="ctr"/>
                </a:tc>
                <a:tc>
                  <a:txBody>
                    <a:bodyPr/>
                    <a:lstStyle/>
                    <a:p>
                      <a:pPr marL="393700" marR="0" lvl="0" indent="-330200" algn="r" defTabSz="914400" rtl="0" eaLnBrk="1" fontAlgn="auto" latinLnBrk="0" hangingPunct="1">
                        <a:lnSpc>
                          <a:spcPct val="100000"/>
                        </a:lnSpc>
                        <a:spcBef>
                          <a:spcPts val="0"/>
                        </a:spcBef>
                        <a:spcAft>
                          <a:spcPts val="0"/>
                        </a:spcAft>
                        <a:buClrTx/>
                        <a:buSzTx/>
                        <a:buFont typeface="Arial" pitchFamily="34" charset="0"/>
                        <a:buNone/>
                        <a:tabLst/>
                        <a:defRPr/>
                      </a:pPr>
                      <a:r>
                        <a:rPr lang="en-US" sz="1500" baseline="0" dirty="0" smtClean="0"/>
                        <a:t>0</a:t>
                      </a:r>
                    </a:p>
                  </a:txBody>
                  <a:tcPr marT="34290" marB="34290" anchor="ctr"/>
                </a:tc>
              </a:tr>
              <a:tr h="342900">
                <a:tc>
                  <a:txBody>
                    <a:bodyPr/>
                    <a:lstStyle/>
                    <a:p>
                      <a:pPr marL="346075" indent="-282575">
                        <a:buFont typeface="Arial" pitchFamily="34" charset="0"/>
                        <a:buNone/>
                      </a:pPr>
                      <a:r>
                        <a:rPr lang="en-US" sz="1500" dirty="0" smtClean="0"/>
                        <a:t>27 Mei 15</a:t>
                      </a:r>
                      <a:endParaRPr lang="en-US" sz="1500" dirty="0"/>
                    </a:p>
                  </a:txBody>
                  <a:tcPr marT="34290" marB="34290" anchor="ctr"/>
                </a:tc>
                <a:tc>
                  <a:txBody>
                    <a:bodyPr/>
                    <a:lstStyle/>
                    <a:p>
                      <a:pPr marL="393700" indent="-330200">
                        <a:buFont typeface="Arial" pitchFamily="34" charset="0"/>
                        <a:buNone/>
                      </a:pPr>
                      <a:r>
                        <a:rPr lang="en-US" sz="1500" baseline="0" dirty="0" err="1" smtClean="0"/>
                        <a:t>Lelang</a:t>
                      </a:r>
                      <a:r>
                        <a:rPr lang="en-US" sz="1500" baseline="0" dirty="0" smtClean="0"/>
                        <a:t> </a:t>
                      </a:r>
                      <a:r>
                        <a:rPr lang="en-US" sz="1500" baseline="0" dirty="0" err="1" smtClean="0"/>
                        <a:t>Komoditas</a:t>
                      </a:r>
                      <a:r>
                        <a:rPr lang="en-US" sz="1500" baseline="0" dirty="0" smtClean="0"/>
                        <a:t> Kopi</a:t>
                      </a:r>
                    </a:p>
                  </a:txBody>
                  <a:tcPr marT="34290" marB="34290" anchor="ctr"/>
                </a:tc>
                <a:tc>
                  <a:txBody>
                    <a:bodyPr/>
                    <a:lstStyle/>
                    <a:p>
                      <a:pPr marL="393700" indent="-330200" algn="r">
                        <a:buFont typeface="Arial" pitchFamily="34" charset="0"/>
                        <a:buNone/>
                      </a:pPr>
                      <a:r>
                        <a:rPr lang="en-US" sz="1500" baseline="0" dirty="0" smtClean="0"/>
                        <a:t>0</a:t>
                      </a:r>
                    </a:p>
                  </a:txBody>
                  <a:tcPr marT="34290" marB="34290" anchor="ctr"/>
                </a:tc>
                <a:tc>
                  <a:txBody>
                    <a:bodyPr/>
                    <a:lstStyle/>
                    <a:p>
                      <a:pPr marL="393700" lvl="0" indent="-330200" algn="r">
                        <a:buFont typeface="Arial" pitchFamily="34" charset="0"/>
                        <a:buNone/>
                      </a:pPr>
                      <a:r>
                        <a:rPr lang="en-US" sz="1500" baseline="0" dirty="0" smtClean="0"/>
                        <a:t>0</a:t>
                      </a:r>
                    </a:p>
                  </a:txBody>
                  <a:tcPr marT="34290" marB="34290" anchor="ctr"/>
                </a:tc>
              </a:tr>
              <a:tr h="525780">
                <a:tc>
                  <a:txBody>
                    <a:bodyPr/>
                    <a:lstStyle/>
                    <a:p>
                      <a:pPr marL="346075" indent="-282575">
                        <a:buFont typeface="Arial" pitchFamily="34" charset="0"/>
                        <a:buNone/>
                      </a:pPr>
                      <a:r>
                        <a:rPr lang="en-US" sz="1500" dirty="0" smtClean="0"/>
                        <a:t>29 Sept 15</a:t>
                      </a:r>
                      <a:endParaRPr lang="en-US" sz="1500" dirty="0"/>
                    </a:p>
                  </a:txBody>
                  <a:tcPr marT="34290" marB="34290" anchor="ctr"/>
                </a:tc>
                <a:tc>
                  <a:txBody>
                    <a:bodyPr/>
                    <a:lstStyle/>
                    <a:p>
                      <a:pPr marL="393700" indent="-330200">
                        <a:buFont typeface="Arial" pitchFamily="34" charset="0"/>
                        <a:buNone/>
                      </a:pPr>
                      <a:r>
                        <a:rPr lang="en-US" sz="1500" dirty="0" err="1" smtClean="0"/>
                        <a:t>Lelang</a:t>
                      </a:r>
                      <a:r>
                        <a:rPr lang="en-US" sz="1500" dirty="0" smtClean="0"/>
                        <a:t> </a:t>
                      </a:r>
                      <a:r>
                        <a:rPr lang="en-US" sz="1500" dirty="0" err="1" smtClean="0"/>
                        <a:t>Komoditas</a:t>
                      </a:r>
                      <a:r>
                        <a:rPr lang="en-US" sz="1500" dirty="0" smtClean="0"/>
                        <a:t> </a:t>
                      </a:r>
                      <a:r>
                        <a:rPr lang="en-US" sz="1500" dirty="0" err="1" smtClean="0"/>
                        <a:t>Teh</a:t>
                      </a:r>
                      <a:r>
                        <a:rPr lang="en-US" sz="1500" baseline="0" dirty="0" smtClean="0"/>
                        <a:t> </a:t>
                      </a:r>
                      <a:r>
                        <a:rPr lang="en-US" sz="1500" baseline="0" dirty="0" err="1" smtClean="0"/>
                        <a:t>ke</a:t>
                      </a:r>
                      <a:r>
                        <a:rPr lang="en-US" sz="1500" baseline="0" dirty="0" smtClean="0"/>
                        <a:t> 1</a:t>
                      </a:r>
                      <a:endParaRPr lang="en-US" sz="1500" dirty="0"/>
                    </a:p>
                  </a:txBody>
                  <a:tcPr marT="34290" marB="34290" anchor="ctr"/>
                </a:tc>
                <a:tc>
                  <a:txBody>
                    <a:bodyPr/>
                    <a:lstStyle/>
                    <a:p>
                      <a:pPr marL="393700" indent="-330200" algn="r">
                        <a:buFont typeface="Arial" pitchFamily="34" charset="0"/>
                        <a:buNone/>
                      </a:pPr>
                      <a:r>
                        <a:rPr lang="en-US" sz="1500" dirty="0" smtClean="0"/>
                        <a:t>34.000</a:t>
                      </a:r>
                      <a:endParaRPr lang="en-US" sz="1500" dirty="0"/>
                    </a:p>
                  </a:txBody>
                  <a:tcPr marT="34290" marB="34290" anchor="ctr"/>
                </a:tc>
                <a:tc>
                  <a:txBody>
                    <a:bodyPr/>
                    <a:lstStyle/>
                    <a:p>
                      <a:pPr marL="393700" lvl="0" indent="-330200" algn="r">
                        <a:buFont typeface="Arial" pitchFamily="34" charset="0"/>
                        <a:buNone/>
                      </a:pPr>
                      <a:r>
                        <a:rPr lang="en-US" sz="1500" dirty="0" smtClean="0"/>
                        <a:t>366.500.000</a:t>
                      </a:r>
                      <a:endParaRPr lang="en-US" sz="1500" dirty="0"/>
                    </a:p>
                  </a:txBody>
                  <a:tcPr marT="34290" marB="34290" anchor="ctr"/>
                </a:tc>
              </a:tr>
              <a:tr h="525780">
                <a:tc>
                  <a:txBody>
                    <a:bodyPr/>
                    <a:lstStyle/>
                    <a:p>
                      <a:pPr marL="346075" indent="-282575">
                        <a:buFont typeface="Arial" pitchFamily="34" charset="0"/>
                        <a:buNone/>
                      </a:pPr>
                      <a:r>
                        <a:rPr lang="en-US" sz="1500" dirty="0" smtClean="0"/>
                        <a:t>26 </a:t>
                      </a:r>
                      <a:r>
                        <a:rPr lang="en-US" sz="1500" dirty="0" err="1" smtClean="0"/>
                        <a:t>Nop</a:t>
                      </a:r>
                      <a:r>
                        <a:rPr lang="en-US" sz="1500" dirty="0" smtClean="0"/>
                        <a:t> 15</a:t>
                      </a:r>
                      <a:endParaRPr lang="en-US" sz="1500" dirty="0"/>
                    </a:p>
                  </a:txBody>
                  <a:tcPr marT="34290" marB="34290" anchor="ctr"/>
                </a:tc>
                <a:tc>
                  <a:txBody>
                    <a:bodyPr/>
                    <a:lstStyle/>
                    <a:p>
                      <a:pPr marL="393700" indent="-330200">
                        <a:buFont typeface="Arial" pitchFamily="34" charset="0"/>
                        <a:buNone/>
                      </a:pPr>
                      <a:r>
                        <a:rPr lang="en-US" sz="1500" dirty="0" err="1" smtClean="0"/>
                        <a:t>Lelang</a:t>
                      </a:r>
                      <a:r>
                        <a:rPr lang="en-US" sz="1500" dirty="0" smtClean="0"/>
                        <a:t> </a:t>
                      </a:r>
                      <a:r>
                        <a:rPr lang="en-US" sz="1500" dirty="0" err="1" smtClean="0"/>
                        <a:t>Komoditas</a:t>
                      </a:r>
                      <a:r>
                        <a:rPr lang="en-US" sz="1500" dirty="0" smtClean="0"/>
                        <a:t> </a:t>
                      </a:r>
                      <a:r>
                        <a:rPr lang="en-US" sz="1500" dirty="0" err="1" smtClean="0"/>
                        <a:t>Teh</a:t>
                      </a:r>
                      <a:r>
                        <a:rPr lang="en-US" sz="1500" baseline="0" dirty="0" smtClean="0"/>
                        <a:t> </a:t>
                      </a:r>
                      <a:r>
                        <a:rPr lang="en-US" sz="1500" baseline="0" dirty="0" err="1" smtClean="0"/>
                        <a:t>ke</a:t>
                      </a:r>
                      <a:r>
                        <a:rPr lang="en-US" sz="1500" baseline="0" dirty="0" smtClean="0"/>
                        <a:t> 2</a:t>
                      </a:r>
                      <a:endParaRPr lang="en-US" sz="1500" dirty="0"/>
                    </a:p>
                  </a:txBody>
                  <a:tcPr marT="34290" marB="34290" anchor="ctr"/>
                </a:tc>
                <a:tc>
                  <a:txBody>
                    <a:bodyPr/>
                    <a:lstStyle/>
                    <a:p>
                      <a:pPr marL="393700" indent="-330200" algn="r">
                        <a:buFont typeface="Arial" pitchFamily="34" charset="0"/>
                        <a:buNone/>
                      </a:pPr>
                      <a:r>
                        <a:rPr lang="en-US" sz="1500" dirty="0" smtClean="0"/>
                        <a:t>75.400</a:t>
                      </a:r>
                      <a:endParaRPr lang="en-US" sz="1500" dirty="0"/>
                    </a:p>
                  </a:txBody>
                  <a:tcPr marT="34290" marB="34290" anchor="ctr"/>
                </a:tc>
                <a:tc>
                  <a:txBody>
                    <a:bodyPr/>
                    <a:lstStyle/>
                    <a:p>
                      <a:pPr marL="393700" lvl="0" indent="-330200" algn="r">
                        <a:buFont typeface="Arial" pitchFamily="34" charset="0"/>
                        <a:buNone/>
                      </a:pPr>
                      <a:r>
                        <a:rPr lang="en-US" sz="1500" dirty="0" smtClean="0"/>
                        <a:t>847.530.000</a:t>
                      </a:r>
                      <a:endParaRPr lang="en-US" sz="1500" dirty="0"/>
                    </a:p>
                  </a:txBody>
                  <a:tcPr marT="34290" marB="34290" anchor="ctr"/>
                </a:tc>
              </a:tr>
              <a:tr h="525780">
                <a:tc>
                  <a:txBody>
                    <a:bodyPr/>
                    <a:lstStyle/>
                    <a:p>
                      <a:pPr marL="346075" indent="-282575">
                        <a:buFont typeface="Arial" pitchFamily="34" charset="0"/>
                        <a:buNone/>
                      </a:pPr>
                      <a:r>
                        <a:rPr lang="en-US" sz="1500" dirty="0" smtClean="0"/>
                        <a:t>17 Des 15</a:t>
                      </a:r>
                      <a:endParaRPr lang="en-US" sz="1500" dirty="0"/>
                    </a:p>
                  </a:txBody>
                  <a:tcPr marT="34290" marB="34290" anchor="ctr"/>
                </a:tc>
                <a:tc>
                  <a:txBody>
                    <a:bodyPr/>
                    <a:lstStyle/>
                    <a:p>
                      <a:pPr marL="393700" indent="-330200">
                        <a:buFont typeface="Arial" pitchFamily="34" charset="0"/>
                        <a:buNone/>
                      </a:pPr>
                      <a:r>
                        <a:rPr lang="en-US" sz="1500" dirty="0" err="1" smtClean="0"/>
                        <a:t>Lelang</a:t>
                      </a:r>
                      <a:r>
                        <a:rPr lang="en-US" sz="1500" dirty="0" smtClean="0"/>
                        <a:t> </a:t>
                      </a:r>
                      <a:r>
                        <a:rPr lang="en-US" sz="1500" dirty="0" err="1" smtClean="0"/>
                        <a:t>Komoditas</a:t>
                      </a:r>
                      <a:r>
                        <a:rPr lang="en-US" sz="1500" dirty="0" smtClean="0"/>
                        <a:t> </a:t>
                      </a:r>
                      <a:r>
                        <a:rPr lang="en-US" sz="1500" dirty="0" err="1" smtClean="0"/>
                        <a:t>Teh</a:t>
                      </a:r>
                      <a:r>
                        <a:rPr lang="en-US" sz="1500" baseline="0" dirty="0" smtClean="0"/>
                        <a:t> </a:t>
                      </a:r>
                      <a:r>
                        <a:rPr lang="en-US" sz="1500" baseline="0" dirty="0" err="1" smtClean="0"/>
                        <a:t>ke</a:t>
                      </a:r>
                      <a:r>
                        <a:rPr lang="en-US" sz="1500" baseline="0" dirty="0" smtClean="0"/>
                        <a:t> 3</a:t>
                      </a:r>
                      <a:endParaRPr lang="en-US" sz="1500" dirty="0"/>
                    </a:p>
                  </a:txBody>
                  <a:tcPr marT="34290" marB="34290" anchor="ctr"/>
                </a:tc>
                <a:tc>
                  <a:txBody>
                    <a:bodyPr/>
                    <a:lstStyle/>
                    <a:p>
                      <a:pPr marL="393700" indent="-330200" algn="r">
                        <a:buFont typeface="Arial" pitchFamily="34" charset="0"/>
                        <a:buNone/>
                      </a:pPr>
                      <a:r>
                        <a:rPr lang="en-US" sz="1500" dirty="0" smtClean="0"/>
                        <a:t>14.000</a:t>
                      </a:r>
                      <a:endParaRPr lang="en-US" sz="1500" dirty="0"/>
                    </a:p>
                  </a:txBody>
                  <a:tcPr marT="34290" marB="34290" anchor="ctr"/>
                </a:tc>
                <a:tc>
                  <a:txBody>
                    <a:bodyPr/>
                    <a:lstStyle/>
                    <a:p>
                      <a:pPr marL="393700" lvl="0" indent="-330200" algn="r">
                        <a:buFont typeface="Arial" pitchFamily="34" charset="0"/>
                        <a:buNone/>
                      </a:pPr>
                      <a:r>
                        <a:rPr lang="en-US" sz="1500" dirty="0" smtClean="0"/>
                        <a:t>167.000.000</a:t>
                      </a:r>
                      <a:endParaRPr lang="en-US" sz="1500" dirty="0"/>
                    </a:p>
                  </a:txBody>
                  <a:tcPr marT="34290" marB="34290" anchor="ctr"/>
                </a:tc>
              </a:tr>
              <a:tr h="342900">
                <a:tc>
                  <a:txBody>
                    <a:bodyPr/>
                    <a:lstStyle/>
                    <a:p>
                      <a:pPr marL="346075" indent="-282575">
                        <a:buFont typeface="Arial" pitchFamily="34" charset="0"/>
                        <a:buNone/>
                      </a:pPr>
                      <a:r>
                        <a:rPr lang="en-US" sz="1500" dirty="0" smtClean="0"/>
                        <a:t>28 Jan 16</a:t>
                      </a:r>
                      <a:endParaRPr lang="en-US" sz="1500" dirty="0"/>
                    </a:p>
                  </a:txBody>
                  <a:tcPr marT="34290" marB="34290" anchor="ctr"/>
                </a:tc>
                <a:tc>
                  <a:txBody>
                    <a:bodyPr/>
                    <a:lstStyle/>
                    <a:p>
                      <a:pPr marL="393700" indent="-330200">
                        <a:buFont typeface="Arial" pitchFamily="34" charset="0"/>
                        <a:buNone/>
                      </a:pPr>
                      <a:r>
                        <a:rPr lang="en-US" sz="1500" dirty="0" err="1" smtClean="0"/>
                        <a:t>Lelang</a:t>
                      </a:r>
                      <a:r>
                        <a:rPr lang="en-US" sz="1500" dirty="0" smtClean="0"/>
                        <a:t> </a:t>
                      </a:r>
                      <a:r>
                        <a:rPr lang="en-US" sz="1500" dirty="0" err="1" smtClean="0"/>
                        <a:t>Komoditi</a:t>
                      </a:r>
                      <a:r>
                        <a:rPr lang="en-US" sz="1500" dirty="0" smtClean="0"/>
                        <a:t> </a:t>
                      </a:r>
                      <a:r>
                        <a:rPr lang="en-US" sz="1500" dirty="0" err="1" smtClean="0"/>
                        <a:t>Teh</a:t>
                      </a:r>
                      <a:r>
                        <a:rPr lang="en-US" sz="1500" dirty="0" smtClean="0"/>
                        <a:t> </a:t>
                      </a:r>
                      <a:r>
                        <a:rPr lang="en-US" sz="1500" dirty="0" err="1" smtClean="0"/>
                        <a:t>ke</a:t>
                      </a:r>
                      <a:r>
                        <a:rPr lang="en-US" sz="1500" dirty="0" smtClean="0"/>
                        <a:t> 4</a:t>
                      </a:r>
                      <a:endParaRPr lang="en-US" sz="1500" dirty="0"/>
                    </a:p>
                  </a:txBody>
                  <a:tcPr marT="34290" marB="34290" anchor="ctr"/>
                </a:tc>
                <a:tc>
                  <a:txBody>
                    <a:bodyPr/>
                    <a:lstStyle/>
                    <a:p>
                      <a:pPr marL="393700" indent="-330200" algn="r">
                        <a:buFont typeface="Arial" pitchFamily="34" charset="0"/>
                        <a:buNone/>
                      </a:pPr>
                      <a:r>
                        <a:rPr lang="en-US" sz="1500" dirty="0" smtClean="0"/>
                        <a:t>64.000</a:t>
                      </a:r>
                      <a:endParaRPr lang="en-US" sz="1500" dirty="0"/>
                    </a:p>
                  </a:txBody>
                  <a:tcPr marT="34290" marB="34290" anchor="ctr"/>
                </a:tc>
                <a:tc>
                  <a:txBody>
                    <a:bodyPr/>
                    <a:lstStyle/>
                    <a:p>
                      <a:pPr marL="393700" lvl="0" indent="-330200" algn="r">
                        <a:buFont typeface="Arial" pitchFamily="34" charset="0"/>
                        <a:buNone/>
                      </a:pPr>
                      <a:r>
                        <a:rPr lang="en-US" sz="1500" dirty="0" smtClean="0"/>
                        <a:t>697.600.000</a:t>
                      </a:r>
                      <a:endParaRPr lang="en-US" sz="1500" dirty="0"/>
                    </a:p>
                  </a:txBody>
                  <a:tcPr marT="34290" marB="34290" anchor="ctr"/>
                </a:tc>
              </a:tr>
              <a:tr h="400050">
                <a:tc>
                  <a:txBody>
                    <a:bodyPr/>
                    <a:lstStyle/>
                    <a:p>
                      <a:pPr marL="346075" indent="-282575">
                        <a:buFont typeface="Arial" pitchFamily="34" charset="0"/>
                        <a:buNone/>
                      </a:pPr>
                      <a:r>
                        <a:rPr lang="en-US" sz="1500" dirty="0" smtClean="0"/>
                        <a:t>29 </a:t>
                      </a:r>
                      <a:r>
                        <a:rPr lang="en-US" sz="1500" dirty="0" err="1" smtClean="0"/>
                        <a:t>Peb</a:t>
                      </a:r>
                      <a:r>
                        <a:rPr lang="en-US" sz="1500" dirty="0" smtClean="0"/>
                        <a:t> 16</a:t>
                      </a:r>
                      <a:endParaRPr lang="en-US" sz="1500" dirty="0"/>
                    </a:p>
                  </a:txBody>
                  <a:tcPr marT="34290" marB="34290" anchor="ctr"/>
                </a:tc>
                <a:tc>
                  <a:txBody>
                    <a:bodyPr/>
                    <a:lstStyle/>
                    <a:p>
                      <a:pPr marL="393700" indent="-330200">
                        <a:buFont typeface="Arial" pitchFamily="34" charset="0"/>
                        <a:buNone/>
                      </a:pPr>
                      <a:r>
                        <a:rPr lang="en-US" sz="1500" dirty="0" err="1" smtClean="0"/>
                        <a:t>Lelang</a:t>
                      </a:r>
                      <a:r>
                        <a:rPr lang="en-US" sz="1500" dirty="0" smtClean="0"/>
                        <a:t> </a:t>
                      </a:r>
                      <a:r>
                        <a:rPr lang="en-US" sz="1500" dirty="0" err="1" smtClean="0"/>
                        <a:t>Komodi</a:t>
                      </a:r>
                      <a:r>
                        <a:rPr lang="en-US" sz="1500" dirty="0" smtClean="0"/>
                        <a:t> </a:t>
                      </a:r>
                      <a:r>
                        <a:rPr lang="en-US" sz="1500" dirty="0" err="1" smtClean="0"/>
                        <a:t>Teh</a:t>
                      </a:r>
                      <a:r>
                        <a:rPr lang="en-US" sz="1500" baseline="0" dirty="0" smtClean="0"/>
                        <a:t> </a:t>
                      </a:r>
                      <a:r>
                        <a:rPr lang="en-US" sz="1500" baseline="0" dirty="0" err="1" smtClean="0"/>
                        <a:t>ke</a:t>
                      </a:r>
                      <a:r>
                        <a:rPr lang="en-US" sz="1500" baseline="0" dirty="0" smtClean="0"/>
                        <a:t> 5</a:t>
                      </a:r>
                      <a:endParaRPr lang="en-US" sz="1500" dirty="0"/>
                    </a:p>
                  </a:txBody>
                  <a:tcPr marT="34290" marB="34290" anchor="ctr"/>
                </a:tc>
                <a:tc>
                  <a:txBody>
                    <a:bodyPr/>
                    <a:lstStyle/>
                    <a:p>
                      <a:pPr marL="393700" indent="-330200" algn="r">
                        <a:buFont typeface="Arial" pitchFamily="34" charset="0"/>
                        <a:buNone/>
                      </a:pPr>
                      <a:r>
                        <a:rPr lang="en-US" sz="1500" dirty="0" smtClean="0"/>
                        <a:t>71.000</a:t>
                      </a:r>
                      <a:endParaRPr lang="en-US" sz="1500" dirty="0"/>
                    </a:p>
                  </a:txBody>
                  <a:tcPr marT="34290" marB="34290" anchor="ctr"/>
                </a:tc>
                <a:tc>
                  <a:txBody>
                    <a:bodyPr/>
                    <a:lstStyle/>
                    <a:p>
                      <a:pPr marL="393700" lvl="0" indent="-330200" algn="r">
                        <a:buFont typeface="Arial" pitchFamily="34" charset="0"/>
                        <a:buNone/>
                      </a:pPr>
                      <a:r>
                        <a:rPr lang="en-US" sz="1500" dirty="0" smtClean="0"/>
                        <a:t>787.500.000</a:t>
                      </a:r>
                      <a:endParaRPr lang="en-US" sz="1500" dirty="0"/>
                    </a:p>
                  </a:txBody>
                  <a:tcPr marT="34290" marB="34290" anchor="ctr"/>
                </a:tc>
              </a:tr>
              <a:tr h="525780">
                <a:tc>
                  <a:txBody>
                    <a:bodyPr/>
                    <a:lstStyle/>
                    <a:p>
                      <a:pPr marL="346075" indent="-282575">
                        <a:buFont typeface="Arial" pitchFamily="34" charset="0"/>
                        <a:buNone/>
                      </a:pPr>
                      <a:endParaRPr lang="en-US" sz="1500" dirty="0"/>
                    </a:p>
                  </a:txBody>
                  <a:tcPr marT="34290" marB="34290" anchor="ctr"/>
                </a:tc>
                <a:tc>
                  <a:txBody>
                    <a:bodyPr/>
                    <a:lstStyle/>
                    <a:p>
                      <a:pPr marL="393700" indent="-330200">
                        <a:buFont typeface="Arial" pitchFamily="34" charset="0"/>
                        <a:buNone/>
                      </a:pPr>
                      <a:r>
                        <a:rPr lang="en-US" sz="1500" b="1" dirty="0" smtClean="0"/>
                        <a:t>TOTAL NILAI TRANSAKSI</a:t>
                      </a:r>
                      <a:endParaRPr lang="en-US" sz="1500" b="1" dirty="0"/>
                    </a:p>
                  </a:txBody>
                  <a:tcPr marT="34290" marB="34290" anchor="ctr"/>
                </a:tc>
                <a:tc>
                  <a:txBody>
                    <a:bodyPr/>
                    <a:lstStyle/>
                    <a:p>
                      <a:pPr marL="393700" indent="-330200" algn="r">
                        <a:buFont typeface="Arial" pitchFamily="34" charset="0"/>
                        <a:buNone/>
                      </a:pPr>
                      <a:r>
                        <a:rPr lang="en-US" sz="1500" b="1" dirty="0" smtClean="0"/>
                        <a:t>258.400</a:t>
                      </a:r>
                      <a:endParaRPr lang="en-US" sz="1500" b="1" dirty="0"/>
                    </a:p>
                  </a:txBody>
                  <a:tcPr marT="34290" marB="34290" anchor="ctr"/>
                </a:tc>
                <a:tc>
                  <a:txBody>
                    <a:bodyPr/>
                    <a:lstStyle/>
                    <a:p>
                      <a:pPr marL="393700" lvl="0" indent="-330200" algn="r">
                        <a:buFont typeface="Arial" pitchFamily="34" charset="0"/>
                        <a:buNone/>
                      </a:pPr>
                      <a:r>
                        <a:rPr lang="en-US" sz="1500" b="1" dirty="0" smtClean="0"/>
                        <a:t>2.866.130.000</a:t>
                      </a:r>
                      <a:endParaRPr lang="en-US" sz="1500" b="1" dirty="0"/>
                    </a:p>
                  </a:txBody>
                  <a:tcPr marT="34290" marB="34290" anchor="ctr"/>
                </a:tc>
              </a:tr>
            </a:tbl>
          </a:graphicData>
        </a:graphic>
      </p:graphicFrame>
      <p:sp>
        <p:nvSpPr>
          <p:cNvPr id="5" name="TextBox 3"/>
          <p:cNvSpPr txBox="1">
            <a:spLocks noChangeArrowheads="1"/>
          </p:cNvSpPr>
          <p:nvPr/>
        </p:nvSpPr>
        <p:spPr bwMode="auto">
          <a:xfrm>
            <a:off x="4038600" y="0"/>
            <a:ext cx="510540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3600" b="1" dirty="0" smtClean="0">
                <a:solidFill>
                  <a:srgbClr val="FF0000"/>
                </a:solidFill>
                <a:latin typeface="Agency FB" pitchFamily="34" charset="0"/>
                <a:cs typeface="Segoe UI" pitchFamily="34" charset="0"/>
              </a:rPr>
              <a:t>P</a:t>
            </a:r>
            <a:r>
              <a:rPr lang="en-US" altLang="en-US" sz="3200" b="1" dirty="0" smtClean="0">
                <a:latin typeface="Agency FB" pitchFamily="34" charset="0"/>
                <a:cs typeface="Segoe UI" pitchFamily="34" charset="0"/>
              </a:rPr>
              <a:t>ASAR LELANG AGRO JAWA BARAT</a:t>
            </a:r>
            <a:endParaRPr lang="en-US" altLang="en-US" sz="3200" b="1" dirty="0">
              <a:latin typeface="Agency FB" pitchFamily="34" charset="0"/>
              <a:cs typeface="Segoe UI" pitchFamily="34" charset="0"/>
            </a:endParaRPr>
          </a:p>
        </p:txBody>
      </p:sp>
    </p:spTree>
    <p:extLst>
      <p:ext uri="{BB962C8B-B14F-4D97-AF65-F5344CB8AC3E}">
        <p14:creationId xmlns:p14="http://schemas.microsoft.com/office/powerpoint/2010/main" xmlns="" val="40806907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3" name="Slide Number Placeholder 41"/>
          <p:cNvSpPr>
            <a:spLocks noGrp="1"/>
          </p:cNvSpPr>
          <p:nvPr>
            <p:ph type="sldNum" sz="quarter" idx="12"/>
          </p:nvPr>
        </p:nvSpPr>
        <p:spPr bwMode="auto">
          <a:xfrm>
            <a:off x="7920903" y="355403"/>
            <a:ext cx="1066800" cy="24606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7C38EC00-1D96-44C0-B032-B576A26D0C62}" type="slidenum">
              <a:rPr lang="en-US" altLang="en-US" smtClean="0">
                <a:solidFill>
                  <a:schemeClr val="bg1"/>
                </a:solidFill>
                <a:latin typeface="Calibri" pitchFamily="34" charset="0"/>
              </a:rPr>
              <a:pPr/>
              <a:t>4</a:t>
            </a:fld>
            <a:endParaRPr lang="en-US" altLang="en-US" smtClean="0">
              <a:solidFill>
                <a:schemeClr val="bg1"/>
              </a:solidFill>
              <a:latin typeface="Calibri" pitchFamily="34" charset="0"/>
            </a:endParaRPr>
          </a:p>
        </p:txBody>
      </p:sp>
      <p:sp>
        <p:nvSpPr>
          <p:cNvPr id="2" name="Rectangle 1"/>
          <p:cNvSpPr/>
          <p:nvPr/>
        </p:nvSpPr>
        <p:spPr>
          <a:xfrm>
            <a:off x="96521" y="65899"/>
            <a:ext cx="8567854" cy="646331"/>
          </a:xfrm>
          <a:prstGeom prst="rect">
            <a:avLst/>
          </a:prstGeom>
        </p:spPr>
        <p:txBody>
          <a:bodyPr wrap="square">
            <a:spAutoFit/>
          </a:bodyPr>
          <a:lstStyle/>
          <a:p>
            <a:r>
              <a:rPr lang="en-US" altLang="id-ID" sz="3600" b="1" dirty="0">
                <a:solidFill>
                  <a:srgbClr val="FF0000"/>
                </a:solidFill>
                <a:latin typeface="Agency FB" pitchFamily="34" charset="0"/>
                <a:ea typeface="Segoe UI" panose="020B0502040204020203" pitchFamily="34" charset="0"/>
                <a:cs typeface="Segoe UI" panose="020B0502040204020203" pitchFamily="34" charset="0"/>
              </a:rPr>
              <a:t>M</a:t>
            </a:r>
            <a:r>
              <a:rPr lang="en-US" altLang="id-ID" sz="3200" b="1" dirty="0">
                <a:latin typeface="Agency FB" pitchFamily="34" charset="0"/>
                <a:ea typeface="Segoe UI" panose="020B0502040204020203" pitchFamily="34" charset="0"/>
                <a:cs typeface="Segoe UI" panose="020B0502040204020203" pitchFamily="34" charset="0"/>
              </a:rPr>
              <a:t>ANFAAT </a:t>
            </a:r>
            <a:r>
              <a:rPr lang="en-US" altLang="id-ID" sz="3200" b="1" dirty="0" smtClean="0">
                <a:latin typeface="Agency FB" pitchFamily="34" charset="0"/>
                <a:ea typeface="Segoe UI" panose="020B0502040204020203" pitchFamily="34" charset="0"/>
                <a:cs typeface="Segoe UI" panose="020B0502040204020203" pitchFamily="34" charset="0"/>
              </a:rPr>
              <a:t>PASAR LELANG </a:t>
            </a:r>
            <a:r>
              <a:rPr lang="en-US" altLang="id-ID" sz="3200" b="1" dirty="0">
                <a:latin typeface="Agency FB" pitchFamily="34" charset="0"/>
                <a:ea typeface="Segoe UI" panose="020B0502040204020203" pitchFamily="34" charset="0"/>
                <a:cs typeface="Segoe UI" panose="020B0502040204020203" pitchFamily="34" charset="0"/>
              </a:rPr>
              <a:t>KOMODITAS</a:t>
            </a:r>
            <a:endParaRPr lang="en-US" sz="3200" b="1" dirty="0">
              <a:latin typeface="Agency FB" pitchFamily="34" charset="0"/>
              <a:ea typeface="Segoe UI" panose="020B0502040204020203" pitchFamily="34" charset="0"/>
              <a:cs typeface="Segoe UI" panose="020B0502040204020203" pitchFamily="34" charset="0"/>
            </a:endParaRPr>
          </a:p>
        </p:txBody>
      </p:sp>
      <p:graphicFrame>
        <p:nvGraphicFramePr>
          <p:cNvPr id="28" name="Diagram 27"/>
          <p:cNvGraphicFramePr/>
          <p:nvPr>
            <p:extLst>
              <p:ext uri="{D42A27DB-BD31-4B8C-83A1-F6EECF244321}">
                <p14:modId xmlns:p14="http://schemas.microsoft.com/office/powerpoint/2010/main" xmlns="" val="216093220"/>
              </p:ext>
            </p:extLst>
          </p:nvPr>
        </p:nvGraphicFramePr>
        <p:xfrm>
          <a:off x="393742" y="825303"/>
          <a:ext cx="8501122"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1055961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extLst>
              <p:ext uri="{D42A27DB-BD31-4B8C-83A1-F6EECF244321}">
                <p14:modId xmlns:p14="http://schemas.microsoft.com/office/powerpoint/2010/main" xmlns="" val="3030150797"/>
              </p:ext>
            </p:extLst>
          </p:nvPr>
        </p:nvGraphicFramePr>
        <p:xfrm>
          <a:off x="152400" y="323165"/>
          <a:ext cx="4191000" cy="2362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3"/>
          <p:cNvGraphicFramePr/>
          <p:nvPr>
            <p:extLst>
              <p:ext uri="{D42A27DB-BD31-4B8C-83A1-F6EECF244321}">
                <p14:modId xmlns:p14="http://schemas.microsoft.com/office/powerpoint/2010/main" xmlns="" val="2195681889"/>
              </p:ext>
            </p:extLst>
          </p:nvPr>
        </p:nvGraphicFramePr>
        <p:xfrm>
          <a:off x="381000" y="2724150"/>
          <a:ext cx="3810000" cy="2286000"/>
        </p:xfrm>
        <a:graphic>
          <a:graphicData uri="http://schemas.openxmlformats.org/drawingml/2006/chart">
            <c:chart xmlns:c="http://schemas.openxmlformats.org/drawingml/2006/chart" xmlns:r="http://schemas.openxmlformats.org/officeDocument/2006/relationships" r:id="rId3"/>
          </a:graphicData>
        </a:graphic>
      </p:graphicFrame>
      <p:sp>
        <p:nvSpPr>
          <p:cNvPr id="7" name="Title 1"/>
          <p:cNvSpPr txBox="1">
            <a:spLocks/>
          </p:cNvSpPr>
          <p:nvPr/>
        </p:nvSpPr>
        <p:spPr>
          <a:xfrm>
            <a:off x="1536700" y="285750"/>
            <a:ext cx="7391400" cy="685800"/>
          </a:xfrm>
          <a:prstGeom prst="rect">
            <a:avLst/>
          </a:prstGeom>
        </p:spPr>
        <p:txBody>
          <a:bodyPr vert="horz" lIns="91440" tIns="45720" rIns="91440" bIns="45720" rtlCol="0" anchor="ctr">
            <a:noAutofit/>
          </a:bodyPr>
          <a:lstStyle>
            <a:lvl1pPr algn="l" rtl="0" eaLnBrk="0" fontAlgn="base" hangingPunct="0">
              <a:spcBef>
                <a:spcPct val="0"/>
              </a:spcBef>
              <a:spcAft>
                <a:spcPct val="0"/>
              </a:spcAft>
              <a:defRPr sz="4000" kern="1200" spc="-1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a:lstStyle>
          <a:p>
            <a:pPr algn="r"/>
            <a:r>
              <a:rPr lang="en-US" sz="1600" b="1" dirty="0" smtClean="0">
                <a:solidFill>
                  <a:srgbClr val="C00000"/>
                </a:solidFill>
                <a:latin typeface="Segoe UI" pitchFamily="34" charset="0"/>
                <a:ea typeface="+mn-ea"/>
                <a:cs typeface="Segoe UI" pitchFamily="34" charset="0"/>
              </a:rPr>
              <a:t>KINERJA TRANSAKSI PASAR 2015-2016</a:t>
            </a:r>
            <a:endParaRPr lang="en-US" sz="1600" b="1" dirty="0">
              <a:solidFill>
                <a:srgbClr val="C00000"/>
              </a:solidFill>
              <a:latin typeface="Segoe UI" pitchFamily="34" charset="0"/>
              <a:ea typeface="+mn-ea"/>
              <a:cs typeface="Segoe UI" pitchFamily="34" charset="0"/>
            </a:endParaRPr>
          </a:p>
        </p:txBody>
      </p:sp>
      <p:sp>
        <p:nvSpPr>
          <p:cNvPr id="8" name="TextBox 3"/>
          <p:cNvSpPr txBox="1">
            <a:spLocks noChangeArrowheads="1"/>
          </p:cNvSpPr>
          <p:nvPr/>
        </p:nvSpPr>
        <p:spPr bwMode="auto">
          <a:xfrm>
            <a:off x="4038600" y="0"/>
            <a:ext cx="510540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3600" b="1" dirty="0" smtClean="0">
                <a:solidFill>
                  <a:srgbClr val="FF0000"/>
                </a:solidFill>
                <a:latin typeface="Agency FB" pitchFamily="34" charset="0"/>
                <a:cs typeface="Segoe UI" pitchFamily="34" charset="0"/>
              </a:rPr>
              <a:t>P</a:t>
            </a:r>
            <a:r>
              <a:rPr lang="en-US" altLang="en-US" sz="3200" b="1" dirty="0" smtClean="0">
                <a:latin typeface="Agency FB" pitchFamily="34" charset="0"/>
                <a:cs typeface="Segoe UI" pitchFamily="34" charset="0"/>
              </a:rPr>
              <a:t>ASAR LELANG AGRO JAWA BARAT</a:t>
            </a:r>
            <a:endParaRPr lang="en-US" altLang="en-US" sz="3200" b="1" dirty="0">
              <a:latin typeface="Agency FB" pitchFamily="34" charset="0"/>
              <a:cs typeface="Segoe UI" pitchFamily="34" charset="0"/>
            </a:endParaRPr>
          </a:p>
        </p:txBody>
      </p:sp>
      <p:graphicFrame>
        <p:nvGraphicFramePr>
          <p:cNvPr id="9" name="Chart 8"/>
          <p:cNvGraphicFramePr/>
          <p:nvPr>
            <p:extLst>
              <p:ext uri="{D42A27DB-BD31-4B8C-83A1-F6EECF244321}">
                <p14:modId xmlns:p14="http://schemas.microsoft.com/office/powerpoint/2010/main" xmlns="" val="1647838679"/>
              </p:ext>
            </p:extLst>
          </p:nvPr>
        </p:nvGraphicFramePr>
        <p:xfrm>
          <a:off x="4521200" y="1257300"/>
          <a:ext cx="4406900" cy="3295650"/>
        </p:xfrm>
        <a:graphic>
          <a:graphicData uri="http://schemas.openxmlformats.org/drawingml/2006/chart">
            <c:chart xmlns:c="http://schemas.openxmlformats.org/drawingml/2006/chart" xmlns:r="http://schemas.openxmlformats.org/officeDocument/2006/relationships" r:id="rId4"/>
          </a:graphicData>
        </a:graphic>
      </p:graphicFrame>
      <p:cxnSp>
        <p:nvCxnSpPr>
          <p:cNvPr id="10" name="Straight Connector 9"/>
          <p:cNvCxnSpPr/>
          <p:nvPr/>
        </p:nvCxnSpPr>
        <p:spPr>
          <a:xfrm flipV="1">
            <a:off x="5410200" y="2190750"/>
            <a:ext cx="2971800" cy="17526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63859220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1200" y="273050"/>
            <a:ext cx="8229600" cy="742950"/>
          </a:xfrm>
        </p:spPr>
        <p:txBody>
          <a:bodyPr>
            <a:normAutofit/>
          </a:bodyPr>
          <a:lstStyle/>
          <a:p>
            <a:pPr algn="r"/>
            <a:r>
              <a:rPr lang="en-US" sz="1600" b="1" dirty="0" smtClean="0">
                <a:solidFill>
                  <a:srgbClr val="C00000"/>
                </a:solidFill>
                <a:latin typeface="Segoe UI" pitchFamily="34" charset="0"/>
                <a:ea typeface="+mn-ea"/>
                <a:cs typeface="Segoe UI" pitchFamily="34" charset="0"/>
              </a:rPr>
              <a:t>RENCANA KERJA 2016</a:t>
            </a:r>
            <a:endParaRPr lang="en-US" sz="1600" b="1" dirty="0">
              <a:solidFill>
                <a:srgbClr val="C00000"/>
              </a:solidFill>
              <a:latin typeface="Segoe UI" pitchFamily="34" charset="0"/>
              <a:ea typeface="+mn-ea"/>
              <a:cs typeface="Segoe UI" pitchFamily="34" charset="0"/>
            </a:endParaRPr>
          </a:p>
        </p:txBody>
      </p:sp>
      <p:sp>
        <p:nvSpPr>
          <p:cNvPr id="3" name="Content Placeholder 2"/>
          <p:cNvSpPr>
            <a:spLocks noGrp="1"/>
          </p:cNvSpPr>
          <p:nvPr>
            <p:ph idx="1"/>
          </p:nvPr>
        </p:nvSpPr>
        <p:spPr>
          <a:xfrm>
            <a:off x="228600" y="1047750"/>
            <a:ext cx="8610600" cy="3581400"/>
          </a:xfrm>
        </p:spPr>
        <p:txBody>
          <a:bodyPr>
            <a:noAutofit/>
          </a:bodyPr>
          <a:lstStyle/>
          <a:p>
            <a:pPr marL="457200" indent="-457200" algn="just">
              <a:buClr>
                <a:schemeClr val="tx1"/>
              </a:buClr>
              <a:buFont typeface="+mj-lt"/>
              <a:buAutoNum type="arabicPeriod"/>
            </a:pPr>
            <a:r>
              <a:rPr lang="en-US" sz="1900" dirty="0" err="1" smtClean="0">
                <a:latin typeface="Segoe UI" pitchFamily="34" charset="0"/>
                <a:cs typeface="Segoe UI" pitchFamily="34" charset="0"/>
              </a:rPr>
              <a:t>Pengembangan</a:t>
            </a:r>
            <a:r>
              <a:rPr lang="en-US" sz="1900" dirty="0" smtClean="0">
                <a:latin typeface="Segoe UI" pitchFamily="34" charset="0"/>
                <a:cs typeface="Segoe UI" pitchFamily="34" charset="0"/>
              </a:rPr>
              <a:t> </a:t>
            </a:r>
            <a:r>
              <a:rPr lang="en-US" sz="1900" dirty="0" err="1" smtClean="0">
                <a:latin typeface="Segoe UI" pitchFamily="34" charset="0"/>
                <a:cs typeface="Segoe UI" pitchFamily="34" charset="0"/>
              </a:rPr>
              <a:t>usaha</a:t>
            </a:r>
            <a:r>
              <a:rPr lang="en-US" sz="1900" dirty="0" smtClean="0">
                <a:latin typeface="Segoe UI" pitchFamily="34" charset="0"/>
                <a:cs typeface="Segoe UI" pitchFamily="34" charset="0"/>
              </a:rPr>
              <a:t> KPLJB </a:t>
            </a:r>
            <a:r>
              <a:rPr lang="en-US" sz="1900" dirty="0" err="1" smtClean="0">
                <a:latin typeface="Segoe UI" pitchFamily="34" charset="0"/>
                <a:cs typeface="Segoe UI" pitchFamily="34" charset="0"/>
              </a:rPr>
              <a:t>sesuai</a:t>
            </a:r>
            <a:r>
              <a:rPr lang="en-US" sz="1900" dirty="0" smtClean="0">
                <a:latin typeface="Segoe UI" pitchFamily="34" charset="0"/>
                <a:cs typeface="Segoe UI" pitchFamily="34" charset="0"/>
              </a:rPr>
              <a:t> </a:t>
            </a:r>
            <a:r>
              <a:rPr lang="en-US" sz="1900" dirty="0" err="1" smtClean="0">
                <a:latin typeface="Segoe UI" pitchFamily="34" charset="0"/>
                <a:cs typeface="Segoe UI" pitchFamily="34" charset="0"/>
              </a:rPr>
              <a:t>dengan</a:t>
            </a:r>
            <a:r>
              <a:rPr lang="en-US" sz="1900" dirty="0" smtClean="0">
                <a:latin typeface="Segoe UI" pitchFamily="34" charset="0"/>
                <a:cs typeface="Segoe UI" pitchFamily="34" charset="0"/>
              </a:rPr>
              <a:t> </a:t>
            </a:r>
            <a:r>
              <a:rPr lang="en-US" sz="1900" b="1" dirty="0" err="1" smtClean="0">
                <a:latin typeface="Segoe UI" pitchFamily="34" charset="0"/>
                <a:cs typeface="Segoe UI" pitchFamily="34" charset="0"/>
              </a:rPr>
              <a:t>kemampuan</a:t>
            </a:r>
            <a:r>
              <a:rPr lang="en-US" sz="1900" b="1" dirty="0" smtClean="0">
                <a:latin typeface="Segoe UI" pitchFamily="34" charset="0"/>
                <a:cs typeface="Segoe UI" pitchFamily="34" charset="0"/>
              </a:rPr>
              <a:t> modal </a:t>
            </a:r>
            <a:r>
              <a:rPr lang="en-US" sz="1900" dirty="0" err="1" smtClean="0">
                <a:latin typeface="Segoe UI" pitchFamily="34" charset="0"/>
                <a:cs typeface="Segoe UI" pitchFamily="34" charset="0"/>
              </a:rPr>
              <a:t>dan</a:t>
            </a:r>
            <a:r>
              <a:rPr lang="en-US" sz="1900" dirty="0" smtClean="0">
                <a:latin typeface="Segoe UI" pitchFamily="34" charset="0"/>
                <a:cs typeface="Segoe UI" pitchFamily="34" charset="0"/>
              </a:rPr>
              <a:t> </a:t>
            </a:r>
            <a:r>
              <a:rPr lang="en-US" sz="1900" b="1" dirty="0" err="1" smtClean="0">
                <a:latin typeface="Segoe UI" pitchFamily="34" charset="0"/>
                <a:cs typeface="Segoe UI" pitchFamily="34" charset="0"/>
              </a:rPr>
              <a:t>keekonomian</a:t>
            </a:r>
            <a:r>
              <a:rPr lang="en-US" sz="1900" b="1" dirty="0" smtClean="0">
                <a:latin typeface="Segoe UI" pitchFamily="34" charset="0"/>
                <a:cs typeface="Segoe UI" pitchFamily="34" charset="0"/>
              </a:rPr>
              <a:t> </a:t>
            </a:r>
            <a:r>
              <a:rPr lang="en-US" sz="1900" b="1" dirty="0" err="1" smtClean="0">
                <a:latin typeface="Segoe UI" pitchFamily="34" charset="0"/>
                <a:cs typeface="Segoe UI" pitchFamily="34" charset="0"/>
              </a:rPr>
              <a:t>komoditas</a:t>
            </a:r>
            <a:endParaRPr lang="en-US" sz="1900" b="1" dirty="0" smtClean="0">
              <a:latin typeface="Segoe UI" pitchFamily="34" charset="0"/>
              <a:cs typeface="Segoe UI" pitchFamily="34" charset="0"/>
            </a:endParaRPr>
          </a:p>
          <a:p>
            <a:pPr marL="457200" indent="-457200" algn="just">
              <a:buClr>
                <a:schemeClr val="tx1"/>
              </a:buClr>
              <a:buFont typeface="+mj-lt"/>
              <a:buAutoNum type="arabicPeriod"/>
            </a:pPr>
            <a:r>
              <a:rPr lang="en-US" sz="1900" dirty="0" err="1" smtClean="0">
                <a:latin typeface="Segoe UI" pitchFamily="34" charset="0"/>
                <a:cs typeface="Segoe UI" pitchFamily="34" charset="0"/>
              </a:rPr>
              <a:t>Lelang</a:t>
            </a:r>
            <a:r>
              <a:rPr lang="en-US" sz="1900" dirty="0" smtClean="0">
                <a:latin typeface="Segoe UI" pitchFamily="34" charset="0"/>
                <a:cs typeface="Segoe UI" pitchFamily="34" charset="0"/>
              </a:rPr>
              <a:t> </a:t>
            </a:r>
            <a:r>
              <a:rPr lang="en-US" sz="1900" dirty="0" err="1" smtClean="0">
                <a:latin typeface="Segoe UI" pitchFamily="34" charset="0"/>
                <a:cs typeface="Segoe UI" pitchFamily="34" charset="0"/>
              </a:rPr>
              <a:t>Komoditas</a:t>
            </a:r>
            <a:r>
              <a:rPr lang="en-US" sz="1900" dirty="0" smtClean="0">
                <a:latin typeface="Segoe UI" pitchFamily="34" charset="0"/>
                <a:cs typeface="Segoe UI" pitchFamily="34" charset="0"/>
              </a:rPr>
              <a:t> </a:t>
            </a:r>
            <a:r>
              <a:rPr lang="en-US" sz="1900" dirty="0" err="1" smtClean="0">
                <a:latin typeface="Segoe UI" pitchFamily="34" charset="0"/>
                <a:cs typeface="Segoe UI" pitchFamily="34" charset="0"/>
              </a:rPr>
              <a:t>Teh</a:t>
            </a:r>
            <a:r>
              <a:rPr lang="en-US" sz="1900" dirty="0" smtClean="0">
                <a:latin typeface="Segoe UI" pitchFamily="34" charset="0"/>
                <a:cs typeface="Segoe UI" pitchFamily="34" charset="0"/>
              </a:rPr>
              <a:t> </a:t>
            </a:r>
            <a:r>
              <a:rPr lang="en-US" sz="1900" dirty="0" err="1" smtClean="0">
                <a:latin typeface="Segoe UI" pitchFamily="34" charset="0"/>
                <a:cs typeface="Segoe UI" pitchFamily="34" charset="0"/>
              </a:rPr>
              <a:t>telah</a:t>
            </a:r>
            <a:r>
              <a:rPr lang="en-US" sz="1900" dirty="0" smtClean="0">
                <a:latin typeface="Segoe UI" pitchFamily="34" charset="0"/>
                <a:cs typeface="Segoe UI" pitchFamily="34" charset="0"/>
              </a:rPr>
              <a:t> </a:t>
            </a:r>
            <a:r>
              <a:rPr lang="en-US" sz="1900" dirty="0" err="1" smtClean="0">
                <a:latin typeface="Segoe UI" pitchFamily="34" charset="0"/>
                <a:cs typeface="Segoe UI" pitchFamily="34" charset="0"/>
              </a:rPr>
              <a:t>semakin</a:t>
            </a:r>
            <a:r>
              <a:rPr lang="en-US" sz="1900" dirty="0" smtClean="0">
                <a:latin typeface="Segoe UI" pitchFamily="34" charset="0"/>
                <a:cs typeface="Segoe UI" pitchFamily="34" charset="0"/>
              </a:rPr>
              <a:t> </a:t>
            </a:r>
            <a:r>
              <a:rPr lang="en-US" sz="1900" dirty="0" err="1" smtClean="0">
                <a:latin typeface="Segoe UI" pitchFamily="34" charset="0"/>
                <a:cs typeface="Segoe UI" pitchFamily="34" charset="0"/>
              </a:rPr>
              <a:t>mapan</a:t>
            </a:r>
            <a:r>
              <a:rPr lang="en-US" sz="1900" dirty="0" smtClean="0">
                <a:latin typeface="Segoe UI" pitchFamily="34" charset="0"/>
                <a:cs typeface="Segoe UI" pitchFamily="34" charset="0"/>
              </a:rPr>
              <a:t> </a:t>
            </a:r>
            <a:r>
              <a:rPr lang="en-US" sz="1900" dirty="0" err="1" smtClean="0">
                <a:latin typeface="Segoe UI" pitchFamily="34" charset="0"/>
                <a:cs typeface="Segoe UI" pitchFamily="34" charset="0"/>
              </a:rPr>
              <a:t>bisa</a:t>
            </a:r>
            <a:r>
              <a:rPr lang="en-US" sz="1900" dirty="0" smtClean="0">
                <a:latin typeface="Segoe UI" pitchFamily="34" charset="0"/>
                <a:cs typeface="Segoe UI" pitchFamily="34" charset="0"/>
              </a:rPr>
              <a:t> </a:t>
            </a:r>
            <a:r>
              <a:rPr lang="en-US" sz="1900" dirty="0" err="1" smtClean="0">
                <a:latin typeface="Segoe UI" pitchFamily="34" charset="0"/>
                <a:cs typeface="Segoe UI" pitchFamily="34" charset="0"/>
              </a:rPr>
              <a:t>dilaksanakan</a:t>
            </a:r>
            <a:r>
              <a:rPr lang="en-US" sz="1900" dirty="0" smtClean="0">
                <a:latin typeface="Segoe UI" pitchFamily="34" charset="0"/>
                <a:cs typeface="Segoe UI" pitchFamily="34" charset="0"/>
              </a:rPr>
              <a:t> </a:t>
            </a:r>
            <a:r>
              <a:rPr lang="en-US" sz="1900" b="1" dirty="0" err="1" smtClean="0">
                <a:latin typeface="Segoe UI" pitchFamily="34" charset="0"/>
                <a:cs typeface="Segoe UI" pitchFamily="34" charset="0"/>
              </a:rPr>
              <a:t>Setiap</a:t>
            </a:r>
            <a:r>
              <a:rPr lang="en-US" sz="1900" b="1" dirty="0" smtClean="0">
                <a:latin typeface="Segoe UI" pitchFamily="34" charset="0"/>
                <a:cs typeface="Segoe UI" pitchFamily="34" charset="0"/>
              </a:rPr>
              <a:t> </a:t>
            </a:r>
            <a:r>
              <a:rPr lang="en-US" sz="1900" b="1" dirty="0" err="1" smtClean="0">
                <a:latin typeface="Segoe UI" pitchFamily="34" charset="0"/>
                <a:cs typeface="Segoe UI" pitchFamily="34" charset="0"/>
              </a:rPr>
              <a:t>Bulan</a:t>
            </a:r>
            <a:r>
              <a:rPr lang="en-US" sz="1900" b="1" dirty="0" smtClean="0">
                <a:latin typeface="Segoe UI" pitchFamily="34" charset="0"/>
                <a:cs typeface="Segoe UI" pitchFamily="34" charset="0"/>
              </a:rPr>
              <a:t> </a:t>
            </a:r>
            <a:r>
              <a:rPr lang="en-US" sz="1900" dirty="0" smtClean="0">
                <a:latin typeface="Segoe UI" pitchFamily="34" charset="0"/>
                <a:cs typeface="Segoe UI" pitchFamily="34" charset="0"/>
              </a:rPr>
              <a:t>(12 kali), </a:t>
            </a:r>
            <a:r>
              <a:rPr lang="en-US" sz="1900" b="1" dirty="0" err="1" smtClean="0">
                <a:latin typeface="Segoe UI" pitchFamily="34" charset="0"/>
                <a:cs typeface="Segoe UI" pitchFamily="34" charset="0"/>
              </a:rPr>
              <a:t>dengan</a:t>
            </a:r>
            <a:r>
              <a:rPr lang="en-US" sz="1900" b="1" dirty="0" smtClean="0">
                <a:latin typeface="Segoe UI" pitchFamily="34" charset="0"/>
                <a:cs typeface="Segoe UI" pitchFamily="34" charset="0"/>
              </a:rPr>
              <a:t> </a:t>
            </a:r>
            <a:r>
              <a:rPr lang="en-US" sz="1900" b="1" dirty="0" err="1" smtClean="0">
                <a:latin typeface="Segoe UI" pitchFamily="34" charset="0"/>
                <a:cs typeface="Segoe UI" pitchFamily="34" charset="0"/>
              </a:rPr>
              <a:t>peserta</a:t>
            </a:r>
            <a:r>
              <a:rPr lang="en-US" sz="1900" b="1" dirty="0" smtClean="0">
                <a:latin typeface="Segoe UI" pitchFamily="34" charset="0"/>
                <a:cs typeface="Segoe UI" pitchFamily="34" charset="0"/>
              </a:rPr>
              <a:t> </a:t>
            </a:r>
            <a:r>
              <a:rPr lang="en-US" sz="1900" b="1" dirty="0" err="1" smtClean="0">
                <a:latin typeface="Segoe UI" pitchFamily="34" charset="0"/>
                <a:cs typeface="Segoe UI" pitchFamily="34" charset="0"/>
              </a:rPr>
              <a:t>dan</a:t>
            </a:r>
            <a:r>
              <a:rPr lang="en-US" sz="1900" b="1" dirty="0" smtClean="0">
                <a:latin typeface="Segoe UI" pitchFamily="34" charset="0"/>
                <a:cs typeface="Segoe UI" pitchFamily="34" charset="0"/>
              </a:rPr>
              <a:t> </a:t>
            </a:r>
            <a:r>
              <a:rPr lang="en-US" sz="1900" b="1" dirty="0" err="1" smtClean="0">
                <a:latin typeface="Segoe UI" pitchFamily="34" charset="0"/>
                <a:cs typeface="Segoe UI" pitchFamily="34" charset="0"/>
              </a:rPr>
              <a:t>nilai</a:t>
            </a:r>
            <a:r>
              <a:rPr lang="en-US" sz="1900" b="1" dirty="0" smtClean="0">
                <a:latin typeface="Segoe UI" pitchFamily="34" charset="0"/>
                <a:cs typeface="Segoe UI" pitchFamily="34" charset="0"/>
              </a:rPr>
              <a:t> </a:t>
            </a:r>
            <a:r>
              <a:rPr lang="en-US" sz="1900" b="1" dirty="0" err="1" smtClean="0">
                <a:latin typeface="Segoe UI" pitchFamily="34" charset="0"/>
                <a:cs typeface="Segoe UI" pitchFamily="34" charset="0"/>
              </a:rPr>
              <a:t>transaksi</a:t>
            </a:r>
            <a:r>
              <a:rPr lang="en-US" sz="1900" b="1" dirty="0" smtClean="0">
                <a:latin typeface="Segoe UI" pitchFamily="34" charset="0"/>
                <a:cs typeface="Segoe UI" pitchFamily="34" charset="0"/>
              </a:rPr>
              <a:t> </a:t>
            </a:r>
            <a:r>
              <a:rPr lang="en-US" sz="1900" b="1" dirty="0" err="1" smtClean="0">
                <a:latin typeface="Segoe UI" pitchFamily="34" charset="0"/>
                <a:cs typeface="Segoe UI" pitchFamily="34" charset="0"/>
              </a:rPr>
              <a:t>terus</a:t>
            </a:r>
            <a:r>
              <a:rPr lang="en-US" sz="1900" b="1" dirty="0" smtClean="0">
                <a:latin typeface="Segoe UI" pitchFamily="34" charset="0"/>
                <a:cs typeface="Segoe UI" pitchFamily="34" charset="0"/>
              </a:rPr>
              <a:t> </a:t>
            </a:r>
            <a:r>
              <a:rPr lang="en-US" sz="1900" b="1" dirty="0" err="1" smtClean="0">
                <a:latin typeface="Segoe UI" pitchFamily="34" charset="0"/>
                <a:cs typeface="Segoe UI" pitchFamily="34" charset="0"/>
              </a:rPr>
              <a:t>ditingkatkan</a:t>
            </a:r>
            <a:endParaRPr lang="en-US" sz="1900" b="1" dirty="0" smtClean="0">
              <a:latin typeface="Segoe UI" pitchFamily="34" charset="0"/>
              <a:cs typeface="Segoe UI" pitchFamily="34" charset="0"/>
            </a:endParaRPr>
          </a:p>
          <a:p>
            <a:pPr marL="457200" indent="-457200" algn="just">
              <a:buClr>
                <a:schemeClr val="tx1"/>
              </a:buClr>
              <a:buFont typeface="+mj-lt"/>
              <a:buAutoNum type="arabicPeriod"/>
            </a:pPr>
            <a:r>
              <a:rPr lang="en-US" sz="1900" dirty="0" err="1" smtClean="0">
                <a:latin typeface="Segoe UI" pitchFamily="34" charset="0"/>
                <a:cs typeface="Segoe UI" pitchFamily="34" charset="0"/>
              </a:rPr>
              <a:t>Bekerjasama</a:t>
            </a:r>
            <a:r>
              <a:rPr lang="en-US" sz="1900" dirty="0" smtClean="0">
                <a:latin typeface="Segoe UI" pitchFamily="34" charset="0"/>
                <a:cs typeface="Segoe UI" pitchFamily="34" charset="0"/>
              </a:rPr>
              <a:t> </a:t>
            </a:r>
            <a:r>
              <a:rPr lang="en-US" sz="1900" dirty="0" err="1" smtClean="0">
                <a:latin typeface="Segoe UI" pitchFamily="34" charset="0"/>
                <a:cs typeface="Segoe UI" pitchFamily="34" charset="0"/>
              </a:rPr>
              <a:t>dengan</a:t>
            </a:r>
            <a:r>
              <a:rPr lang="en-US" sz="1900" dirty="0" smtClean="0">
                <a:latin typeface="Segoe UI" pitchFamily="34" charset="0"/>
                <a:cs typeface="Segoe UI" pitchFamily="34" charset="0"/>
              </a:rPr>
              <a:t> </a:t>
            </a:r>
            <a:r>
              <a:rPr lang="en-US" sz="1900" b="1" dirty="0" err="1" smtClean="0">
                <a:latin typeface="Segoe UI" pitchFamily="34" charset="0"/>
                <a:cs typeface="Segoe UI" pitchFamily="34" charset="0"/>
              </a:rPr>
              <a:t>Asosiasi</a:t>
            </a:r>
            <a:r>
              <a:rPr lang="en-US" sz="1900" b="1" dirty="0" smtClean="0">
                <a:latin typeface="Segoe UI" pitchFamily="34" charset="0"/>
                <a:cs typeface="Segoe UI" pitchFamily="34" charset="0"/>
              </a:rPr>
              <a:t> </a:t>
            </a:r>
            <a:r>
              <a:rPr lang="en-US" sz="1900" b="1" dirty="0" err="1" smtClean="0">
                <a:latin typeface="Segoe UI" pitchFamily="34" charset="0"/>
                <a:cs typeface="Segoe UI" pitchFamily="34" charset="0"/>
              </a:rPr>
              <a:t>Importir</a:t>
            </a:r>
            <a:r>
              <a:rPr lang="en-US" sz="1900" b="1" dirty="0" smtClean="0">
                <a:latin typeface="Segoe UI" pitchFamily="34" charset="0"/>
                <a:cs typeface="Segoe UI" pitchFamily="34" charset="0"/>
              </a:rPr>
              <a:t> </a:t>
            </a:r>
            <a:r>
              <a:rPr lang="en-US" sz="1900" b="1" dirty="0" err="1" smtClean="0">
                <a:latin typeface="Segoe UI" pitchFamily="34" charset="0"/>
                <a:cs typeface="Segoe UI" pitchFamily="34" charset="0"/>
              </a:rPr>
              <a:t>Teh</a:t>
            </a:r>
            <a:r>
              <a:rPr lang="en-US" sz="1900" b="1" dirty="0" smtClean="0">
                <a:latin typeface="Segoe UI" pitchFamily="34" charset="0"/>
                <a:cs typeface="Segoe UI" pitchFamily="34" charset="0"/>
              </a:rPr>
              <a:t> Malaysia</a:t>
            </a:r>
            <a:r>
              <a:rPr lang="en-US" sz="1900" dirty="0" smtClean="0">
                <a:latin typeface="Segoe UI" pitchFamily="34" charset="0"/>
                <a:cs typeface="Segoe UI" pitchFamily="34" charset="0"/>
              </a:rPr>
              <a:t>, </a:t>
            </a:r>
            <a:r>
              <a:rPr lang="en-US" sz="1900" dirty="0" err="1" smtClean="0">
                <a:latin typeface="Segoe UI" pitchFamily="34" charset="0"/>
                <a:cs typeface="Segoe UI" pitchFamily="34" charset="0"/>
              </a:rPr>
              <a:t>direncanakan</a:t>
            </a:r>
            <a:r>
              <a:rPr lang="en-US" sz="1900" dirty="0" smtClean="0">
                <a:latin typeface="Segoe UI" pitchFamily="34" charset="0"/>
                <a:cs typeface="Segoe UI" pitchFamily="34" charset="0"/>
              </a:rPr>
              <a:t> </a:t>
            </a:r>
            <a:r>
              <a:rPr lang="en-US" sz="1900" dirty="0" err="1" smtClean="0">
                <a:latin typeface="Segoe UI" pitchFamily="34" charset="0"/>
                <a:cs typeface="Segoe UI" pitchFamily="34" charset="0"/>
              </a:rPr>
              <a:t>akan</a:t>
            </a:r>
            <a:r>
              <a:rPr lang="en-US" sz="1900" dirty="0" smtClean="0">
                <a:latin typeface="Segoe UI" pitchFamily="34" charset="0"/>
                <a:cs typeface="Segoe UI" pitchFamily="34" charset="0"/>
              </a:rPr>
              <a:t> </a:t>
            </a:r>
            <a:r>
              <a:rPr lang="en-US" sz="1900" dirty="0" err="1" smtClean="0">
                <a:latin typeface="Segoe UI" pitchFamily="34" charset="0"/>
                <a:cs typeface="Segoe UI" pitchFamily="34" charset="0"/>
              </a:rPr>
              <a:t>Melaksanakan</a:t>
            </a:r>
            <a:r>
              <a:rPr lang="en-US" sz="1900" dirty="0" smtClean="0">
                <a:latin typeface="Segoe UI" pitchFamily="34" charset="0"/>
                <a:cs typeface="Segoe UI" pitchFamily="34" charset="0"/>
              </a:rPr>
              <a:t> </a:t>
            </a:r>
            <a:r>
              <a:rPr lang="en-US" sz="1900" dirty="0" err="1" smtClean="0">
                <a:latin typeface="Segoe UI" pitchFamily="34" charset="0"/>
                <a:cs typeface="Segoe UI" pitchFamily="34" charset="0"/>
              </a:rPr>
              <a:t>Lelang</a:t>
            </a:r>
            <a:r>
              <a:rPr lang="en-US" sz="1900" dirty="0" smtClean="0">
                <a:latin typeface="Segoe UI" pitchFamily="34" charset="0"/>
                <a:cs typeface="Segoe UI" pitchFamily="34" charset="0"/>
              </a:rPr>
              <a:t> </a:t>
            </a:r>
            <a:r>
              <a:rPr lang="en-US" sz="1900" dirty="0" err="1" smtClean="0">
                <a:latin typeface="Segoe UI" pitchFamily="34" charset="0"/>
                <a:cs typeface="Segoe UI" pitchFamily="34" charset="0"/>
              </a:rPr>
              <a:t>Teh</a:t>
            </a:r>
            <a:r>
              <a:rPr lang="en-US" sz="1900" dirty="0" smtClean="0">
                <a:latin typeface="Segoe UI" pitchFamily="34" charset="0"/>
                <a:cs typeface="Segoe UI" pitchFamily="34" charset="0"/>
              </a:rPr>
              <a:t> </a:t>
            </a:r>
            <a:r>
              <a:rPr lang="en-US" sz="1900" dirty="0" err="1" smtClean="0">
                <a:latin typeface="Segoe UI" pitchFamily="34" charset="0"/>
                <a:cs typeface="Segoe UI" pitchFamily="34" charset="0"/>
              </a:rPr>
              <a:t>Jawa</a:t>
            </a:r>
            <a:r>
              <a:rPr lang="en-US" sz="1900" dirty="0" smtClean="0">
                <a:latin typeface="Segoe UI" pitchFamily="34" charset="0"/>
                <a:cs typeface="Segoe UI" pitchFamily="34" charset="0"/>
              </a:rPr>
              <a:t> Barat </a:t>
            </a:r>
            <a:r>
              <a:rPr lang="en-US" sz="1900" dirty="0" err="1" smtClean="0">
                <a:latin typeface="Segoe UI" pitchFamily="34" charset="0"/>
                <a:cs typeface="Segoe UI" pitchFamily="34" charset="0"/>
              </a:rPr>
              <a:t>di</a:t>
            </a:r>
            <a:r>
              <a:rPr lang="en-US" sz="1900" dirty="0" smtClean="0">
                <a:latin typeface="Segoe UI" pitchFamily="34" charset="0"/>
                <a:cs typeface="Segoe UI" pitchFamily="34" charset="0"/>
              </a:rPr>
              <a:t> Kuala Lumpur </a:t>
            </a:r>
            <a:r>
              <a:rPr lang="en-US" sz="1900" dirty="0" err="1" smtClean="0">
                <a:latin typeface="Segoe UI" pitchFamily="34" charset="0"/>
                <a:cs typeface="Segoe UI" pitchFamily="34" charset="0"/>
              </a:rPr>
              <a:t>petengahan</a:t>
            </a:r>
            <a:r>
              <a:rPr lang="en-US" sz="1900" dirty="0" smtClean="0">
                <a:latin typeface="Segoe UI" pitchFamily="34" charset="0"/>
                <a:cs typeface="Segoe UI" pitchFamily="34" charset="0"/>
              </a:rPr>
              <a:t> </a:t>
            </a:r>
            <a:r>
              <a:rPr lang="en-US" sz="1900" dirty="0" err="1" smtClean="0">
                <a:latin typeface="Segoe UI" pitchFamily="34" charset="0"/>
                <a:cs typeface="Segoe UI" pitchFamily="34" charset="0"/>
              </a:rPr>
              <a:t>Tahun</a:t>
            </a:r>
            <a:r>
              <a:rPr lang="en-US" sz="1900" dirty="0" smtClean="0">
                <a:latin typeface="Segoe UI" pitchFamily="34" charset="0"/>
                <a:cs typeface="Segoe UI" pitchFamily="34" charset="0"/>
              </a:rPr>
              <a:t> </a:t>
            </a:r>
            <a:r>
              <a:rPr lang="en-US" sz="1900" b="1" dirty="0" smtClean="0">
                <a:latin typeface="Segoe UI" pitchFamily="34" charset="0"/>
                <a:cs typeface="Segoe UI" pitchFamily="34" charset="0"/>
              </a:rPr>
              <a:t>2016 </a:t>
            </a:r>
            <a:r>
              <a:rPr lang="en-US" sz="1900" dirty="0" smtClean="0">
                <a:latin typeface="Segoe UI" pitchFamily="34" charset="0"/>
                <a:cs typeface="Segoe UI" pitchFamily="34" charset="0"/>
              </a:rPr>
              <a:t>(</a:t>
            </a:r>
            <a:r>
              <a:rPr lang="en-US" sz="1900" dirty="0" err="1" smtClean="0">
                <a:latin typeface="Segoe UI" pitchFamily="34" charset="0"/>
                <a:cs typeface="Segoe UI" pitchFamily="34" charset="0"/>
              </a:rPr>
              <a:t>Promosi</a:t>
            </a:r>
            <a:r>
              <a:rPr lang="en-US" sz="1900" dirty="0" smtClean="0">
                <a:latin typeface="Segoe UI" pitchFamily="34" charset="0"/>
                <a:cs typeface="Segoe UI" pitchFamily="34" charset="0"/>
              </a:rPr>
              <a:t> </a:t>
            </a:r>
            <a:r>
              <a:rPr lang="en-US" sz="1900" b="1" i="1" dirty="0" smtClean="0">
                <a:latin typeface="Segoe UI" pitchFamily="34" charset="0"/>
                <a:cs typeface="Segoe UI" pitchFamily="34" charset="0"/>
              </a:rPr>
              <a:t>Bandung Tea Auction</a:t>
            </a:r>
            <a:r>
              <a:rPr lang="en-US" sz="1900" dirty="0" smtClean="0">
                <a:latin typeface="Segoe UI" pitchFamily="34" charset="0"/>
                <a:cs typeface="Segoe UI" pitchFamily="34" charset="0"/>
              </a:rPr>
              <a:t>)</a:t>
            </a:r>
          </a:p>
          <a:p>
            <a:pPr marL="457200" indent="-457200" algn="just">
              <a:buClr>
                <a:schemeClr val="tx1"/>
              </a:buClr>
              <a:buFont typeface="+mj-lt"/>
              <a:buAutoNum type="arabicPeriod"/>
            </a:pPr>
            <a:r>
              <a:rPr lang="en-US" sz="1900" dirty="0" err="1" smtClean="0">
                <a:latin typeface="Segoe UI" pitchFamily="34" charset="0"/>
                <a:cs typeface="Segoe UI" pitchFamily="34" charset="0"/>
              </a:rPr>
              <a:t>Melakukan</a:t>
            </a:r>
            <a:r>
              <a:rPr lang="en-US" sz="1900" dirty="0" smtClean="0">
                <a:latin typeface="Segoe UI" pitchFamily="34" charset="0"/>
                <a:cs typeface="Segoe UI" pitchFamily="34" charset="0"/>
              </a:rPr>
              <a:t> FGD </a:t>
            </a:r>
            <a:r>
              <a:rPr lang="en-US" sz="1900" dirty="0" err="1" smtClean="0">
                <a:latin typeface="Segoe UI" pitchFamily="34" charset="0"/>
                <a:cs typeface="Segoe UI" pitchFamily="34" charset="0"/>
              </a:rPr>
              <a:t>dengan</a:t>
            </a:r>
            <a:r>
              <a:rPr lang="en-US" sz="1900" dirty="0" smtClean="0">
                <a:latin typeface="Segoe UI" pitchFamily="34" charset="0"/>
                <a:cs typeface="Segoe UI" pitchFamily="34" charset="0"/>
              </a:rPr>
              <a:t> stakeholder SRG minimal 1 kali</a:t>
            </a:r>
          </a:p>
          <a:p>
            <a:pPr marL="457200" indent="-457200" algn="just">
              <a:buClr>
                <a:schemeClr val="tx1"/>
              </a:buClr>
              <a:buFont typeface="+mj-lt"/>
              <a:buAutoNum type="arabicPeriod"/>
            </a:pPr>
            <a:r>
              <a:rPr lang="en-US" sz="1900" dirty="0" err="1" smtClean="0">
                <a:latin typeface="Segoe UI" pitchFamily="34" charset="0"/>
                <a:cs typeface="Segoe UI" pitchFamily="34" charset="0"/>
              </a:rPr>
              <a:t>Dengan</a:t>
            </a:r>
            <a:r>
              <a:rPr lang="en-US" sz="1900" dirty="0" smtClean="0">
                <a:latin typeface="Segoe UI" pitchFamily="34" charset="0"/>
                <a:cs typeface="Segoe UI" pitchFamily="34" charset="0"/>
              </a:rPr>
              <a:t> </a:t>
            </a:r>
            <a:r>
              <a:rPr lang="en-US" sz="1900" dirty="0" err="1" smtClean="0">
                <a:latin typeface="Segoe UI" pitchFamily="34" charset="0"/>
                <a:cs typeface="Segoe UI" pitchFamily="34" charset="0"/>
              </a:rPr>
              <a:t>menggunakan</a:t>
            </a:r>
            <a:r>
              <a:rPr lang="en-US" sz="1900" dirty="0" smtClean="0">
                <a:latin typeface="Segoe UI" pitchFamily="34" charset="0"/>
                <a:cs typeface="Segoe UI" pitchFamily="34" charset="0"/>
              </a:rPr>
              <a:t> model BTA, </a:t>
            </a:r>
            <a:r>
              <a:rPr lang="en-US" sz="1900" dirty="0" err="1" smtClean="0">
                <a:latin typeface="Segoe UI" pitchFamily="34" charset="0"/>
                <a:cs typeface="Segoe UI" pitchFamily="34" charset="0"/>
              </a:rPr>
              <a:t>akan</a:t>
            </a:r>
            <a:r>
              <a:rPr lang="en-US" sz="1900" dirty="0" smtClean="0">
                <a:latin typeface="Segoe UI" pitchFamily="34" charset="0"/>
                <a:cs typeface="Segoe UI" pitchFamily="34" charset="0"/>
              </a:rPr>
              <a:t> </a:t>
            </a:r>
            <a:r>
              <a:rPr lang="en-US" sz="1900" dirty="0" err="1" smtClean="0">
                <a:latin typeface="Segoe UI" pitchFamily="34" charset="0"/>
                <a:cs typeface="Segoe UI" pitchFamily="34" charset="0"/>
              </a:rPr>
              <a:t>dilaksanakan</a:t>
            </a:r>
            <a:r>
              <a:rPr lang="en-US" sz="1900" dirty="0" smtClean="0">
                <a:latin typeface="Segoe UI" pitchFamily="34" charset="0"/>
                <a:cs typeface="Segoe UI" pitchFamily="34" charset="0"/>
              </a:rPr>
              <a:t> </a:t>
            </a:r>
            <a:r>
              <a:rPr lang="en-US" sz="1900" b="1" dirty="0" err="1" smtClean="0">
                <a:latin typeface="Segoe UI" pitchFamily="34" charset="0"/>
                <a:cs typeface="Segoe UI" pitchFamily="34" charset="0"/>
              </a:rPr>
              <a:t>Lelang</a:t>
            </a:r>
            <a:r>
              <a:rPr lang="en-US" sz="1900" b="1" dirty="0" smtClean="0">
                <a:latin typeface="Segoe UI" pitchFamily="34" charset="0"/>
                <a:cs typeface="Segoe UI" pitchFamily="34" charset="0"/>
              </a:rPr>
              <a:t> Kopi</a:t>
            </a:r>
            <a:r>
              <a:rPr lang="en-US" sz="1900" dirty="0" smtClean="0">
                <a:latin typeface="Segoe UI" pitchFamily="34" charset="0"/>
                <a:cs typeface="Segoe UI" pitchFamily="34" charset="0"/>
              </a:rPr>
              <a:t> 6 kali, </a:t>
            </a:r>
            <a:r>
              <a:rPr lang="en-US" sz="1900" b="1" dirty="0" err="1" smtClean="0">
                <a:latin typeface="Segoe UI" pitchFamily="34" charset="0"/>
                <a:cs typeface="Segoe UI" pitchFamily="34" charset="0"/>
              </a:rPr>
              <a:t>Lelang</a:t>
            </a:r>
            <a:r>
              <a:rPr lang="en-US" sz="1900" b="1" dirty="0" smtClean="0">
                <a:latin typeface="Segoe UI" pitchFamily="34" charset="0"/>
                <a:cs typeface="Segoe UI" pitchFamily="34" charset="0"/>
              </a:rPr>
              <a:t> </a:t>
            </a:r>
            <a:r>
              <a:rPr lang="en-US" sz="1900" b="1" dirty="0" err="1" smtClean="0">
                <a:latin typeface="Segoe UI" pitchFamily="34" charset="0"/>
                <a:cs typeface="Segoe UI" pitchFamily="34" charset="0"/>
              </a:rPr>
              <a:t>Padi</a:t>
            </a:r>
            <a:r>
              <a:rPr lang="en-US" sz="1900" b="1" dirty="0" smtClean="0">
                <a:latin typeface="Segoe UI" pitchFamily="34" charset="0"/>
                <a:cs typeface="Segoe UI" pitchFamily="34" charset="0"/>
              </a:rPr>
              <a:t> SRG</a:t>
            </a:r>
            <a:r>
              <a:rPr lang="en-US" sz="1900" dirty="0" smtClean="0">
                <a:latin typeface="Segoe UI" pitchFamily="34" charset="0"/>
                <a:cs typeface="Segoe UI" pitchFamily="34" charset="0"/>
              </a:rPr>
              <a:t> (6 kali), </a:t>
            </a:r>
            <a:r>
              <a:rPr lang="en-US" sz="1900" dirty="0" err="1" smtClean="0">
                <a:latin typeface="Segoe UI" pitchFamily="34" charset="0"/>
                <a:cs typeface="Segoe UI" pitchFamily="34" charset="0"/>
              </a:rPr>
              <a:t>dan</a:t>
            </a:r>
            <a:r>
              <a:rPr lang="en-US" sz="1900" dirty="0" smtClean="0">
                <a:latin typeface="Segoe UI" pitchFamily="34" charset="0"/>
                <a:cs typeface="Segoe UI" pitchFamily="34" charset="0"/>
              </a:rPr>
              <a:t> </a:t>
            </a:r>
            <a:r>
              <a:rPr lang="en-US" sz="1900" b="1" dirty="0" err="1" smtClean="0">
                <a:latin typeface="Segoe UI" pitchFamily="34" charset="0"/>
                <a:cs typeface="Segoe UI" pitchFamily="34" charset="0"/>
              </a:rPr>
              <a:t>Lelang</a:t>
            </a:r>
            <a:r>
              <a:rPr lang="en-US" sz="1900" b="1" dirty="0" smtClean="0">
                <a:latin typeface="Segoe UI" pitchFamily="34" charset="0"/>
                <a:cs typeface="Segoe UI" pitchFamily="34" charset="0"/>
              </a:rPr>
              <a:t> </a:t>
            </a:r>
            <a:r>
              <a:rPr lang="en-US" sz="1900" b="1" dirty="0" err="1" smtClean="0">
                <a:latin typeface="Segoe UI" pitchFamily="34" charset="0"/>
                <a:cs typeface="Segoe UI" pitchFamily="34" charset="0"/>
              </a:rPr>
              <a:t>Jagung</a:t>
            </a:r>
            <a:r>
              <a:rPr lang="en-US" sz="1900" b="1" dirty="0" smtClean="0">
                <a:latin typeface="Segoe UI" pitchFamily="34" charset="0"/>
                <a:cs typeface="Segoe UI" pitchFamily="34" charset="0"/>
              </a:rPr>
              <a:t> SRG</a:t>
            </a:r>
            <a:r>
              <a:rPr lang="en-US" sz="1900" dirty="0" smtClean="0">
                <a:latin typeface="Segoe UI" pitchFamily="34" charset="0"/>
                <a:cs typeface="Segoe UI" pitchFamily="34" charset="0"/>
              </a:rPr>
              <a:t> (3 kali)</a:t>
            </a:r>
          </a:p>
          <a:p>
            <a:pPr marL="457200" indent="-457200" algn="just">
              <a:buClr>
                <a:schemeClr val="tx1"/>
              </a:buClr>
              <a:buFont typeface="+mj-lt"/>
              <a:buAutoNum type="arabicPeriod"/>
            </a:pPr>
            <a:r>
              <a:rPr lang="en-US" sz="1900" dirty="0" err="1" smtClean="0">
                <a:latin typeface="Segoe UI" pitchFamily="34" charset="0"/>
                <a:cs typeface="Segoe UI" pitchFamily="34" charset="0"/>
              </a:rPr>
              <a:t>Persiapan</a:t>
            </a:r>
            <a:r>
              <a:rPr lang="en-US" sz="1900" dirty="0" smtClean="0">
                <a:latin typeface="Segoe UI" pitchFamily="34" charset="0"/>
                <a:cs typeface="Segoe UI" pitchFamily="34" charset="0"/>
              </a:rPr>
              <a:t> </a:t>
            </a:r>
            <a:r>
              <a:rPr lang="en-US" sz="1900" dirty="0" err="1" smtClean="0">
                <a:latin typeface="Segoe UI" pitchFamily="34" charset="0"/>
                <a:cs typeface="Segoe UI" pitchFamily="34" charset="0"/>
              </a:rPr>
              <a:t>pendirian</a:t>
            </a:r>
            <a:r>
              <a:rPr lang="en-US" sz="1900" dirty="0" smtClean="0">
                <a:latin typeface="Segoe UI" pitchFamily="34" charset="0"/>
                <a:cs typeface="Segoe UI" pitchFamily="34" charset="0"/>
              </a:rPr>
              <a:t> </a:t>
            </a:r>
            <a:r>
              <a:rPr lang="en-US" sz="1900" b="1" i="1" dirty="0" err="1" smtClean="0">
                <a:latin typeface="Segoe UI" pitchFamily="34" charset="0"/>
                <a:cs typeface="Segoe UI" pitchFamily="34" charset="0"/>
              </a:rPr>
              <a:t>Pusat</a:t>
            </a:r>
            <a:r>
              <a:rPr lang="en-US" sz="1900" b="1" i="1" dirty="0" smtClean="0">
                <a:latin typeface="Segoe UI" pitchFamily="34" charset="0"/>
                <a:cs typeface="Segoe UI" pitchFamily="34" charset="0"/>
              </a:rPr>
              <a:t> </a:t>
            </a:r>
            <a:r>
              <a:rPr lang="en-US" sz="1900" b="1" i="1" dirty="0" err="1" smtClean="0">
                <a:latin typeface="Segoe UI" pitchFamily="34" charset="0"/>
                <a:cs typeface="Segoe UI" pitchFamily="34" charset="0"/>
              </a:rPr>
              <a:t>Analisis</a:t>
            </a:r>
            <a:r>
              <a:rPr lang="en-US" sz="1900" b="1" i="1" dirty="0" smtClean="0">
                <a:latin typeface="Segoe UI" pitchFamily="34" charset="0"/>
                <a:cs typeface="Segoe UI" pitchFamily="34" charset="0"/>
              </a:rPr>
              <a:t> </a:t>
            </a:r>
            <a:r>
              <a:rPr lang="en-US" sz="1900" b="1" i="1" dirty="0" err="1" smtClean="0">
                <a:latin typeface="Segoe UI" pitchFamily="34" charset="0"/>
                <a:cs typeface="Segoe UI" pitchFamily="34" charset="0"/>
              </a:rPr>
              <a:t>Harga</a:t>
            </a:r>
            <a:r>
              <a:rPr lang="en-US" sz="1900" b="1" i="1" dirty="0" smtClean="0">
                <a:latin typeface="Segoe UI" pitchFamily="34" charset="0"/>
                <a:cs typeface="Segoe UI" pitchFamily="34" charset="0"/>
              </a:rPr>
              <a:t> </a:t>
            </a:r>
            <a:r>
              <a:rPr lang="en-US" sz="1900" b="1" i="1" dirty="0" err="1" smtClean="0">
                <a:latin typeface="Segoe UI" pitchFamily="34" charset="0"/>
                <a:cs typeface="Segoe UI" pitchFamily="34" charset="0"/>
              </a:rPr>
              <a:t>Pasar</a:t>
            </a:r>
            <a:r>
              <a:rPr lang="en-US" sz="1900" b="1" i="1" dirty="0" smtClean="0">
                <a:latin typeface="Segoe UI" pitchFamily="34" charset="0"/>
                <a:cs typeface="Segoe UI" pitchFamily="34" charset="0"/>
              </a:rPr>
              <a:t> </a:t>
            </a:r>
            <a:r>
              <a:rPr lang="en-US" sz="1900" b="1" i="1" dirty="0" err="1" smtClean="0">
                <a:latin typeface="Segoe UI" pitchFamily="34" charset="0"/>
                <a:cs typeface="Segoe UI" pitchFamily="34" charset="0"/>
              </a:rPr>
              <a:t>Komoditas</a:t>
            </a:r>
            <a:r>
              <a:rPr lang="en-US" sz="1900" b="1" i="1" dirty="0" smtClean="0">
                <a:latin typeface="Segoe UI" pitchFamily="34" charset="0"/>
                <a:cs typeface="Segoe UI" pitchFamily="34" charset="0"/>
              </a:rPr>
              <a:t> </a:t>
            </a:r>
            <a:r>
              <a:rPr lang="en-US" sz="1900" i="1" dirty="0" err="1" smtClean="0">
                <a:latin typeface="Segoe UI" pitchFamily="34" charset="0"/>
                <a:cs typeface="Segoe UI" pitchFamily="34" charset="0"/>
              </a:rPr>
              <a:t>untuk</a:t>
            </a:r>
            <a:r>
              <a:rPr lang="en-US" sz="1900" i="1" dirty="0" smtClean="0">
                <a:latin typeface="Segoe UI" pitchFamily="34" charset="0"/>
                <a:cs typeface="Segoe UI" pitchFamily="34" charset="0"/>
              </a:rPr>
              <a:t> </a:t>
            </a:r>
            <a:r>
              <a:rPr lang="en-US" sz="1900" i="1" dirty="0" err="1" smtClean="0">
                <a:latin typeface="Segoe UI" pitchFamily="34" charset="0"/>
                <a:cs typeface="Segoe UI" pitchFamily="34" charset="0"/>
              </a:rPr>
              <a:t>mendukung</a:t>
            </a:r>
            <a:r>
              <a:rPr lang="en-US" sz="1900" i="1" dirty="0" smtClean="0">
                <a:latin typeface="Segoe UI" pitchFamily="34" charset="0"/>
                <a:cs typeface="Segoe UI" pitchFamily="34" charset="0"/>
              </a:rPr>
              <a:t> </a:t>
            </a:r>
            <a:r>
              <a:rPr lang="en-US" sz="1900" b="1" i="1" dirty="0" err="1" smtClean="0">
                <a:latin typeface="Segoe UI" pitchFamily="34" charset="0"/>
                <a:cs typeface="Segoe UI" pitchFamily="34" charset="0"/>
              </a:rPr>
              <a:t>Lelang</a:t>
            </a:r>
            <a:r>
              <a:rPr lang="en-US" sz="1900" b="1" i="1" dirty="0" smtClean="0">
                <a:latin typeface="Segoe UI" pitchFamily="34" charset="0"/>
                <a:cs typeface="Segoe UI" pitchFamily="34" charset="0"/>
              </a:rPr>
              <a:t> Forward </a:t>
            </a:r>
            <a:r>
              <a:rPr lang="en-US" sz="1900" b="1" i="1" dirty="0" err="1" smtClean="0">
                <a:latin typeface="Segoe UI" pitchFamily="34" charset="0"/>
                <a:cs typeface="Segoe UI" pitchFamily="34" charset="0"/>
              </a:rPr>
              <a:t>di</a:t>
            </a:r>
            <a:r>
              <a:rPr lang="en-US" sz="1900" b="1" i="1" dirty="0" smtClean="0">
                <a:latin typeface="Segoe UI" pitchFamily="34" charset="0"/>
                <a:cs typeface="Segoe UI" pitchFamily="34" charset="0"/>
              </a:rPr>
              <a:t> 2017</a:t>
            </a:r>
          </a:p>
          <a:p>
            <a:pPr marL="457200" indent="-457200" algn="just">
              <a:buClr>
                <a:schemeClr val="tx1"/>
              </a:buClr>
              <a:buFont typeface="+mj-lt"/>
              <a:buAutoNum type="arabicPeriod"/>
            </a:pPr>
            <a:endParaRPr lang="en-US" sz="1900" dirty="0">
              <a:latin typeface="Segoe UI" pitchFamily="34" charset="0"/>
              <a:cs typeface="Segoe UI" pitchFamily="34" charset="0"/>
            </a:endParaRPr>
          </a:p>
        </p:txBody>
      </p:sp>
      <p:sp>
        <p:nvSpPr>
          <p:cNvPr id="4" name="TextBox 3"/>
          <p:cNvSpPr txBox="1">
            <a:spLocks noChangeArrowheads="1"/>
          </p:cNvSpPr>
          <p:nvPr/>
        </p:nvSpPr>
        <p:spPr bwMode="auto">
          <a:xfrm>
            <a:off x="4038600" y="0"/>
            <a:ext cx="510540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3600" b="1" dirty="0" smtClean="0">
                <a:solidFill>
                  <a:srgbClr val="FF0000"/>
                </a:solidFill>
                <a:latin typeface="Agency FB" pitchFamily="34" charset="0"/>
                <a:cs typeface="Segoe UI" pitchFamily="34" charset="0"/>
              </a:rPr>
              <a:t>P</a:t>
            </a:r>
            <a:r>
              <a:rPr lang="en-US" altLang="en-US" sz="3200" b="1" dirty="0" smtClean="0">
                <a:latin typeface="Agency FB" pitchFamily="34" charset="0"/>
                <a:cs typeface="Segoe UI" pitchFamily="34" charset="0"/>
              </a:rPr>
              <a:t>ASAR LELANG AGRO JAWA BARAT</a:t>
            </a:r>
            <a:endParaRPr lang="en-US" altLang="en-US" sz="3200" b="1" dirty="0">
              <a:latin typeface="Agency FB" pitchFamily="34" charset="0"/>
              <a:cs typeface="Segoe UI" pitchFamily="34" charset="0"/>
            </a:endParaRPr>
          </a:p>
        </p:txBody>
      </p:sp>
    </p:spTree>
    <p:extLst>
      <p:ext uri="{BB962C8B-B14F-4D97-AF65-F5344CB8AC3E}">
        <p14:creationId xmlns:p14="http://schemas.microsoft.com/office/powerpoint/2010/main" xmlns="" val="105701927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1200" y="273050"/>
            <a:ext cx="8229600" cy="742950"/>
          </a:xfrm>
        </p:spPr>
        <p:txBody>
          <a:bodyPr>
            <a:normAutofit/>
          </a:bodyPr>
          <a:lstStyle/>
          <a:p>
            <a:pPr algn="r"/>
            <a:r>
              <a:rPr lang="en-US" sz="1600" b="1" dirty="0" smtClean="0">
                <a:solidFill>
                  <a:srgbClr val="C00000"/>
                </a:solidFill>
                <a:latin typeface="Segoe UI" pitchFamily="34" charset="0"/>
                <a:ea typeface="+mn-ea"/>
                <a:cs typeface="Segoe UI" pitchFamily="34" charset="0"/>
              </a:rPr>
              <a:t>RENCANA KERJA 2016</a:t>
            </a:r>
            <a:endParaRPr lang="en-US" sz="1600" b="1" dirty="0">
              <a:solidFill>
                <a:srgbClr val="C00000"/>
              </a:solidFill>
              <a:latin typeface="Segoe UI" pitchFamily="34" charset="0"/>
              <a:ea typeface="+mn-ea"/>
              <a:cs typeface="Segoe UI" pitchFamily="34" charset="0"/>
            </a:endParaRPr>
          </a:p>
        </p:txBody>
      </p:sp>
      <p:sp>
        <p:nvSpPr>
          <p:cNvPr id="4" name="TextBox 3"/>
          <p:cNvSpPr txBox="1">
            <a:spLocks noChangeArrowheads="1"/>
          </p:cNvSpPr>
          <p:nvPr/>
        </p:nvSpPr>
        <p:spPr bwMode="auto">
          <a:xfrm>
            <a:off x="4038600" y="0"/>
            <a:ext cx="510540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3600" b="1" dirty="0" smtClean="0">
                <a:solidFill>
                  <a:srgbClr val="FF0000"/>
                </a:solidFill>
                <a:latin typeface="Agency FB" pitchFamily="34" charset="0"/>
                <a:cs typeface="Segoe UI" pitchFamily="34" charset="0"/>
              </a:rPr>
              <a:t>P</a:t>
            </a:r>
            <a:r>
              <a:rPr lang="en-US" altLang="en-US" sz="3200" b="1" dirty="0" smtClean="0">
                <a:latin typeface="Agency FB" pitchFamily="34" charset="0"/>
                <a:cs typeface="Segoe UI" pitchFamily="34" charset="0"/>
              </a:rPr>
              <a:t>ASAR LELANG AGRO JAWA BARAT</a:t>
            </a:r>
            <a:endParaRPr lang="en-US" altLang="en-US" sz="3200" b="1" dirty="0">
              <a:latin typeface="Agency FB" pitchFamily="34" charset="0"/>
              <a:cs typeface="Segoe UI"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1113540901"/>
              </p:ext>
            </p:extLst>
          </p:nvPr>
        </p:nvGraphicFramePr>
        <p:xfrm>
          <a:off x="304800" y="1047750"/>
          <a:ext cx="8686799" cy="3829050"/>
        </p:xfrm>
        <a:graphic>
          <a:graphicData uri="http://schemas.openxmlformats.org/drawingml/2006/table">
            <a:tbl>
              <a:tblPr/>
              <a:tblGrid>
                <a:gridCol w="1528237"/>
                <a:gridCol w="1526069"/>
                <a:gridCol w="1458851"/>
                <a:gridCol w="1391214"/>
                <a:gridCol w="1391214"/>
                <a:gridCol w="1391214"/>
              </a:tblGrid>
              <a:tr h="192773">
                <a:tc>
                  <a:txBody>
                    <a:bodyPr/>
                    <a:lstStyle/>
                    <a:p>
                      <a:pPr>
                        <a:lnSpc>
                          <a:spcPct val="115000"/>
                        </a:lnSpc>
                        <a:spcAft>
                          <a:spcPts val="0"/>
                        </a:spcAft>
                      </a:pPr>
                      <a:r>
                        <a:rPr lang="en-US" sz="1100" b="1" dirty="0" err="1">
                          <a:latin typeface="+mn-lt"/>
                          <a:ea typeface="Calibri"/>
                          <a:cs typeface="Times New Roman"/>
                        </a:rPr>
                        <a:t>Januari</a:t>
                      </a:r>
                      <a:r>
                        <a:rPr lang="en-US" sz="1100" b="1" dirty="0">
                          <a:latin typeface="+mn-lt"/>
                          <a:ea typeface="Calibri"/>
                          <a:cs typeface="Times New Roman"/>
                        </a:rPr>
                        <a:t> </a:t>
                      </a:r>
                      <a:endParaRPr lang="en-US" sz="1100" dirty="0">
                        <a:latin typeface="+mn-lt"/>
                        <a:ea typeface="Calibri"/>
                        <a:cs typeface="Times New Roman"/>
                      </a:endParaRPr>
                    </a:p>
                  </a:txBody>
                  <a:tcPr marL="30221" marR="30221" marT="550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0"/>
                        </a:spcAft>
                      </a:pPr>
                      <a:r>
                        <a:rPr lang="en-US" sz="1100" b="1">
                          <a:latin typeface="+mn-lt"/>
                          <a:ea typeface="Calibri"/>
                          <a:cs typeface="Times New Roman"/>
                        </a:rPr>
                        <a:t>Pebruari</a:t>
                      </a:r>
                      <a:r>
                        <a:rPr lang="en-US" sz="1100">
                          <a:latin typeface="+mn-lt"/>
                          <a:ea typeface="Calibri"/>
                          <a:cs typeface="Times New Roman"/>
                        </a:rPr>
                        <a:t> </a:t>
                      </a:r>
                    </a:p>
                  </a:txBody>
                  <a:tcPr marL="30221" marR="30221" marT="550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0"/>
                        </a:spcAft>
                      </a:pPr>
                      <a:r>
                        <a:rPr lang="en-US" sz="1100" b="1">
                          <a:latin typeface="+mn-lt"/>
                          <a:ea typeface="Calibri"/>
                          <a:cs typeface="Times New Roman"/>
                        </a:rPr>
                        <a:t>Maret</a:t>
                      </a:r>
                      <a:r>
                        <a:rPr lang="en-US" sz="1100">
                          <a:latin typeface="+mn-lt"/>
                          <a:ea typeface="Calibri"/>
                          <a:cs typeface="Times New Roman"/>
                        </a:rPr>
                        <a:t> </a:t>
                      </a:r>
                    </a:p>
                  </a:txBody>
                  <a:tcPr marL="30221" marR="30221" marT="550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0"/>
                        </a:spcAft>
                      </a:pPr>
                      <a:r>
                        <a:rPr lang="en-US" sz="1100" b="1">
                          <a:latin typeface="+mn-lt"/>
                          <a:ea typeface="Calibri"/>
                          <a:cs typeface="Times New Roman"/>
                        </a:rPr>
                        <a:t>April</a:t>
                      </a:r>
                      <a:r>
                        <a:rPr lang="en-US" sz="1100">
                          <a:latin typeface="+mn-lt"/>
                          <a:ea typeface="Calibri"/>
                          <a:cs typeface="Times New Roman"/>
                        </a:rPr>
                        <a:t> </a:t>
                      </a:r>
                    </a:p>
                  </a:txBody>
                  <a:tcPr marL="30221" marR="30221" marT="550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0"/>
                        </a:spcAft>
                      </a:pPr>
                      <a:r>
                        <a:rPr lang="en-US" sz="1100" b="1">
                          <a:latin typeface="+mn-lt"/>
                          <a:ea typeface="Calibri"/>
                          <a:cs typeface="Times New Roman"/>
                        </a:rPr>
                        <a:t>Mei</a:t>
                      </a:r>
                      <a:r>
                        <a:rPr lang="en-US" sz="1100">
                          <a:latin typeface="+mn-lt"/>
                          <a:ea typeface="Calibri"/>
                          <a:cs typeface="Times New Roman"/>
                        </a:rPr>
                        <a:t> </a:t>
                      </a:r>
                    </a:p>
                  </a:txBody>
                  <a:tcPr marL="30221" marR="30221" marT="550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0"/>
                        </a:spcAft>
                      </a:pPr>
                      <a:r>
                        <a:rPr lang="en-US" sz="1100" b="1" dirty="0" err="1">
                          <a:latin typeface="+mn-lt"/>
                          <a:ea typeface="Calibri"/>
                          <a:cs typeface="Times New Roman"/>
                        </a:rPr>
                        <a:t>Juni</a:t>
                      </a:r>
                      <a:r>
                        <a:rPr lang="en-US" sz="1100" dirty="0">
                          <a:latin typeface="+mn-lt"/>
                          <a:ea typeface="Calibri"/>
                          <a:cs typeface="Times New Roman"/>
                        </a:rPr>
                        <a:t> </a:t>
                      </a:r>
                    </a:p>
                  </a:txBody>
                  <a:tcPr marL="30221" marR="30221" marT="550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1801960">
                <a:tc>
                  <a:txBody>
                    <a:bodyPr/>
                    <a:lstStyle/>
                    <a:p>
                      <a:pPr marL="225425" lvl="0" indent="-166688">
                        <a:lnSpc>
                          <a:spcPct val="115000"/>
                        </a:lnSpc>
                        <a:spcAft>
                          <a:spcPts val="0"/>
                        </a:spcAft>
                        <a:buFont typeface="Symbol"/>
                        <a:buChar char=""/>
                      </a:pPr>
                      <a:r>
                        <a:rPr lang="en-US" sz="900" dirty="0" err="1">
                          <a:latin typeface="+mn-lt"/>
                          <a:ea typeface="Calibri"/>
                          <a:cs typeface="Times New Roman"/>
                        </a:rPr>
                        <a:t>Mengundang</a:t>
                      </a:r>
                      <a:r>
                        <a:rPr lang="en-US" sz="900" dirty="0">
                          <a:latin typeface="+mn-lt"/>
                          <a:ea typeface="Calibri"/>
                          <a:cs typeface="Times New Roman"/>
                        </a:rPr>
                        <a:t> Perkebunan </a:t>
                      </a:r>
                      <a:r>
                        <a:rPr lang="en-US" sz="900" dirty="0" err="1" smtClean="0">
                          <a:latin typeface="+mn-lt"/>
                          <a:ea typeface="Calibri"/>
                          <a:cs typeface="Times New Roman"/>
                        </a:rPr>
                        <a:t>Teh</a:t>
                      </a:r>
                      <a:r>
                        <a:rPr lang="en-US" sz="900" dirty="0" smtClean="0">
                          <a:latin typeface="+mn-lt"/>
                          <a:ea typeface="Calibri"/>
                          <a:cs typeface="Times New Roman"/>
                        </a:rPr>
                        <a:t> </a:t>
                      </a:r>
                      <a:r>
                        <a:rPr lang="en-US" sz="900" dirty="0" err="1">
                          <a:latin typeface="+mn-lt"/>
                          <a:ea typeface="Calibri"/>
                          <a:cs typeface="Times New Roman"/>
                        </a:rPr>
                        <a:t>Swasta</a:t>
                      </a:r>
                      <a:r>
                        <a:rPr lang="en-US" sz="900" dirty="0">
                          <a:latin typeface="+mn-lt"/>
                          <a:ea typeface="Calibri"/>
                          <a:cs typeface="Times New Roman"/>
                        </a:rPr>
                        <a:t> </a:t>
                      </a:r>
                      <a:r>
                        <a:rPr lang="en-US" sz="900" dirty="0" err="1">
                          <a:latin typeface="+mn-lt"/>
                          <a:ea typeface="Calibri"/>
                          <a:cs typeface="Times New Roman"/>
                        </a:rPr>
                        <a:t>dan</a:t>
                      </a:r>
                      <a:r>
                        <a:rPr lang="en-US" sz="900" dirty="0">
                          <a:latin typeface="+mn-lt"/>
                          <a:ea typeface="Calibri"/>
                          <a:cs typeface="Times New Roman"/>
                        </a:rPr>
                        <a:t> PTPN </a:t>
                      </a:r>
                      <a:r>
                        <a:rPr lang="en-US" sz="900" dirty="0" err="1">
                          <a:latin typeface="+mn-lt"/>
                          <a:ea typeface="Calibri"/>
                          <a:cs typeface="Times New Roman"/>
                        </a:rPr>
                        <a:t>lainnya</a:t>
                      </a:r>
                      <a:r>
                        <a:rPr lang="en-US" sz="900" dirty="0">
                          <a:latin typeface="+mn-lt"/>
                          <a:ea typeface="Calibri"/>
                          <a:cs typeface="Times New Roman"/>
                        </a:rPr>
                        <a:t> </a:t>
                      </a:r>
                      <a:r>
                        <a:rPr lang="en-US" sz="900" dirty="0" err="1">
                          <a:latin typeface="+mn-lt"/>
                          <a:ea typeface="Calibri"/>
                          <a:cs typeface="Times New Roman"/>
                        </a:rPr>
                        <a:t>menambah</a:t>
                      </a:r>
                      <a:r>
                        <a:rPr lang="en-US" sz="900" dirty="0">
                          <a:latin typeface="+mn-lt"/>
                          <a:ea typeface="Calibri"/>
                          <a:cs typeface="Times New Roman"/>
                        </a:rPr>
                        <a:t> </a:t>
                      </a:r>
                      <a:r>
                        <a:rPr lang="en-US" sz="900" dirty="0" err="1">
                          <a:latin typeface="+mn-lt"/>
                          <a:ea typeface="Calibri"/>
                          <a:cs typeface="Times New Roman"/>
                        </a:rPr>
                        <a:t>daftar</a:t>
                      </a:r>
                      <a:r>
                        <a:rPr lang="en-US" sz="900" dirty="0">
                          <a:latin typeface="+mn-lt"/>
                          <a:ea typeface="Calibri"/>
                          <a:cs typeface="Times New Roman"/>
                        </a:rPr>
                        <a:t> </a:t>
                      </a:r>
                      <a:r>
                        <a:rPr lang="en-US" sz="900" dirty="0" err="1" smtClean="0">
                          <a:latin typeface="+mn-lt"/>
                          <a:ea typeface="Calibri"/>
                          <a:cs typeface="Times New Roman"/>
                        </a:rPr>
                        <a:t>Penjual</a:t>
                      </a:r>
                      <a:endParaRPr lang="en-US" sz="900" dirty="0" smtClean="0">
                        <a:latin typeface="+mn-lt"/>
                        <a:ea typeface="Calibri"/>
                        <a:cs typeface="Times New Roman"/>
                      </a:endParaRPr>
                    </a:p>
                    <a:p>
                      <a:pPr marL="225425" lvl="0" indent="-166688">
                        <a:lnSpc>
                          <a:spcPct val="115000"/>
                        </a:lnSpc>
                        <a:spcAft>
                          <a:spcPts val="0"/>
                        </a:spcAft>
                        <a:buFont typeface="Symbol"/>
                        <a:buChar char=""/>
                      </a:pPr>
                      <a:r>
                        <a:rPr lang="en-US" sz="900" dirty="0" smtClean="0">
                          <a:latin typeface="+mn-lt"/>
                          <a:ea typeface="Calibri"/>
                          <a:cs typeface="Times New Roman"/>
                        </a:rPr>
                        <a:t>28</a:t>
                      </a:r>
                      <a:r>
                        <a:rPr lang="en-US" sz="900" baseline="0" dirty="0" smtClean="0">
                          <a:latin typeface="+mn-lt"/>
                          <a:ea typeface="Calibri"/>
                          <a:cs typeface="Times New Roman"/>
                        </a:rPr>
                        <a:t> Jan</a:t>
                      </a:r>
                      <a:r>
                        <a:rPr lang="en-US" sz="900" dirty="0" smtClean="0">
                          <a:latin typeface="+mn-lt"/>
                          <a:ea typeface="Calibri"/>
                          <a:cs typeface="Times New Roman"/>
                        </a:rPr>
                        <a:t/>
                      </a:r>
                      <a:br>
                        <a:rPr lang="en-US" sz="900" dirty="0" smtClean="0">
                          <a:latin typeface="+mn-lt"/>
                          <a:ea typeface="Calibri"/>
                          <a:cs typeface="Times New Roman"/>
                        </a:rPr>
                      </a:br>
                      <a:r>
                        <a:rPr lang="en-US" sz="900" dirty="0" err="1" smtClean="0">
                          <a:latin typeface="+mn-lt"/>
                          <a:ea typeface="Calibri"/>
                          <a:cs typeface="Times New Roman"/>
                        </a:rPr>
                        <a:t>Lelang</a:t>
                      </a:r>
                      <a:r>
                        <a:rPr lang="en-US" sz="900" dirty="0" smtClean="0">
                          <a:latin typeface="+mn-lt"/>
                          <a:ea typeface="Calibri"/>
                          <a:cs typeface="Times New Roman"/>
                        </a:rPr>
                        <a:t> </a:t>
                      </a:r>
                      <a:r>
                        <a:rPr lang="en-US" sz="900" dirty="0" err="1" smtClean="0">
                          <a:latin typeface="+mn-lt"/>
                          <a:ea typeface="Calibri"/>
                          <a:cs typeface="Times New Roman"/>
                        </a:rPr>
                        <a:t>Komoditas</a:t>
                      </a:r>
                      <a:r>
                        <a:rPr lang="en-US" sz="900" dirty="0" smtClean="0">
                          <a:latin typeface="+mn-lt"/>
                          <a:ea typeface="Calibri"/>
                          <a:cs typeface="Times New Roman"/>
                        </a:rPr>
                        <a:t> </a:t>
                      </a:r>
                      <a:r>
                        <a:rPr lang="en-US" sz="900" dirty="0" err="1" smtClean="0">
                          <a:latin typeface="+mn-lt"/>
                          <a:ea typeface="Calibri"/>
                          <a:cs typeface="Times New Roman"/>
                        </a:rPr>
                        <a:t>Teh</a:t>
                      </a:r>
                      <a:r>
                        <a:rPr lang="en-US" sz="900" dirty="0" smtClean="0">
                          <a:latin typeface="+mn-lt"/>
                          <a:ea typeface="Calibri"/>
                          <a:cs typeface="Times New Roman"/>
                        </a:rPr>
                        <a:t> </a:t>
                      </a:r>
                      <a:r>
                        <a:rPr lang="en-US" sz="900" dirty="0" err="1" smtClean="0">
                          <a:latin typeface="+mn-lt"/>
                          <a:ea typeface="Calibri"/>
                          <a:cs typeface="Times New Roman"/>
                        </a:rPr>
                        <a:t>ke</a:t>
                      </a:r>
                      <a:r>
                        <a:rPr lang="en-US" sz="900" dirty="0" smtClean="0">
                          <a:latin typeface="+mn-lt"/>
                          <a:ea typeface="Calibri"/>
                          <a:cs typeface="Times New Roman"/>
                        </a:rPr>
                        <a:t> 4</a:t>
                      </a:r>
                      <a:endParaRPr lang="en-US" sz="900" dirty="0">
                        <a:latin typeface="+mn-lt"/>
                        <a:ea typeface="Calibri"/>
                        <a:cs typeface="Times New Roman"/>
                      </a:endParaRPr>
                    </a:p>
                  </a:txBody>
                  <a:tcPr marL="30221" marR="30221" marT="550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5425" lvl="0" indent="-166688">
                        <a:lnSpc>
                          <a:spcPct val="115000"/>
                        </a:lnSpc>
                        <a:spcAft>
                          <a:spcPts val="0"/>
                        </a:spcAft>
                        <a:buFont typeface="Symbol"/>
                        <a:buChar char=""/>
                      </a:pPr>
                      <a:r>
                        <a:rPr lang="en-US" sz="900" dirty="0">
                          <a:latin typeface="+mn-lt"/>
                          <a:ea typeface="Calibri"/>
                          <a:cs typeface="Times New Roman"/>
                        </a:rPr>
                        <a:t>22-Feb</a:t>
                      </a:r>
                      <a:br>
                        <a:rPr lang="en-US" sz="900" dirty="0">
                          <a:latin typeface="+mn-lt"/>
                          <a:ea typeface="Calibri"/>
                          <a:cs typeface="Times New Roman"/>
                        </a:rPr>
                      </a:br>
                      <a:r>
                        <a:rPr lang="en-US" sz="900" dirty="0" err="1">
                          <a:latin typeface="+mn-lt"/>
                          <a:ea typeface="Calibri"/>
                          <a:cs typeface="Times New Roman"/>
                        </a:rPr>
                        <a:t>Audensi</a:t>
                      </a:r>
                      <a:r>
                        <a:rPr lang="en-US" sz="900" dirty="0">
                          <a:latin typeface="+mn-lt"/>
                          <a:ea typeface="Calibri"/>
                          <a:cs typeface="Times New Roman"/>
                        </a:rPr>
                        <a:t> </a:t>
                      </a:r>
                      <a:r>
                        <a:rPr lang="en-US" sz="900" dirty="0" err="1">
                          <a:latin typeface="+mn-lt"/>
                          <a:ea typeface="Calibri"/>
                          <a:cs typeface="Times New Roman"/>
                        </a:rPr>
                        <a:t>dengan</a:t>
                      </a:r>
                      <a:r>
                        <a:rPr lang="en-US" sz="900" dirty="0">
                          <a:latin typeface="+mn-lt"/>
                          <a:ea typeface="Calibri"/>
                          <a:cs typeface="Times New Roman"/>
                        </a:rPr>
                        <a:t> </a:t>
                      </a:r>
                      <a:r>
                        <a:rPr lang="en-US" sz="900" dirty="0" err="1">
                          <a:latin typeface="+mn-lt"/>
                          <a:ea typeface="Calibri"/>
                          <a:cs typeface="Times New Roman"/>
                        </a:rPr>
                        <a:t>Kadisperindag</a:t>
                      </a:r>
                      <a:r>
                        <a:rPr lang="en-US" sz="900" dirty="0">
                          <a:latin typeface="+mn-lt"/>
                          <a:ea typeface="Calibri"/>
                          <a:cs typeface="Times New Roman"/>
                        </a:rPr>
                        <a:t> Prov. </a:t>
                      </a:r>
                      <a:r>
                        <a:rPr lang="en-US" sz="900" dirty="0" err="1">
                          <a:latin typeface="+mn-lt"/>
                          <a:ea typeface="Calibri"/>
                          <a:cs typeface="Times New Roman"/>
                        </a:rPr>
                        <a:t>Jawa</a:t>
                      </a:r>
                      <a:r>
                        <a:rPr lang="en-US" sz="900" dirty="0">
                          <a:latin typeface="+mn-lt"/>
                          <a:ea typeface="Calibri"/>
                          <a:cs typeface="Times New Roman"/>
                        </a:rPr>
                        <a:t> Barat</a:t>
                      </a:r>
                    </a:p>
                    <a:p>
                      <a:pPr marL="225425" lvl="0" indent="-166688">
                        <a:lnSpc>
                          <a:spcPct val="115000"/>
                        </a:lnSpc>
                        <a:spcAft>
                          <a:spcPts val="0"/>
                        </a:spcAft>
                        <a:buFont typeface="Symbol"/>
                        <a:buChar char=""/>
                      </a:pPr>
                      <a:r>
                        <a:rPr lang="en-US" sz="900" dirty="0" err="1">
                          <a:latin typeface="+mn-lt"/>
                          <a:ea typeface="Calibri"/>
                          <a:cs typeface="Times New Roman"/>
                        </a:rPr>
                        <a:t>Pertemuan</a:t>
                      </a:r>
                      <a:r>
                        <a:rPr lang="en-US" sz="900" dirty="0">
                          <a:latin typeface="+mn-lt"/>
                          <a:ea typeface="Calibri"/>
                          <a:cs typeface="Times New Roman"/>
                        </a:rPr>
                        <a:t> </a:t>
                      </a:r>
                      <a:r>
                        <a:rPr lang="en-US" sz="900" dirty="0" err="1">
                          <a:latin typeface="+mn-lt"/>
                          <a:ea typeface="Calibri"/>
                          <a:cs typeface="Times New Roman"/>
                        </a:rPr>
                        <a:t>dengan</a:t>
                      </a:r>
                      <a:r>
                        <a:rPr lang="en-US" sz="900" dirty="0">
                          <a:latin typeface="+mn-lt"/>
                          <a:ea typeface="Calibri"/>
                          <a:cs typeface="Times New Roman"/>
                        </a:rPr>
                        <a:t> PERHUTANI </a:t>
                      </a:r>
                      <a:r>
                        <a:rPr lang="en-US" sz="900" dirty="0" err="1">
                          <a:latin typeface="+mn-lt"/>
                          <a:ea typeface="Calibri"/>
                          <a:cs typeface="Times New Roman"/>
                        </a:rPr>
                        <a:t>untuk</a:t>
                      </a:r>
                      <a:r>
                        <a:rPr lang="en-US" sz="900" dirty="0">
                          <a:latin typeface="+mn-lt"/>
                          <a:ea typeface="Calibri"/>
                          <a:cs typeface="Times New Roman"/>
                        </a:rPr>
                        <a:t> </a:t>
                      </a:r>
                      <a:r>
                        <a:rPr lang="en-US" sz="900" dirty="0" err="1">
                          <a:latin typeface="+mn-lt"/>
                          <a:ea typeface="Calibri"/>
                          <a:cs typeface="Times New Roman"/>
                        </a:rPr>
                        <a:t>Kerjasama</a:t>
                      </a:r>
                      <a:r>
                        <a:rPr lang="en-US" sz="900" dirty="0">
                          <a:latin typeface="+mn-lt"/>
                          <a:ea typeface="Calibri"/>
                          <a:cs typeface="Times New Roman"/>
                        </a:rPr>
                        <a:t> </a:t>
                      </a:r>
                      <a:r>
                        <a:rPr lang="en-US" sz="900" dirty="0" err="1">
                          <a:latin typeface="+mn-lt"/>
                          <a:ea typeface="Calibri"/>
                          <a:cs typeface="Times New Roman"/>
                        </a:rPr>
                        <a:t>dlm</a:t>
                      </a:r>
                      <a:r>
                        <a:rPr lang="en-US" sz="900" dirty="0">
                          <a:latin typeface="+mn-lt"/>
                          <a:ea typeface="Calibri"/>
                          <a:cs typeface="Times New Roman"/>
                        </a:rPr>
                        <a:t> </a:t>
                      </a:r>
                      <a:r>
                        <a:rPr lang="en-US" sz="900" dirty="0" err="1">
                          <a:latin typeface="+mn-lt"/>
                          <a:ea typeface="Calibri"/>
                          <a:cs typeface="Times New Roman"/>
                        </a:rPr>
                        <a:t>Lelang</a:t>
                      </a:r>
                      <a:r>
                        <a:rPr lang="en-US" sz="900" dirty="0">
                          <a:latin typeface="+mn-lt"/>
                          <a:ea typeface="Calibri"/>
                          <a:cs typeface="Times New Roman"/>
                        </a:rPr>
                        <a:t> Kopi</a:t>
                      </a:r>
                    </a:p>
                    <a:p>
                      <a:pPr marL="225425" lvl="0" indent="-166688">
                        <a:lnSpc>
                          <a:spcPct val="115000"/>
                        </a:lnSpc>
                        <a:spcAft>
                          <a:spcPts val="0"/>
                        </a:spcAft>
                        <a:buFont typeface="Symbol"/>
                        <a:buChar char=""/>
                      </a:pPr>
                      <a:r>
                        <a:rPr lang="en-US" sz="900" dirty="0">
                          <a:latin typeface="+mn-lt"/>
                          <a:ea typeface="Calibri"/>
                          <a:cs typeface="Times New Roman"/>
                        </a:rPr>
                        <a:t>29-Feb</a:t>
                      </a:r>
                      <a:br>
                        <a:rPr lang="en-US" sz="900" dirty="0">
                          <a:latin typeface="+mn-lt"/>
                          <a:ea typeface="Calibri"/>
                          <a:cs typeface="Times New Roman"/>
                        </a:rPr>
                      </a:br>
                      <a:r>
                        <a:rPr lang="en-US" sz="900" dirty="0" err="1">
                          <a:latin typeface="+mn-lt"/>
                          <a:ea typeface="Calibri"/>
                          <a:cs typeface="Times New Roman"/>
                        </a:rPr>
                        <a:t>Lelang</a:t>
                      </a:r>
                      <a:r>
                        <a:rPr lang="en-US" sz="900" dirty="0">
                          <a:latin typeface="+mn-lt"/>
                          <a:ea typeface="Calibri"/>
                          <a:cs typeface="Times New Roman"/>
                        </a:rPr>
                        <a:t> </a:t>
                      </a:r>
                      <a:r>
                        <a:rPr lang="en-US" sz="900" dirty="0" err="1">
                          <a:latin typeface="+mn-lt"/>
                          <a:ea typeface="Calibri"/>
                          <a:cs typeface="Times New Roman"/>
                        </a:rPr>
                        <a:t>Komoditas</a:t>
                      </a:r>
                      <a:r>
                        <a:rPr lang="en-US" sz="900" dirty="0">
                          <a:latin typeface="+mn-lt"/>
                          <a:ea typeface="Calibri"/>
                          <a:cs typeface="Times New Roman"/>
                        </a:rPr>
                        <a:t> </a:t>
                      </a:r>
                      <a:r>
                        <a:rPr lang="en-US" sz="900" dirty="0" err="1">
                          <a:latin typeface="+mn-lt"/>
                          <a:ea typeface="Calibri"/>
                          <a:cs typeface="Times New Roman"/>
                        </a:rPr>
                        <a:t>Teh</a:t>
                      </a:r>
                      <a:r>
                        <a:rPr lang="en-US" sz="900" dirty="0">
                          <a:latin typeface="+mn-lt"/>
                          <a:ea typeface="Calibri"/>
                          <a:cs typeface="Times New Roman"/>
                        </a:rPr>
                        <a:t> </a:t>
                      </a:r>
                      <a:r>
                        <a:rPr lang="en-US" sz="900" dirty="0" err="1">
                          <a:latin typeface="+mn-lt"/>
                          <a:ea typeface="Calibri"/>
                          <a:cs typeface="Times New Roman"/>
                        </a:rPr>
                        <a:t>ke</a:t>
                      </a:r>
                      <a:r>
                        <a:rPr lang="en-US" sz="900" dirty="0">
                          <a:latin typeface="+mn-lt"/>
                          <a:ea typeface="Calibri"/>
                          <a:cs typeface="Times New Roman"/>
                        </a:rPr>
                        <a:t> </a:t>
                      </a:r>
                      <a:r>
                        <a:rPr lang="en-US" sz="900" dirty="0" smtClean="0">
                          <a:latin typeface="+mn-lt"/>
                          <a:ea typeface="Calibri"/>
                          <a:cs typeface="Times New Roman"/>
                        </a:rPr>
                        <a:t>5</a:t>
                      </a:r>
                      <a:endParaRPr lang="en-US" sz="900" dirty="0">
                        <a:latin typeface="+mn-lt"/>
                        <a:ea typeface="Calibri"/>
                        <a:cs typeface="Times New Roman"/>
                      </a:endParaRPr>
                    </a:p>
                  </a:txBody>
                  <a:tcPr marL="30221" marR="30221" marT="550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5425" lvl="0" indent="-166688">
                        <a:lnSpc>
                          <a:spcPct val="115000"/>
                        </a:lnSpc>
                        <a:spcAft>
                          <a:spcPts val="0"/>
                        </a:spcAft>
                        <a:buFont typeface="Symbol"/>
                        <a:buChar char=""/>
                      </a:pPr>
                      <a:r>
                        <a:rPr lang="en-US" sz="900" dirty="0">
                          <a:latin typeface="+mn-lt"/>
                          <a:ea typeface="Calibri"/>
                          <a:cs typeface="Times New Roman"/>
                        </a:rPr>
                        <a:t>10-Mar</a:t>
                      </a:r>
                      <a:br>
                        <a:rPr lang="en-US" sz="900" dirty="0">
                          <a:latin typeface="+mn-lt"/>
                          <a:ea typeface="Calibri"/>
                          <a:cs typeface="Times New Roman"/>
                        </a:rPr>
                      </a:br>
                      <a:r>
                        <a:rPr lang="en-US" sz="900" dirty="0" err="1">
                          <a:latin typeface="+mn-lt"/>
                          <a:ea typeface="Calibri"/>
                          <a:cs typeface="Times New Roman"/>
                        </a:rPr>
                        <a:t>Lelang</a:t>
                      </a:r>
                      <a:r>
                        <a:rPr lang="en-US" sz="900" dirty="0">
                          <a:latin typeface="+mn-lt"/>
                          <a:ea typeface="Calibri"/>
                          <a:cs typeface="Times New Roman"/>
                        </a:rPr>
                        <a:t> </a:t>
                      </a:r>
                      <a:r>
                        <a:rPr lang="en-US" sz="900" dirty="0" err="1">
                          <a:latin typeface="+mn-lt"/>
                          <a:ea typeface="Calibri"/>
                          <a:cs typeface="Times New Roman"/>
                        </a:rPr>
                        <a:t>Komoditas</a:t>
                      </a:r>
                      <a:r>
                        <a:rPr lang="en-US" sz="900" dirty="0">
                          <a:latin typeface="+mn-lt"/>
                          <a:ea typeface="Calibri"/>
                          <a:cs typeface="Times New Roman"/>
                        </a:rPr>
                        <a:t> Kopi </a:t>
                      </a:r>
                      <a:r>
                        <a:rPr lang="en-US" sz="900" dirty="0" err="1">
                          <a:latin typeface="+mn-lt"/>
                          <a:ea typeface="Calibri"/>
                          <a:cs typeface="Times New Roman"/>
                        </a:rPr>
                        <a:t>ke</a:t>
                      </a:r>
                      <a:r>
                        <a:rPr lang="en-US" sz="900" dirty="0">
                          <a:latin typeface="+mn-lt"/>
                          <a:ea typeface="Calibri"/>
                          <a:cs typeface="Times New Roman"/>
                        </a:rPr>
                        <a:t> 2</a:t>
                      </a:r>
                    </a:p>
                    <a:p>
                      <a:pPr marL="225425" lvl="0" indent="-166688">
                        <a:lnSpc>
                          <a:spcPct val="115000"/>
                        </a:lnSpc>
                        <a:spcAft>
                          <a:spcPts val="0"/>
                        </a:spcAft>
                        <a:buFont typeface="Symbol"/>
                        <a:buChar char=""/>
                      </a:pPr>
                      <a:r>
                        <a:rPr lang="en-US" sz="900" dirty="0">
                          <a:latin typeface="+mn-lt"/>
                          <a:ea typeface="Calibri"/>
                          <a:cs typeface="Times New Roman"/>
                        </a:rPr>
                        <a:t>24-Mar</a:t>
                      </a:r>
                      <a:br>
                        <a:rPr lang="en-US" sz="900" dirty="0">
                          <a:latin typeface="+mn-lt"/>
                          <a:ea typeface="Calibri"/>
                          <a:cs typeface="Times New Roman"/>
                        </a:rPr>
                      </a:br>
                      <a:r>
                        <a:rPr lang="en-US" sz="900" dirty="0" err="1">
                          <a:latin typeface="+mn-lt"/>
                          <a:ea typeface="Calibri"/>
                          <a:cs typeface="Times New Roman"/>
                        </a:rPr>
                        <a:t>Lelang</a:t>
                      </a:r>
                      <a:r>
                        <a:rPr lang="en-US" sz="900" dirty="0">
                          <a:latin typeface="+mn-lt"/>
                          <a:ea typeface="Calibri"/>
                          <a:cs typeface="Times New Roman"/>
                        </a:rPr>
                        <a:t> </a:t>
                      </a:r>
                      <a:r>
                        <a:rPr lang="en-US" sz="900" dirty="0" err="1">
                          <a:latin typeface="+mn-lt"/>
                          <a:ea typeface="Calibri"/>
                          <a:cs typeface="Times New Roman"/>
                        </a:rPr>
                        <a:t>Komoditas</a:t>
                      </a:r>
                      <a:r>
                        <a:rPr lang="en-US" sz="900" dirty="0">
                          <a:latin typeface="+mn-lt"/>
                          <a:ea typeface="Calibri"/>
                          <a:cs typeface="Times New Roman"/>
                        </a:rPr>
                        <a:t> </a:t>
                      </a:r>
                      <a:r>
                        <a:rPr lang="en-US" sz="900" dirty="0" err="1">
                          <a:latin typeface="+mn-lt"/>
                          <a:ea typeface="Calibri"/>
                          <a:cs typeface="Times New Roman"/>
                        </a:rPr>
                        <a:t>Teh</a:t>
                      </a:r>
                      <a:r>
                        <a:rPr lang="en-US" sz="900" dirty="0">
                          <a:latin typeface="+mn-lt"/>
                          <a:ea typeface="Calibri"/>
                          <a:cs typeface="Times New Roman"/>
                        </a:rPr>
                        <a:t> </a:t>
                      </a:r>
                      <a:r>
                        <a:rPr lang="en-US" sz="900" dirty="0" err="1">
                          <a:latin typeface="+mn-lt"/>
                          <a:ea typeface="Calibri"/>
                          <a:cs typeface="Times New Roman"/>
                        </a:rPr>
                        <a:t>ke</a:t>
                      </a:r>
                      <a:r>
                        <a:rPr lang="en-US" sz="900" dirty="0">
                          <a:latin typeface="+mn-lt"/>
                          <a:ea typeface="Calibri"/>
                          <a:cs typeface="Times New Roman"/>
                        </a:rPr>
                        <a:t> </a:t>
                      </a:r>
                      <a:r>
                        <a:rPr lang="en-US" sz="900" dirty="0" smtClean="0">
                          <a:latin typeface="+mn-lt"/>
                          <a:ea typeface="Calibri"/>
                          <a:cs typeface="Times New Roman"/>
                        </a:rPr>
                        <a:t>6</a:t>
                      </a:r>
                    </a:p>
                    <a:p>
                      <a:pPr marL="225425" lvl="0" indent="-166688">
                        <a:lnSpc>
                          <a:spcPct val="115000"/>
                        </a:lnSpc>
                        <a:spcAft>
                          <a:spcPts val="0"/>
                        </a:spcAft>
                        <a:buFont typeface="Symbol"/>
                        <a:buChar char=""/>
                      </a:pPr>
                      <a:r>
                        <a:rPr lang="en-US" sz="900" dirty="0" smtClean="0">
                          <a:latin typeface="+mn-lt"/>
                          <a:ea typeface="Calibri"/>
                          <a:cs typeface="Times New Roman"/>
                        </a:rPr>
                        <a:t>FGD </a:t>
                      </a:r>
                      <a:r>
                        <a:rPr lang="en-US" sz="900" dirty="0" err="1" smtClean="0">
                          <a:latin typeface="+mn-lt"/>
                          <a:ea typeface="Calibri"/>
                          <a:cs typeface="Times New Roman"/>
                        </a:rPr>
                        <a:t>ke</a:t>
                      </a:r>
                      <a:r>
                        <a:rPr lang="en-US" sz="900" dirty="0" smtClean="0">
                          <a:latin typeface="+mn-lt"/>
                          <a:ea typeface="Calibri"/>
                          <a:cs typeface="Times New Roman"/>
                        </a:rPr>
                        <a:t> 2 </a:t>
                      </a:r>
                      <a:r>
                        <a:rPr lang="en-US" sz="900" dirty="0" err="1" smtClean="0">
                          <a:latin typeface="+mn-lt"/>
                          <a:ea typeface="Calibri"/>
                          <a:cs typeface="Times New Roman"/>
                        </a:rPr>
                        <a:t>dengan</a:t>
                      </a:r>
                      <a:r>
                        <a:rPr lang="en-US" sz="900" dirty="0" smtClean="0">
                          <a:latin typeface="+mn-lt"/>
                          <a:ea typeface="Calibri"/>
                          <a:cs typeface="Times New Roman"/>
                        </a:rPr>
                        <a:t> </a:t>
                      </a:r>
                      <a:r>
                        <a:rPr lang="en-US" sz="900" dirty="0" err="1" smtClean="0">
                          <a:latin typeface="+mn-lt"/>
                          <a:ea typeface="Calibri"/>
                          <a:cs typeface="Times New Roman"/>
                        </a:rPr>
                        <a:t>Pengelola</a:t>
                      </a:r>
                      <a:r>
                        <a:rPr lang="en-US" sz="900" dirty="0" smtClean="0">
                          <a:latin typeface="+mn-lt"/>
                          <a:ea typeface="Calibri"/>
                          <a:cs typeface="Times New Roman"/>
                        </a:rPr>
                        <a:t> </a:t>
                      </a:r>
                      <a:r>
                        <a:rPr lang="en-US" sz="900" dirty="0" err="1" smtClean="0">
                          <a:latin typeface="+mn-lt"/>
                          <a:ea typeface="Calibri"/>
                          <a:cs typeface="Times New Roman"/>
                        </a:rPr>
                        <a:t>Gudang</a:t>
                      </a:r>
                      <a:r>
                        <a:rPr lang="en-US" sz="900" dirty="0" smtClean="0">
                          <a:latin typeface="+mn-lt"/>
                          <a:ea typeface="Calibri"/>
                          <a:cs typeface="Times New Roman"/>
                        </a:rPr>
                        <a:t> SRG </a:t>
                      </a:r>
                      <a:r>
                        <a:rPr lang="en-US" sz="900" dirty="0" err="1" smtClean="0">
                          <a:latin typeface="+mn-lt"/>
                          <a:ea typeface="Calibri"/>
                          <a:cs typeface="Times New Roman"/>
                        </a:rPr>
                        <a:t>dan</a:t>
                      </a:r>
                      <a:r>
                        <a:rPr lang="en-US" sz="900" dirty="0" smtClean="0">
                          <a:latin typeface="+mn-lt"/>
                          <a:ea typeface="Calibri"/>
                          <a:cs typeface="Times New Roman"/>
                        </a:rPr>
                        <a:t> </a:t>
                      </a:r>
                      <a:r>
                        <a:rPr lang="en-US" sz="900" dirty="0" err="1" smtClean="0">
                          <a:latin typeface="+mn-lt"/>
                          <a:ea typeface="Calibri"/>
                          <a:cs typeface="Times New Roman"/>
                        </a:rPr>
                        <a:t>Perbankan</a:t>
                      </a:r>
                      <a:endParaRPr lang="en-US" sz="900" dirty="0">
                        <a:latin typeface="+mn-lt"/>
                        <a:ea typeface="Calibri"/>
                        <a:cs typeface="Times New Roman"/>
                      </a:endParaRPr>
                    </a:p>
                    <a:p>
                      <a:pPr marL="225425" lvl="0" indent="-166688">
                        <a:lnSpc>
                          <a:spcPct val="115000"/>
                        </a:lnSpc>
                        <a:spcAft>
                          <a:spcPts val="0"/>
                        </a:spcAft>
                        <a:buFont typeface="Symbol"/>
                        <a:buChar char=""/>
                      </a:pPr>
                      <a:endParaRPr lang="en-US" sz="900" dirty="0">
                        <a:latin typeface="+mn-lt"/>
                        <a:ea typeface="Calibri"/>
                        <a:cs typeface="Times New Roman"/>
                      </a:endParaRPr>
                    </a:p>
                  </a:txBody>
                  <a:tcPr marL="30221" marR="30221" marT="550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5425" lvl="0" indent="-166688">
                        <a:lnSpc>
                          <a:spcPct val="115000"/>
                        </a:lnSpc>
                        <a:spcAft>
                          <a:spcPts val="0"/>
                        </a:spcAft>
                        <a:buFont typeface="Symbol"/>
                        <a:buChar char=""/>
                      </a:pPr>
                      <a:r>
                        <a:rPr lang="en-US" sz="900" dirty="0" smtClean="0">
                          <a:latin typeface="+mn-lt"/>
                          <a:ea typeface="Calibri"/>
                          <a:cs typeface="Times New Roman"/>
                        </a:rPr>
                        <a:t>7-Apr</a:t>
                      </a:r>
                      <a:r>
                        <a:rPr lang="en-US" sz="900" dirty="0">
                          <a:latin typeface="+mn-lt"/>
                          <a:ea typeface="Calibri"/>
                          <a:cs typeface="Times New Roman"/>
                        </a:rPr>
                        <a:t/>
                      </a:r>
                      <a:br>
                        <a:rPr lang="en-US" sz="900" dirty="0">
                          <a:latin typeface="+mn-lt"/>
                          <a:ea typeface="Calibri"/>
                          <a:cs typeface="Times New Roman"/>
                        </a:rPr>
                      </a:br>
                      <a:r>
                        <a:rPr lang="en-US" sz="900" dirty="0" err="1" smtClean="0">
                          <a:latin typeface="+mn-lt"/>
                          <a:ea typeface="Calibri"/>
                          <a:cs typeface="Times New Roman"/>
                        </a:rPr>
                        <a:t>Lelang</a:t>
                      </a:r>
                      <a:r>
                        <a:rPr lang="en-US" sz="900" dirty="0" smtClean="0">
                          <a:latin typeface="+mn-lt"/>
                          <a:ea typeface="Calibri"/>
                          <a:cs typeface="Times New Roman"/>
                        </a:rPr>
                        <a:t> </a:t>
                      </a:r>
                      <a:r>
                        <a:rPr lang="en-US" sz="900" dirty="0" err="1">
                          <a:latin typeface="+mn-lt"/>
                          <a:ea typeface="Calibri"/>
                          <a:cs typeface="Times New Roman"/>
                        </a:rPr>
                        <a:t>Komoditas</a:t>
                      </a:r>
                      <a:r>
                        <a:rPr lang="en-US" sz="900" dirty="0">
                          <a:latin typeface="+mn-lt"/>
                          <a:ea typeface="Calibri"/>
                          <a:cs typeface="Times New Roman"/>
                        </a:rPr>
                        <a:t> Kopi </a:t>
                      </a:r>
                      <a:r>
                        <a:rPr lang="en-US" sz="900" dirty="0" err="1">
                          <a:latin typeface="+mn-lt"/>
                          <a:ea typeface="Calibri"/>
                          <a:cs typeface="Times New Roman"/>
                        </a:rPr>
                        <a:t>ke</a:t>
                      </a:r>
                      <a:r>
                        <a:rPr lang="en-US" sz="900" dirty="0">
                          <a:latin typeface="+mn-lt"/>
                          <a:ea typeface="Calibri"/>
                          <a:cs typeface="Times New Roman"/>
                        </a:rPr>
                        <a:t> 3</a:t>
                      </a:r>
                    </a:p>
                    <a:p>
                      <a:pPr marL="225425" lvl="0" indent="-166688">
                        <a:lnSpc>
                          <a:spcPct val="115000"/>
                        </a:lnSpc>
                        <a:spcAft>
                          <a:spcPts val="0"/>
                        </a:spcAft>
                        <a:buFont typeface="Symbol"/>
                        <a:buChar char=""/>
                      </a:pPr>
                      <a:r>
                        <a:rPr lang="en-US" sz="900" dirty="0">
                          <a:latin typeface="+mn-lt"/>
                          <a:ea typeface="Calibri"/>
                          <a:cs typeface="Times New Roman"/>
                        </a:rPr>
                        <a:t>28-Apr</a:t>
                      </a:r>
                      <a:br>
                        <a:rPr lang="en-US" sz="900" dirty="0">
                          <a:latin typeface="+mn-lt"/>
                          <a:ea typeface="Calibri"/>
                          <a:cs typeface="Times New Roman"/>
                        </a:rPr>
                      </a:br>
                      <a:r>
                        <a:rPr lang="en-US" sz="900" dirty="0" err="1">
                          <a:latin typeface="+mn-lt"/>
                          <a:ea typeface="Calibri"/>
                          <a:cs typeface="Times New Roman"/>
                        </a:rPr>
                        <a:t>Lelang</a:t>
                      </a:r>
                      <a:r>
                        <a:rPr lang="en-US" sz="900" dirty="0">
                          <a:latin typeface="+mn-lt"/>
                          <a:ea typeface="Calibri"/>
                          <a:cs typeface="Times New Roman"/>
                        </a:rPr>
                        <a:t> </a:t>
                      </a:r>
                      <a:r>
                        <a:rPr lang="en-US" sz="900" dirty="0" err="1">
                          <a:latin typeface="+mn-lt"/>
                          <a:ea typeface="Calibri"/>
                          <a:cs typeface="Times New Roman"/>
                        </a:rPr>
                        <a:t>Komoditas</a:t>
                      </a:r>
                      <a:r>
                        <a:rPr lang="en-US" sz="900" dirty="0">
                          <a:latin typeface="+mn-lt"/>
                          <a:ea typeface="Calibri"/>
                          <a:cs typeface="Times New Roman"/>
                        </a:rPr>
                        <a:t> </a:t>
                      </a:r>
                      <a:r>
                        <a:rPr lang="en-US" sz="900" dirty="0" err="1">
                          <a:latin typeface="+mn-lt"/>
                          <a:ea typeface="Calibri"/>
                          <a:cs typeface="Times New Roman"/>
                        </a:rPr>
                        <a:t>Teh</a:t>
                      </a:r>
                      <a:r>
                        <a:rPr lang="en-US" sz="900" dirty="0">
                          <a:latin typeface="+mn-lt"/>
                          <a:ea typeface="Calibri"/>
                          <a:cs typeface="Times New Roman"/>
                        </a:rPr>
                        <a:t> </a:t>
                      </a:r>
                      <a:r>
                        <a:rPr lang="en-US" sz="900" dirty="0" err="1">
                          <a:latin typeface="+mn-lt"/>
                          <a:ea typeface="Calibri"/>
                          <a:cs typeface="Times New Roman"/>
                        </a:rPr>
                        <a:t>ke</a:t>
                      </a:r>
                      <a:r>
                        <a:rPr lang="en-US" sz="900" dirty="0">
                          <a:latin typeface="+mn-lt"/>
                          <a:ea typeface="Calibri"/>
                          <a:cs typeface="Times New Roman"/>
                        </a:rPr>
                        <a:t> 7</a:t>
                      </a:r>
                    </a:p>
                    <a:p>
                      <a:pPr marL="225425" lvl="0" indent="-166688">
                        <a:lnSpc>
                          <a:spcPct val="115000"/>
                        </a:lnSpc>
                        <a:spcAft>
                          <a:spcPts val="0"/>
                        </a:spcAft>
                        <a:buFont typeface="Symbol"/>
                        <a:buChar char=""/>
                      </a:pPr>
                      <a:r>
                        <a:rPr lang="en-US" sz="900" dirty="0" err="1" smtClean="0">
                          <a:latin typeface="+mn-lt"/>
                          <a:ea typeface="Calibri"/>
                          <a:cs typeface="Times New Roman"/>
                        </a:rPr>
                        <a:t>Akhir</a:t>
                      </a:r>
                      <a:r>
                        <a:rPr lang="en-US" sz="900" baseline="0" dirty="0" smtClean="0">
                          <a:latin typeface="+mn-lt"/>
                          <a:ea typeface="Calibri"/>
                          <a:cs typeface="Times New Roman"/>
                        </a:rPr>
                        <a:t> April</a:t>
                      </a:r>
                      <a:br>
                        <a:rPr lang="en-US" sz="900" baseline="0" dirty="0" smtClean="0">
                          <a:latin typeface="+mn-lt"/>
                          <a:ea typeface="Calibri"/>
                          <a:cs typeface="Times New Roman"/>
                        </a:rPr>
                      </a:br>
                      <a:r>
                        <a:rPr lang="en-US" sz="900" dirty="0" err="1" smtClean="0">
                          <a:latin typeface="+mn-lt"/>
                          <a:ea typeface="Calibri"/>
                          <a:cs typeface="Times New Roman"/>
                        </a:rPr>
                        <a:t>Lelang</a:t>
                      </a:r>
                      <a:r>
                        <a:rPr lang="en-US" sz="900" dirty="0" smtClean="0">
                          <a:latin typeface="+mn-lt"/>
                          <a:ea typeface="Calibri"/>
                          <a:cs typeface="Times New Roman"/>
                        </a:rPr>
                        <a:t> </a:t>
                      </a:r>
                      <a:r>
                        <a:rPr lang="en-US" sz="900" dirty="0" err="1" smtClean="0">
                          <a:latin typeface="+mn-lt"/>
                          <a:ea typeface="Calibri"/>
                          <a:cs typeface="Times New Roman"/>
                        </a:rPr>
                        <a:t>Teh</a:t>
                      </a:r>
                      <a:r>
                        <a:rPr lang="en-US" sz="900" dirty="0" smtClean="0">
                          <a:latin typeface="+mn-lt"/>
                          <a:ea typeface="Calibri"/>
                          <a:cs typeface="Times New Roman"/>
                        </a:rPr>
                        <a:t> </a:t>
                      </a:r>
                      <a:r>
                        <a:rPr lang="en-US" sz="900" dirty="0" err="1" smtClean="0">
                          <a:latin typeface="+mn-lt"/>
                          <a:ea typeface="Calibri"/>
                          <a:cs typeface="Times New Roman"/>
                        </a:rPr>
                        <a:t>di</a:t>
                      </a:r>
                      <a:r>
                        <a:rPr lang="en-US" sz="900" dirty="0" smtClean="0">
                          <a:latin typeface="+mn-lt"/>
                          <a:ea typeface="Calibri"/>
                          <a:cs typeface="Times New Roman"/>
                        </a:rPr>
                        <a:t> Malaysia </a:t>
                      </a:r>
                      <a:endParaRPr lang="en-US" sz="900" dirty="0">
                        <a:latin typeface="+mn-lt"/>
                        <a:ea typeface="Calibri"/>
                        <a:cs typeface="Times New Roman"/>
                      </a:endParaRPr>
                    </a:p>
                  </a:txBody>
                  <a:tcPr marL="30221" marR="30221" marT="550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5425" lvl="0" indent="-166688">
                        <a:lnSpc>
                          <a:spcPct val="115000"/>
                        </a:lnSpc>
                        <a:spcAft>
                          <a:spcPts val="0"/>
                        </a:spcAft>
                        <a:buFont typeface="Symbol"/>
                        <a:buChar char=""/>
                      </a:pPr>
                      <a:r>
                        <a:rPr lang="en-US" sz="900" dirty="0">
                          <a:latin typeface="+mn-lt"/>
                          <a:ea typeface="Calibri"/>
                          <a:cs typeface="Times New Roman"/>
                        </a:rPr>
                        <a:t>12-May</a:t>
                      </a:r>
                      <a:br>
                        <a:rPr lang="en-US" sz="900" dirty="0">
                          <a:latin typeface="+mn-lt"/>
                          <a:ea typeface="Calibri"/>
                          <a:cs typeface="Times New Roman"/>
                        </a:rPr>
                      </a:br>
                      <a:r>
                        <a:rPr lang="en-US" sz="900" dirty="0" err="1">
                          <a:latin typeface="+mn-lt"/>
                          <a:ea typeface="Calibri"/>
                          <a:cs typeface="Times New Roman"/>
                        </a:rPr>
                        <a:t>Lelang</a:t>
                      </a:r>
                      <a:r>
                        <a:rPr lang="en-US" sz="900" dirty="0">
                          <a:latin typeface="+mn-lt"/>
                          <a:ea typeface="Calibri"/>
                          <a:cs typeface="Times New Roman"/>
                        </a:rPr>
                        <a:t> </a:t>
                      </a:r>
                      <a:r>
                        <a:rPr lang="en-US" sz="900" dirty="0" err="1">
                          <a:latin typeface="+mn-lt"/>
                          <a:ea typeface="Calibri"/>
                          <a:cs typeface="Times New Roman"/>
                        </a:rPr>
                        <a:t>Komoditas</a:t>
                      </a:r>
                      <a:r>
                        <a:rPr lang="en-US" sz="900" dirty="0">
                          <a:latin typeface="+mn-lt"/>
                          <a:ea typeface="Calibri"/>
                          <a:cs typeface="Times New Roman"/>
                        </a:rPr>
                        <a:t> Kopi </a:t>
                      </a:r>
                      <a:r>
                        <a:rPr lang="en-US" sz="900" dirty="0" err="1">
                          <a:latin typeface="+mn-lt"/>
                          <a:ea typeface="Calibri"/>
                          <a:cs typeface="Times New Roman"/>
                        </a:rPr>
                        <a:t>ke</a:t>
                      </a:r>
                      <a:r>
                        <a:rPr lang="en-US" sz="900" dirty="0">
                          <a:latin typeface="+mn-lt"/>
                          <a:ea typeface="Calibri"/>
                          <a:cs typeface="Times New Roman"/>
                        </a:rPr>
                        <a:t> 4</a:t>
                      </a:r>
                    </a:p>
                    <a:p>
                      <a:pPr marL="225425" lvl="0" indent="-166688">
                        <a:lnSpc>
                          <a:spcPct val="115000"/>
                        </a:lnSpc>
                        <a:spcAft>
                          <a:spcPts val="0"/>
                        </a:spcAft>
                        <a:buFont typeface="Symbol"/>
                        <a:buChar char=""/>
                      </a:pPr>
                      <a:r>
                        <a:rPr lang="en-US" sz="900" dirty="0">
                          <a:latin typeface="+mn-lt"/>
                          <a:ea typeface="Calibri"/>
                          <a:cs typeface="Times New Roman"/>
                        </a:rPr>
                        <a:t>26-May</a:t>
                      </a:r>
                      <a:br>
                        <a:rPr lang="en-US" sz="900" dirty="0">
                          <a:latin typeface="+mn-lt"/>
                          <a:ea typeface="Calibri"/>
                          <a:cs typeface="Times New Roman"/>
                        </a:rPr>
                      </a:br>
                      <a:r>
                        <a:rPr lang="en-US" sz="900" dirty="0" err="1">
                          <a:latin typeface="+mn-lt"/>
                          <a:ea typeface="Calibri"/>
                          <a:cs typeface="Times New Roman"/>
                        </a:rPr>
                        <a:t>Lelang</a:t>
                      </a:r>
                      <a:r>
                        <a:rPr lang="en-US" sz="900" dirty="0">
                          <a:latin typeface="+mn-lt"/>
                          <a:ea typeface="Calibri"/>
                          <a:cs typeface="Times New Roman"/>
                        </a:rPr>
                        <a:t> </a:t>
                      </a:r>
                      <a:r>
                        <a:rPr lang="en-US" sz="900" dirty="0" err="1">
                          <a:latin typeface="+mn-lt"/>
                          <a:ea typeface="Calibri"/>
                          <a:cs typeface="Times New Roman"/>
                        </a:rPr>
                        <a:t>Komodita</a:t>
                      </a:r>
                      <a:r>
                        <a:rPr lang="en-US" sz="900" dirty="0">
                          <a:latin typeface="+mn-lt"/>
                          <a:ea typeface="Calibri"/>
                          <a:cs typeface="Times New Roman"/>
                        </a:rPr>
                        <a:t> </a:t>
                      </a:r>
                      <a:r>
                        <a:rPr lang="en-US" sz="900" dirty="0" err="1">
                          <a:latin typeface="+mn-lt"/>
                          <a:ea typeface="Calibri"/>
                          <a:cs typeface="Times New Roman"/>
                        </a:rPr>
                        <a:t>Teh</a:t>
                      </a:r>
                      <a:r>
                        <a:rPr lang="en-US" sz="900" dirty="0">
                          <a:latin typeface="+mn-lt"/>
                          <a:ea typeface="Calibri"/>
                          <a:cs typeface="Times New Roman"/>
                        </a:rPr>
                        <a:t> </a:t>
                      </a:r>
                      <a:r>
                        <a:rPr lang="en-US" sz="900" dirty="0" err="1">
                          <a:latin typeface="+mn-lt"/>
                          <a:ea typeface="Calibri"/>
                          <a:cs typeface="Times New Roman"/>
                        </a:rPr>
                        <a:t>ke</a:t>
                      </a:r>
                      <a:r>
                        <a:rPr lang="en-US" sz="900" dirty="0">
                          <a:latin typeface="+mn-lt"/>
                          <a:ea typeface="Calibri"/>
                          <a:cs typeface="Times New Roman"/>
                        </a:rPr>
                        <a:t> 8</a:t>
                      </a:r>
                    </a:p>
                  </a:txBody>
                  <a:tcPr marL="30221" marR="30221" marT="550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5425" lvl="0" indent="-166688">
                        <a:lnSpc>
                          <a:spcPct val="115000"/>
                        </a:lnSpc>
                        <a:spcAft>
                          <a:spcPts val="0"/>
                        </a:spcAft>
                        <a:buFont typeface="Symbol"/>
                        <a:buChar char=""/>
                      </a:pPr>
                      <a:r>
                        <a:rPr lang="en-US" sz="900" dirty="0">
                          <a:latin typeface="+mn-lt"/>
                          <a:ea typeface="Calibri"/>
                          <a:cs typeface="Times New Roman"/>
                        </a:rPr>
                        <a:t>2-Jun</a:t>
                      </a:r>
                      <a:br>
                        <a:rPr lang="en-US" sz="900" dirty="0">
                          <a:latin typeface="+mn-lt"/>
                          <a:ea typeface="Calibri"/>
                          <a:cs typeface="Times New Roman"/>
                        </a:rPr>
                      </a:br>
                      <a:r>
                        <a:rPr lang="en-US" sz="900" dirty="0" err="1">
                          <a:latin typeface="+mn-lt"/>
                          <a:ea typeface="Calibri"/>
                          <a:cs typeface="Times New Roman"/>
                        </a:rPr>
                        <a:t>Lelang</a:t>
                      </a:r>
                      <a:r>
                        <a:rPr lang="en-US" sz="900" dirty="0">
                          <a:latin typeface="+mn-lt"/>
                          <a:ea typeface="Calibri"/>
                          <a:cs typeface="Times New Roman"/>
                        </a:rPr>
                        <a:t> </a:t>
                      </a:r>
                      <a:r>
                        <a:rPr lang="en-US" sz="900" dirty="0" err="1">
                          <a:latin typeface="+mn-lt"/>
                          <a:ea typeface="Calibri"/>
                          <a:cs typeface="Times New Roman"/>
                        </a:rPr>
                        <a:t>Komoditas</a:t>
                      </a:r>
                      <a:r>
                        <a:rPr lang="en-US" sz="900" dirty="0">
                          <a:latin typeface="+mn-lt"/>
                          <a:ea typeface="Calibri"/>
                          <a:cs typeface="Times New Roman"/>
                        </a:rPr>
                        <a:t> Kopi Specialty </a:t>
                      </a:r>
                      <a:r>
                        <a:rPr lang="en-US" sz="900" dirty="0" err="1">
                          <a:latin typeface="+mn-lt"/>
                          <a:ea typeface="Calibri"/>
                          <a:cs typeface="Times New Roman"/>
                        </a:rPr>
                        <a:t>ke</a:t>
                      </a:r>
                      <a:r>
                        <a:rPr lang="en-US" sz="900" dirty="0">
                          <a:latin typeface="+mn-lt"/>
                          <a:ea typeface="Calibri"/>
                          <a:cs typeface="Times New Roman"/>
                        </a:rPr>
                        <a:t> 1</a:t>
                      </a:r>
                    </a:p>
                    <a:p>
                      <a:pPr marL="225425" lvl="0" indent="-166688">
                        <a:lnSpc>
                          <a:spcPct val="115000"/>
                        </a:lnSpc>
                        <a:spcAft>
                          <a:spcPts val="0"/>
                        </a:spcAft>
                        <a:buFont typeface="Symbol"/>
                        <a:buChar char=""/>
                      </a:pPr>
                      <a:r>
                        <a:rPr lang="en-US" sz="900" dirty="0">
                          <a:latin typeface="+mn-lt"/>
                          <a:ea typeface="Calibri"/>
                          <a:cs typeface="Times New Roman"/>
                        </a:rPr>
                        <a:t>16-Jun</a:t>
                      </a:r>
                      <a:br>
                        <a:rPr lang="en-US" sz="900" dirty="0">
                          <a:latin typeface="+mn-lt"/>
                          <a:ea typeface="Calibri"/>
                          <a:cs typeface="Times New Roman"/>
                        </a:rPr>
                      </a:br>
                      <a:r>
                        <a:rPr lang="en-US" sz="900" dirty="0" err="1">
                          <a:latin typeface="+mn-lt"/>
                          <a:ea typeface="Calibri"/>
                          <a:cs typeface="Times New Roman"/>
                        </a:rPr>
                        <a:t>Lelang</a:t>
                      </a:r>
                      <a:r>
                        <a:rPr lang="en-US" sz="900" dirty="0">
                          <a:latin typeface="+mn-lt"/>
                          <a:ea typeface="Calibri"/>
                          <a:cs typeface="Times New Roman"/>
                        </a:rPr>
                        <a:t> </a:t>
                      </a:r>
                      <a:r>
                        <a:rPr lang="en-US" sz="900" dirty="0" err="1">
                          <a:latin typeface="+mn-lt"/>
                          <a:ea typeface="Calibri"/>
                          <a:cs typeface="Times New Roman"/>
                        </a:rPr>
                        <a:t>Komoditas</a:t>
                      </a:r>
                      <a:r>
                        <a:rPr lang="en-US" sz="900" dirty="0">
                          <a:latin typeface="+mn-lt"/>
                          <a:ea typeface="Calibri"/>
                          <a:cs typeface="Times New Roman"/>
                        </a:rPr>
                        <a:t> </a:t>
                      </a:r>
                      <a:r>
                        <a:rPr lang="en-US" sz="900" dirty="0" err="1">
                          <a:latin typeface="+mn-lt"/>
                          <a:ea typeface="Calibri"/>
                          <a:cs typeface="Times New Roman"/>
                        </a:rPr>
                        <a:t>Teh</a:t>
                      </a:r>
                      <a:r>
                        <a:rPr lang="en-US" sz="900" dirty="0">
                          <a:latin typeface="+mn-lt"/>
                          <a:ea typeface="Calibri"/>
                          <a:cs typeface="Times New Roman"/>
                        </a:rPr>
                        <a:t> </a:t>
                      </a:r>
                      <a:r>
                        <a:rPr lang="en-US" sz="900" dirty="0" err="1">
                          <a:latin typeface="+mn-lt"/>
                          <a:ea typeface="Calibri"/>
                          <a:cs typeface="Times New Roman"/>
                        </a:rPr>
                        <a:t>ke</a:t>
                      </a:r>
                      <a:r>
                        <a:rPr lang="en-US" sz="900" dirty="0">
                          <a:latin typeface="+mn-lt"/>
                          <a:ea typeface="Calibri"/>
                          <a:cs typeface="Times New Roman"/>
                        </a:rPr>
                        <a:t> 9</a:t>
                      </a:r>
                    </a:p>
                    <a:p>
                      <a:pPr marL="225425" lvl="0" indent="-166688">
                        <a:lnSpc>
                          <a:spcPct val="115000"/>
                        </a:lnSpc>
                        <a:spcAft>
                          <a:spcPts val="0"/>
                        </a:spcAft>
                        <a:buFont typeface="Symbol"/>
                        <a:buChar char=""/>
                      </a:pPr>
                      <a:r>
                        <a:rPr lang="en-US" sz="900" dirty="0" err="1">
                          <a:latin typeface="+mn-lt"/>
                          <a:ea typeface="Calibri"/>
                          <a:cs typeface="Times New Roman"/>
                        </a:rPr>
                        <a:t>Lelang</a:t>
                      </a:r>
                      <a:r>
                        <a:rPr lang="en-US" sz="900" dirty="0">
                          <a:latin typeface="+mn-lt"/>
                          <a:ea typeface="Calibri"/>
                          <a:cs typeface="Times New Roman"/>
                        </a:rPr>
                        <a:t> </a:t>
                      </a:r>
                      <a:r>
                        <a:rPr lang="en-US" sz="900" dirty="0" err="1">
                          <a:latin typeface="+mn-lt"/>
                          <a:ea typeface="Calibri"/>
                          <a:cs typeface="Times New Roman"/>
                        </a:rPr>
                        <a:t>Komodita</a:t>
                      </a:r>
                      <a:r>
                        <a:rPr lang="en-US" sz="900" dirty="0">
                          <a:latin typeface="+mn-lt"/>
                          <a:ea typeface="Calibri"/>
                          <a:cs typeface="Times New Roman"/>
                        </a:rPr>
                        <a:t> </a:t>
                      </a:r>
                      <a:r>
                        <a:rPr lang="en-US" sz="900" dirty="0" err="1" smtClean="0">
                          <a:latin typeface="+mn-lt"/>
                          <a:ea typeface="Calibri"/>
                          <a:cs typeface="Times New Roman"/>
                        </a:rPr>
                        <a:t>Padi</a:t>
                      </a:r>
                      <a:r>
                        <a:rPr lang="en-US" sz="900" baseline="0" dirty="0" smtClean="0">
                          <a:latin typeface="+mn-lt"/>
                          <a:ea typeface="Calibri"/>
                          <a:cs typeface="Times New Roman"/>
                        </a:rPr>
                        <a:t> </a:t>
                      </a:r>
                      <a:r>
                        <a:rPr lang="en-US" sz="900" dirty="0" smtClean="0">
                          <a:latin typeface="+mn-lt"/>
                          <a:ea typeface="Calibri"/>
                          <a:cs typeface="Times New Roman"/>
                        </a:rPr>
                        <a:t>SRG </a:t>
                      </a:r>
                      <a:r>
                        <a:rPr lang="en-US" sz="900" dirty="0" err="1">
                          <a:latin typeface="+mn-lt"/>
                          <a:ea typeface="Calibri"/>
                          <a:cs typeface="Times New Roman"/>
                        </a:rPr>
                        <a:t>ke</a:t>
                      </a:r>
                      <a:r>
                        <a:rPr lang="en-US" sz="900" dirty="0">
                          <a:latin typeface="+mn-lt"/>
                          <a:ea typeface="Calibri"/>
                          <a:cs typeface="Times New Roman"/>
                        </a:rPr>
                        <a:t> 1</a:t>
                      </a:r>
                      <a:br>
                        <a:rPr lang="en-US" sz="900" dirty="0">
                          <a:latin typeface="+mn-lt"/>
                          <a:ea typeface="Calibri"/>
                          <a:cs typeface="Times New Roman"/>
                        </a:rPr>
                      </a:br>
                      <a:endParaRPr lang="en-US" sz="900" dirty="0">
                        <a:latin typeface="+mn-lt"/>
                        <a:ea typeface="Calibri"/>
                        <a:cs typeface="Times New Roman"/>
                      </a:endParaRPr>
                    </a:p>
                    <a:p>
                      <a:pPr marL="180340" indent="-180340">
                        <a:lnSpc>
                          <a:spcPct val="115000"/>
                        </a:lnSpc>
                        <a:spcAft>
                          <a:spcPts val="0"/>
                        </a:spcAft>
                      </a:pPr>
                      <a:r>
                        <a:rPr lang="en-US" sz="900" i="1" dirty="0" err="1">
                          <a:latin typeface="+mn-lt"/>
                          <a:ea typeface="Calibri"/>
                          <a:cs typeface="Times New Roman"/>
                        </a:rPr>
                        <a:t>Bulan</a:t>
                      </a:r>
                      <a:r>
                        <a:rPr lang="en-US" sz="900" i="1" dirty="0">
                          <a:latin typeface="+mn-lt"/>
                          <a:ea typeface="Calibri"/>
                          <a:cs typeface="Times New Roman"/>
                        </a:rPr>
                        <a:t> </a:t>
                      </a:r>
                      <a:r>
                        <a:rPr lang="en-US" sz="900" i="1" dirty="0" err="1">
                          <a:latin typeface="+mn-lt"/>
                          <a:ea typeface="Calibri"/>
                          <a:cs typeface="Times New Roman"/>
                        </a:rPr>
                        <a:t>Ramadhan</a:t>
                      </a:r>
                      <a:r>
                        <a:rPr lang="en-US" sz="900" dirty="0">
                          <a:latin typeface="+mn-lt"/>
                          <a:ea typeface="Calibri"/>
                          <a:cs typeface="Times New Roman"/>
                        </a:rPr>
                        <a:t> </a:t>
                      </a:r>
                    </a:p>
                  </a:txBody>
                  <a:tcPr marL="30221" marR="30221" marT="550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2773">
                <a:tc>
                  <a:txBody>
                    <a:bodyPr/>
                    <a:lstStyle/>
                    <a:p>
                      <a:pPr>
                        <a:lnSpc>
                          <a:spcPct val="115000"/>
                        </a:lnSpc>
                        <a:spcAft>
                          <a:spcPts val="0"/>
                        </a:spcAft>
                      </a:pPr>
                      <a:r>
                        <a:rPr lang="en-US" sz="1100" b="1" dirty="0" err="1">
                          <a:latin typeface="+mn-lt"/>
                          <a:ea typeface="Calibri"/>
                          <a:cs typeface="Times New Roman"/>
                        </a:rPr>
                        <a:t>Juli</a:t>
                      </a:r>
                      <a:r>
                        <a:rPr lang="en-US" sz="1100" dirty="0">
                          <a:latin typeface="+mn-lt"/>
                          <a:ea typeface="Calibri"/>
                          <a:cs typeface="Times New Roman"/>
                        </a:rPr>
                        <a:t> </a:t>
                      </a:r>
                    </a:p>
                  </a:txBody>
                  <a:tcPr marL="30221" marR="30221" marT="55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0"/>
                        </a:spcAft>
                      </a:pPr>
                      <a:r>
                        <a:rPr lang="en-US" sz="1100" b="1">
                          <a:latin typeface="+mn-lt"/>
                          <a:ea typeface="Calibri"/>
                          <a:cs typeface="Times New Roman"/>
                        </a:rPr>
                        <a:t>Agustus</a:t>
                      </a:r>
                      <a:r>
                        <a:rPr lang="en-US" sz="1100">
                          <a:latin typeface="+mn-lt"/>
                          <a:ea typeface="Calibri"/>
                          <a:cs typeface="Times New Roman"/>
                        </a:rPr>
                        <a:t> </a:t>
                      </a:r>
                    </a:p>
                  </a:txBody>
                  <a:tcPr marL="30221" marR="30221" marT="55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0"/>
                        </a:spcAft>
                      </a:pPr>
                      <a:r>
                        <a:rPr lang="en-US" sz="1100" b="1">
                          <a:latin typeface="+mn-lt"/>
                          <a:ea typeface="Calibri"/>
                          <a:cs typeface="Times New Roman"/>
                        </a:rPr>
                        <a:t>September</a:t>
                      </a:r>
                      <a:r>
                        <a:rPr lang="en-US" sz="1100">
                          <a:latin typeface="+mn-lt"/>
                          <a:ea typeface="Calibri"/>
                          <a:cs typeface="Times New Roman"/>
                        </a:rPr>
                        <a:t> </a:t>
                      </a:r>
                    </a:p>
                  </a:txBody>
                  <a:tcPr marL="30221" marR="30221" marT="55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0"/>
                        </a:spcAft>
                      </a:pPr>
                      <a:r>
                        <a:rPr lang="en-US" sz="1100" b="1" dirty="0" err="1">
                          <a:latin typeface="+mn-lt"/>
                          <a:ea typeface="Calibri"/>
                          <a:cs typeface="Times New Roman"/>
                        </a:rPr>
                        <a:t>Oktober</a:t>
                      </a:r>
                      <a:r>
                        <a:rPr lang="en-US" sz="1100" dirty="0">
                          <a:latin typeface="+mn-lt"/>
                          <a:ea typeface="Calibri"/>
                          <a:cs typeface="Times New Roman"/>
                        </a:rPr>
                        <a:t> </a:t>
                      </a:r>
                    </a:p>
                  </a:txBody>
                  <a:tcPr marL="30221" marR="30221" marT="55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0"/>
                        </a:spcAft>
                      </a:pPr>
                      <a:r>
                        <a:rPr lang="en-US" sz="1100" b="1">
                          <a:latin typeface="+mn-lt"/>
                          <a:ea typeface="Calibri"/>
                          <a:cs typeface="Times New Roman"/>
                        </a:rPr>
                        <a:t>Nopember</a:t>
                      </a:r>
                      <a:r>
                        <a:rPr lang="en-US" sz="1100">
                          <a:latin typeface="+mn-lt"/>
                          <a:ea typeface="Calibri"/>
                          <a:cs typeface="Times New Roman"/>
                        </a:rPr>
                        <a:t> </a:t>
                      </a:r>
                    </a:p>
                  </a:txBody>
                  <a:tcPr marL="30221" marR="30221" marT="55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0"/>
                        </a:spcAft>
                      </a:pPr>
                      <a:r>
                        <a:rPr lang="en-US" sz="1100" b="1" dirty="0" err="1">
                          <a:latin typeface="+mn-lt"/>
                          <a:ea typeface="Calibri"/>
                          <a:cs typeface="Times New Roman"/>
                        </a:rPr>
                        <a:t>Desember</a:t>
                      </a:r>
                      <a:r>
                        <a:rPr lang="en-US" sz="1100" dirty="0">
                          <a:latin typeface="+mn-lt"/>
                          <a:ea typeface="Calibri"/>
                          <a:cs typeface="Times New Roman"/>
                        </a:rPr>
                        <a:t> </a:t>
                      </a:r>
                    </a:p>
                  </a:txBody>
                  <a:tcPr marL="30221" marR="30221" marT="55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1630510">
                <a:tc>
                  <a:txBody>
                    <a:bodyPr/>
                    <a:lstStyle/>
                    <a:p>
                      <a:pPr marL="225425" lvl="0" indent="-166688">
                        <a:lnSpc>
                          <a:spcPct val="115000"/>
                        </a:lnSpc>
                        <a:spcAft>
                          <a:spcPts val="0"/>
                        </a:spcAft>
                        <a:buFont typeface="Symbol"/>
                        <a:buChar char=""/>
                      </a:pPr>
                      <a:r>
                        <a:rPr lang="en-US" sz="900" dirty="0">
                          <a:latin typeface="+mn-lt"/>
                          <a:ea typeface="Calibri"/>
                          <a:cs typeface="Times New Roman"/>
                        </a:rPr>
                        <a:t>28-Jul</a:t>
                      </a:r>
                      <a:br>
                        <a:rPr lang="en-US" sz="900" dirty="0">
                          <a:latin typeface="+mn-lt"/>
                          <a:ea typeface="Calibri"/>
                          <a:cs typeface="Times New Roman"/>
                        </a:rPr>
                      </a:br>
                      <a:r>
                        <a:rPr lang="en-US" sz="900" dirty="0" err="1">
                          <a:latin typeface="+mn-lt"/>
                          <a:ea typeface="Calibri"/>
                          <a:cs typeface="Times New Roman"/>
                        </a:rPr>
                        <a:t>Lelang</a:t>
                      </a:r>
                      <a:r>
                        <a:rPr lang="en-US" sz="900" dirty="0">
                          <a:latin typeface="+mn-lt"/>
                          <a:ea typeface="Calibri"/>
                          <a:cs typeface="Times New Roman"/>
                        </a:rPr>
                        <a:t> </a:t>
                      </a:r>
                      <a:r>
                        <a:rPr lang="en-US" sz="900" dirty="0" err="1">
                          <a:latin typeface="+mn-lt"/>
                          <a:ea typeface="Calibri"/>
                          <a:cs typeface="Times New Roman"/>
                        </a:rPr>
                        <a:t>Komoditas</a:t>
                      </a:r>
                      <a:r>
                        <a:rPr lang="en-US" sz="900" dirty="0">
                          <a:latin typeface="+mn-lt"/>
                          <a:ea typeface="Calibri"/>
                          <a:cs typeface="Times New Roman"/>
                        </a:rPr>
                        <a:t> </a:t>
                      </a:r>
                      <a:r>
                        <a:rPr lang="en-US" sz="900" dirty="0" err="1">
                          <a:latin typeface="+mn-lt"/>
                          <a:ea typeface="Calibri"/>
                          <a:cs typeface="Times New Roman"/>
                        </a:rPr>
                        <a:t>Teh</a:t>
                      </a:r>
                      <a:r>
                        <a:rPr lang="en-US" sz="900" dirty="0">
                          <a:latin typeface="+mn-lt"/>
                          <a:ea typeface="Calibri"/>
                          <a:cs typeface="Times New Roman"/>
                        </a:rPr>
                        <a:t>  </a:t>
                      </a:r>
                      <a:r>
                        <a:rPr lang="en-US" sz="900" dirty="0" err="1">
                          <a:latin typeface="+mn-lt"/>
                          <a:ea typeface="Calibri"/>
                          <a:cs typeface="Times New Roman"/>
                        </a:rPr>
                        <a:t>ke</a:t>
                      </a:r>
                      <a:r>
                        <a:rPr lang="en-US" sz="900" dirty="0">
                          <a:latin typeface="+mn-lt"/>
                          <a:ea typeface="Calibri"/>
                          <a:cs typeface="Times New Roman"/>
                        </a:rPr>
                        <a:t> 10</a:t>
                      </a:r>
                    </a:p>
                    <a:p>
                      <a:pPr marL="225425" lvl="0" indent="-166688">
                        <a:lnSpc>
                          <a:spcPct val="115000"/>
                        </a:lnSpc>
                        <a:spcAft>
                          <a:spcPts val="0"/>
                        </a:spcAft>
                        <a:buFont typeface="Symbol"/>
                        <a:buChar char=""/>
                      </a:pPr>
                      <a:r>
                        <a:rPr lang="en-US" sz="900" dirty="0" err="1">
                          <a:latin typeface="+mn-lt"/>
                          <a:ea typeface="Calibri"/>
                          <a:cs typeface="Times New Roman"/>
                        </a:rPr>
                        <a:t>Lelang</a:t>
                      </a:r>
                      <a:r>
                        <a:rPr lang="en-US" sz="900" dirty="0">
                          <a:latin typeface="+mn-lt"/>
                          <a:ea typeface="Calibri"/>
                          <a:cs typeface="Times New Roman"/>
                        </a:rPr>
                        <a:t> </a:t>
                      </a:r>
                      <a:r>
                        <a:rPr lang="en-US" sz="900" dirty="0" err="1">
                          <a:latin typeface="+mn-lt"/>
                          <a:ea typeface="Calibri"/>
                          <a:cs typeface="Times New Roman"/>
                        </a:rPr>
                        <a:t>Komoditas</a:t>
                      </a:r>
                      <a:r>
                        <a:rPr lang="en-US" sz="900" dirty="0">
                          <a:latin typeface="+mn-lt"/>
                          <a:ea typeface="Calibri"/>
                          <a:cs typeface="Times New Roman"/>
                        </a:rPr>
                        <a:t> Specialty Kopi </a:t>
                      </a:r>
                      <a:r>
                        <a:rPr lang="en-US" sz="900" dirty="0" err="1">
                          <a:latin typeface="+mn-lt"/>
                          <a:ea typeface="Calibri"/>
                          <a:cs typeface="Times New Roman"/>
                        </a:rPr>
                        <a:t>ke</a:t>
                      </a:r>
                      <a:r>
                        <a:rPr lang="en-US" sz="900" dirty="0">
                          <a:latin typeface="+mn-lt"/>
                          <a:ea typeface="Calibri"/>
                          <a:cs typeface="Times New Roman"/>
                        </a:rPr>
                        <a:t> 2</a:t>
                      </a:r>
                    </a:p>
                    <a:p>
                      <a:pPr marL="225425" lvl="0" indent="-166688">
                        <a:lnSpc>
                          <a:spcPct val="115000"/>
                        </a:lnSpc>
                        <a:spcAft>
                          <a:spcPts val="0"/>
                        </a:spcAft>
                        <a:buFont typeface="Symbol"/>
                        <a:buChar char=""/>
                      </a:pPr>
                      <a:r>
                        <a:rPr lang="en-US" sz="900" dirty="0" err="1">
                          <a:latin typeface="+mn-lt"/>
                          <a:ea typeface="Calibri"/>
                          <a:cs typeface="Times New Roman"/>
                        </a:rPr>
                        <a:t>Lelang</a:t>
                      </a:r>
                      <a:r>
                        <a:rPr lang="en-US" sz="900" dirty="0">
                          <a:latin typeface="+mn-lt"/>
                          <a:ea typeface="Calibri"/>
                          <a:cs typeface="Times New Roman"/>
                        </a:rPr>
                        <a:t> </a:t>
                      </a:r>
                      <a:r>
                        <a:rPr lang="en-US" sz="900" dirty="0" err="1">
                          <a:latin typeface="+mn-lt"/>
                          <a:ea typeface="Calibri"/>
                          <a:cs typeface="Times New Roman"/>
                        </a:rPr>
                        <a:t>Komodita</a:t>
                      </a:r>
                      <a:r>
                        <a:rPr lang="en-US" sz="900" dirty="0">
                          <a:latin typeface="+mn-lt"/>
                          <a:ea typeface="Calibri"/>
                          <a:cs typeface="Times New Roman"/>
                        </a:rPr>
                        <a:t> </a:t>
                      </a:r>
                      <a:r>
                        <a:rPr lang="en-US" sz="900" dirty="0" err="1" smtClean="0">
                          <a:latin typeface="+mn-lt"/>
                          <a:ea typeface="Calibri"/>
                          <a:cs typeface="Times New Roman"/>
                        </a:rPr>
                        <a:t>Padi</a:t>
                      </a:r>
                      <a:r>
                        <a:rPr lang="en-US" sz="900" dirty="0" smtClean="0">
                          <a:latin typeface="+mn-lt"/>
                          <a:ea typeface="Calibri"/>
                          <a:cs typeface="Times New Roman"/>
                        </a:rPr>
                        <a:t> SRG </a:t>
                      </a:r>
                      <a:r>
                        <a:rPr lang="en-US" sz="900" dirty="0" err="1">
                          <a:latin typeface="+mn-lt"/>
                          <a:ea typeface="Calibri"/>
                          <a:cs typeface="Times New Roman"/>
                        </a:rPr>
                        <a:t>ke</a:t>
                      </a:r>
                      <a:r>
                        <a:rPr lang="en-US" sz="900" dirty="0">
                          <a:latin typeface="+mn-lt"/>
                          <a:ea typeface="Calibri"/>
                          <a:cs typeface="Times New Roman"/>
                        </a:rPr>
                        <a:t> 2</a:t>
                      </a:r>
                    </a:p>
                    <a:p>
                      <a:pPr marL="225425" lvl="0" indent="-166688">
                        <a:lnSpc>
                          <a:spcPct val="115000"/>
                        </a:lnSpc>
                        <a:spcAft>
                          <a:spcPts val="0"/>
                        </a:spcAft>
                        <a:buFont typeface="Symbol"/>
                        <a:buChar char=""/>
                      </a:pPr>
                      <a:r>
                        <a:rPr lang="en-US" sz="900" dirty="0" err="1">
                          <a:latin typeface="+mn-lt"/>
                          <a:ea typeface="Calibri"/>
                          <a:cs typeface="Times New Roman"/>
                        </a:rPr>
                        <a:t>Lelang</a:t>
                      </a:r>
                      <a:r>
                        <a:rPr lang="en-US" sz="900" dirty="0">
                          <a:latin typeface="+mn-lt"/>
                          <a:ea typeface="Calibri"/>
                          <a:cs typeface="Times New Roman"/>
                        </a:rPr>
                        <a:t> </a:t>
                      </a:r>
                      <a:r>
                        <a:rPr lang="en-US" sz="900" dirty="0" err="1" smtClean="0">
                          <a:latin typeface="+mn-lt"/>
                          <a:ea typeface="Calibri"/>
                          <a:cs typeface="Times New Roman"/>
                        </a:rPr>
                        <a:t>Komoditas</a:t>
                      </a:r>
                      <a:r>
                        <a:rPr lang="en-US" sz="900" dirty="0" smtClean="0">
                          <a:latin typeface="+mn-lt"/>
                          <a:ea typeface="Calibri"/>
                          <a:cs typeface="Times New Roman"/>
                        </a:rPr>
                        <a:t> </a:t>
                      </a:r>
                      <a:r>
                        <a:rPr lang="en-US" sz="900" dirty="0" err="1" smtClean="0">
                          <a:latin typeface="+mn-lt"/>
                          <a:ea typeface="Calibri"/>
                          <a:cs typeface="Times New Roman"/>
                        </a:rPr>
                        <a:t>Jagung</a:t>
                      </a:r>
                      <a:r>
                        <a:rPr lang="en-US" sz="900" dirty="0" smtClean="0">
                          <a:latin typeface="+mn-lt"/>
                          <a:ea typeface="Calibri"/>
                          <a:cs typeface="Times New Roman"/>
                        </a:rPr>
                        <a:t> </a:t>
                      </a:r>
                      <a:r>
                        <a:rPr lang="en-US" sz="900" dirty="0">
                          <a:latin typeface="+mn-lt"/>
                          <a:ea typeface="Calibri"/>
                          <a:cs typeface="Times New Roman"/>
                        </a:rPr>
                        <a:t>SRG </a:t>
                      </a:r>
                      <a:r>
                        <a:rPr lang="en-US" sz="900" dirty="0" err="1">
                          <a:latin typeface="+mn-lt"/>
                          <a:ea typeface="Calibri"/>
                          <a:cs typeface="Times New Roman"/>
                        </a:rPr>
                        <a:t>ke</a:t>
                      </a:r>
                      <a:r>
                        <a:rPr lang="en-US" sz="900" dirty="0">
                          <a:latin typeface="+mn-lt"/>
                          <a:ea typeface="Calibri"/>
                          <a:cs typeface="Times New Roman"/>
                        </a:rPr>
                        <a:t> 1</a:t>
                      </a:r>
                    </a:p>
                  </a:txBody>
                  <a:tcPr marL="30221" marR="30221" marT="550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5425" lvl="0" indent="-166688">
                        <a:lnSpc>
                          <a:spcPct val="115000"/>
                        </a:lnSpc>
                        <a:spcAft>
                          <a:spcPts val="0"/>
                        </a:spcAft>
                        <a:buFont typeface="Symbol"/>
                        <a:buChar char=""/>
                      </a:pPr>
                      <a:r>
                        <a:rPr lang="en-US" sz="900" dirty="0">
                          <a:latin typeface="+mn-lt"/>
                          <a:ea typeface="Calibri"/>
                          <a:cs typeface="Times New Roman"/>
                        </a:rPr>
                        <a:t>18-Aug</a:t>
                      </a:r>
                      <a:br>
                        <a:rPr lang="en-US" sz="900" dirty="0">
                          <a:latin typeface="+mn-lt"/>
                          <a:ea typeface="Calibri"/>
                          <a:cs typeface="Times New Roman"/>
                        </a:rPr>
                      </a:br>
                      <a:r>
                        <a:rPr lang="en-US" sz="900" dirty="0" err="1">
                          <a:latin typeface="+mn-lt"/>
                          <a:ea typeface="Calibri"/>
                          <a:cs typeface="Times New Roman"/>
                        </a:rPr>
                        <a:t>Lelang</a:t>
                      </a:r>
                      <a:r>
                        <a:rPr lang="en-US" sz="900" dirty="0">
                          <a:latin typeface="+mn-lt"/>
                          <a:ea typeface="Calibri"/>
                          <a:cs typeface="Times New Roman"/>
                        </a:rPr>
                        <a:t> </a:t>
                      </a:r>
                      <a:r>
                        <a:rPr lang="en-US" sz="900" dirty="0" err="1">
                          <a:latin typeface="+mn-lt"/>
                          <a:ea typeface="Calibri"/>
                          <a:cs typeface="Times New Roman"/>
                        </a:rPr>
                        <a:t>Komoditas</a:t>
                      </a:r>
                      <a:r>
                        <a:rPr lang="en-US" sz="900" dirty="0">
                          <a:latin typeface="+mn-lt"/>
                          <a:ea typeface="Calibri"/>
                          <a:cs typeface="Times New Roman"/>
                        </a:rPr>
                        <a:t> Kopi </a:t>
                      </a:r>
                      <a:r>
                        <a:rPr lang="en-US" sz="900" dirty="0" err="1">
                          <a:latin typeface="+mn-lt"/>
                          <a:ea typeface="Calibri"/>
                          <a:cs typeface="Times New Roman"/>
                        </a:rPr>
                        <a:t>ke</a:t>
                      </a:r>
                      <a:r>
                        <a:rPr lang="en-US" sz="900" dirty="0">
                          <a:latin typeface="+mn-lt"/>
                          <a:ea typeface="Calibri"/>
                          <a:cs typeface="Times New Roman"/>
                        </a:rPr>
                        <a:t> 5 </a:t>
                      </a:r>
                      <a:r>
                        <a:rPr lang="en-US" sz="900" dirty="0" err="1">
                          <a:latin typeface="+mn-lt"/>
                          <a:ea typeface="Calibri"/>
                          <a:cs typeface="Times New Roman"/>
                        </a:rPr>
                        <a:t>atau</a:t>
                      </a:r>
                      <a:r>
                        <a:rPr lang="en-US" sz="900" dirty="0">
                          <a:latin typeface="+mn-lt"/>
                          <a:ea typeface="Calibri"/>
                          <a:cs typeface="Times New Roman"/>
                        </a:rPr>
                        <a:t> Specialty Kopi </a:t>
                      </a:r>
                      <a:r>
                        <a:rPr lang="en-US" sz="900" dirty="0" err="1">
                          <a:latin typeface="+mn-lt"/>
                          <a:ea typeface="Calibri"/>
                          <a:cs typeface="Times New Roman"/>
                        </a:rPr>
                        <a:t>ke</a:t>
                      </a:r>
                      <a:r>
                        <a:rPr lang="en-US" sz="900" dirty="0">
                          <a:latin typeface="+mn-lt"/>
                          <a:ea typeface="Calibri"/>
                          <a:cs typeface="Times New Roman"/>
                        </a:rPr>
                        <a:t> 3</a:t>
                      </a:r>
                    </a:p>
                    <a:p>
                      <a:pPr marL="225425" lvl="0" indent="-166688">
                        <a:lnSpc>
                          <a:spcPct val="115000"/>
                        </a:lnSpc>
                        <a:spcAft>
                          <a:spcPts val="0"/>
                        </a:spcAft>
                        <a:buFont typeface="Symbol"/>
                        <a:buChar char=""/>
                      </a:pPr>
                      <a:r>
                        <a:rPr lang="en-US" sz="900" dirty="0">
                          <a:latin typeface="+mn-lt"/>
                          <a:ea typeface="Calibri"/>
                          <a:cs typeface="Times New Roman"/>
                        </a:rPr>
                        <a:t>25-Aug</a:t>
                      </a:r>
                      <a:br>
                        <a:rPr lang="en-US" sz="900" dirty="0">
                          <a:latin typeface="+mn-lt"/>
                          <a:ea typeface="Calibri"/>
                          <a:cs typeface="Times New Roman"/>
                        </a:rPr>
                      </a:br>
                      <a:r>
                        <a:rPr lang="en-US" sz="900" dirty="0" err="1">
                          <a:latin typeface="+mn-lt"/>
                          <a:ea typeface="Calibri"/>
                          <a:cs typeface="Times New Roman"/>
                        </a:rPr>
                        <a:t>Lelang</a:t>
                      </a:r>
                      <a:r>
                        <a:rPr lang="en-US" sz="900" dirty="0">
                          <a:latin typeface="+mn-lt"/>
                          <a:ea typeface="Calibri"/>
                          <a:cs typeface="Times New Roman"/>
                        </a:rPr>
                        <a:t> </a:t>
                      </a:r>
                      <a:r>
                        <a:rPr lang="en-US" sz="900" dirty="0" err="1">
                          <a:latin typeface="+mn-lt"/>
                          <a:ea typeface="Calibri"/>
                          <a:cs typeface="Times New Roman"/>
                        </a:rPr>
                        <a:t>Komoditas</a:t>
                      </a:r>
                      <a:r>
                        <a:rPr lang="en-US" sz="900" dirty="0">
                          <a:latin typeface="+mn-lt"/>
                          <a:ea typeface="Calibri"/>
                          <a:cs typeface="Times New Roman"/>
                        </a:rPr>
                        <a:t> T h </a:t>
                      </a:r>
                      <a:r>
                        <a:rPr lang="en-US" sz="900" dirty="0" err="1">
                          <a:latin typeface="+mn-lt"/>
                          <a:ea typeface="Calibri"/>
                          <a:cs typeface="Times New Roman"/>
                        </a:rPr>
                        <a:t>ke</a:t>
                      </a:r>
                      <a:r>
                        <a:rPr lang="en-US" sz="900" dirty="0">
                          <a:latin typeface="+mn-lt"/>
                          <a:ea typeface="Calibri"/>
                          <a:cs typeface="Times New Roman"/>
                        </a:rPr>
                        <a:t> 11</a:t>
                      </a:r>
                    </a:p>
                    <a:p>
                      <a:pPr marL="225425" lvl="0" indent="-166688">
                        <a:lnSpc>
                          <a:spcPct val="115000"/>
                        </a:lnSpc>
                        <a:spcAft>
                          <a:spcPts val="0"/>
                        </a:spcAft>
                        <a:buFont typeface="Symbol"/>
                        <a:buChar char=""/>
                      </a:pPr>
                      <a:r>
                        <a:rPr lang="en-US" sz="900" dirty="0" err="1">
                          <a:latin typeface="+mn-lt"/>
                          <a:ea typeface="Calibri"/>
                          <a:cs typeface="Times New Roman"/>
                        </a:rPr>
                        <a:t>Lelang</a:t>
                      </a:r>
                      <a:r>
                        <a:rPr lang="en-US" sz="900" dirty="0">
                          <a:latin typeface="+mn-lt"/>
                          <a:ea typeface="Calibri"/>
                          <a:cs typeface="Times New Roman"/>
                        </a:rPr>
                        <a:t> </a:t>
                      </a:r>
                      <a:r>
                        <a:rPr lang="en-US" sz="900" dirty="0" err="1">
                          <a:latin typeface="+mn-lt"/>
                          <a:ea typeface="Calibri"/>
                          <a:cs typeface="Times New Roman"/>
                        </a:rPr>
                        <a:t>Komodita</a:t>
                      </a:r>
                      <a:r>
                        <a:rPr lang="en-US" sz="900" dirty="0">
                          <a:latin typeface="+mn-lt"/>
                          <a:ea typeface="Calibri"/>
                          <a:cs typeface="Times New Roman"/>
                        </a:rPr>
                        <a:t> </a:t>
                      </a:r>
                      <a:r>
                        <a:rPr lang="en-US" sz="900" dirty="0" err="1" smtClean="0">
                          <a:latin typeface="+mn-lt"/>
                          <a:ea typeface="Calibri"/>
                          <a:cs typeface="Times New Roman"/>
                        </a:rPr>
                        <a:t>Padi</a:t>
                      </a:r>
                      <a:r>
                        <a:rPr lang="en-US" sz="900" dirty="0" smtClean="0">
                          <a:latin typeface="+mn-lt"/>
                          <a:ea typeface="Calibri"/>
                          <a:cs typeface="Times New Roman"/>
                        </a:rPr>
                        <a:t> SRG  </a:t>
                      </a:r>
                      <a:r>
                        <a:rPr lang="en-US" sz="900" dirty="0" err="1">
                          <a:latin typeface="+mn-lt"/>
                          <a:ea typeface="Calibri"/>
                          <a:cs typeface="Times New Roman"/>
                        </a:rPr>
                        <a:t>ke</a:t>
                      </a:r>
                      <a:r>
                        <a:rPr lang="en-US" sz="900" dirty="0">
                          <a:latin typeface="+mn-lt"/>
                          <a:ea typeface="Calibri"/>
                          <a:cs typeface="Times New Roman"/>
                        </a:rPr>
                        <a:t> 3</a:t>
                      </a:r>
                    </a:p>
                  </a:txBody>
                  <a:tcPr marL="30221" marR="30221" marT="550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5425" lvl="0" indent="-166688">
                        <a:lnSpc>
                          <a:spcPct val="115000"/>
                        </a:lnSpc>
                        <a:spcAft>
                          <a:spcPts val="0"/>
                        </a:spcAft>
                        <a:buFont typeface="Symbol"/>
                        <a:buChar char=""/>
                      </a:pPr>
                      <a:r>
                        <a:rPr lang="en-US" sz="900" dirty="0">
                          <a:latin typeface="+mn-lt"/>
                          <a:ea typeface="Calibri"/>
                          <a:cs typeface="Times New Roman"/>
                        </a:rPr>
                        <a:t>8-Sep</a:t>
                      </a:r>
                      <a:br>
                        <a:rPr lang="en-US" sz="900" dirty="0">
                          <a:latin typeface="+mn-lt"/>
                          <a:ea typeface="Calibri"/>
                          <a:cs typeface="Times New Roman"/>
                        </a:rPr>
                      </a:br>
                      <a:r>
                        <a:rPr lang="en-US" sz="900" dirty="0" err="1">
                          <a:latin typeface="+mn-lt"/>
                          <a:ea typeface="Calibri"/>
                          <a:cs typeface="Times New Roman"/>
                        </a:rPr>
                        <a:t>Lelang</a:t>
                      </a:r>
                      <a:r>
                        <a:rPr lang="en-US" sz="900" dirty="0">
                          <a:latin typeface="+mn-lt"/>
                          <a:ea typeface="Calibri"/>
                          <a:cs typeface="Times New Roman"/>
                        </a:rPr>
                        <a:t> </a:t>
                      </a:r>
                      <a:r>
                        <a:rPr lang="en-US" sz="900" dirty="0" err="1">
                          <a:latin typeface="+mn-lt"/>
                          <a:ea typeface="Calibri"/>
                          <a:cs typeface="Times New Roman"/>
                        </a:rPr>
                        <a:t>Komoditas</a:t>
                      </a:r>
                      <a:r>
                        <a:rPr lang="en-US" sz="900" dirty="0">
                          <a:latin typeface="+mn-lt"/>
                          <a:ea typeface="Calibri"/>
                          <a:cs typeface="Times New Roman"/>
                        </a:rPr>
                        <a:t> Kopi </a:t>
                      </a:r>
                      <a:r>
                        <a:rPr lang="en-US" sz="900" dirty="0" err="1">
                          <a:latin typeface="+mn-lt"/>
                          <a:ea typeface="Calibri"/>
                          <a:cs typeface="Times New Roman"/>
                        </a:rPr>
                        <a:t>ke</a:t>
                      </a:r>
                      <a:r>
                        <a:rPr lang="en-US" sz="900" dirty="0">
                          <a:latin typeface="+mn-lt"/>
                          <a:ea typeface="Calibri"/>
                          <a:cs typeface="Times New Roman"/>
                        </a:rPr>
                        <a:t> 6 </a:t>
                      </a:r>
                      <a:r>
                        <a:rPr lang="en-US" sz="900" dirty="0" err="1">
                          <a:latin typeface="+mn-lt"/>
                          <a:ea typeface="Calibri"/>
                          <a:cs typeface="Times New Roman"/>
                        </a:rPr>
                        <a:t>atau</a:t>
                      </a:r>
                      <a:r>
                        <a:rPr lang="en-US" sz="900" dirty="0">
                          <a:latin typeface="+mn-lt"/>
                          <a:ea typeface="Calibri"/>
                          <a:cs typeface="Times New Roman"/>
                        </a:rPr>
                        <a:t> Specialty </a:t>
                      </a:r>
                      <a:r>
                        <a:rPr lang="en-US" sz="900" dirty="0" err="1">
                          <a:latin typeface="+mn-lt"/>
                          <a:ea typeface="Calibri"/>
                          <a:cs typeface="Times New Roman"/>
                        </a:rPr>
                        <a:t>ke</a:t>
                      </a:r>
                      <a:r>
                        <a:rPr lang="en-US" sz="900" dirty="0">
                          <a:latin typeface="+mn-lt"/>
                          <a:ea typeface="Calibri"/>
                          <a:cs typeface="Times New Roman"/>
                        </a:rPr>
                        <a:t> 4</a:t>
                      </a:r>
                    </a:p>
                    <a:p>
                      <a:pPr marL="225425" lvl="0" indent="-166688">
                        <a:lnSpc>
                          <a:spcPct val="115000"/>
                        </a:lnSpc>
                        <a:spcAft>
                          <a:spcPts val="0"/>
                        </a:spcAft>
                        <a:buFont typeface="Symbol"/>
                        <a:buChar char=""/>
                      </a:pPr>
                      <a:r>
                        <a:rPr lang="en-US" sz="900" dirty="0">
                          <a:latin typeface="+mn-lt"/>
                          <a:ea typeface="Calibri"/>
                          <a:cs typeface="Times New Roman"/>
                        </a:rPr>
                        <a:t>22-Sep </a:t>
                      </a:r>
                      <a:r>
                        <a:rPr lang="en-US" sz="900" dirty="0" err="1">
                          <a:latin typeface="+mn-lt"/>
                          <a:ea typeface="Calibri"/>
                          <a:cs typeface="Times New Roman"/>
                        </a:rPr>
                        <a:t>Lelang</a:t>
                      </a:r>
                      <a:r>
                        <a:rPr lang="en-US" sz="900" dirty="0">
                          <a:latin typeface="+mn-lt"/>
                          <a:ea typeface="Calibri"/>
                          <a:cs typeface="Times New Roman"/>
                        </a:rPr>
                        <a:t> </a:t>
                      </a:r>
                      <a:r>
                        <a:rPr lang="en-US" sz="900" dirty="0" err="1">
                          <a:latin typeface="+mn-lt"/>
                          <a:ea typeface="Calibri"/>
                          <a:cs typeface="Times New Roman"/>
                        </a:rPr>
                        <a:t>Komoditas</a:t>
                      </a:r>
                      <a:r>
                        <a:rPr lang="en-US" sz="900" dirty="0">
                          <a:latin typeface="+mn-lt"/>
                          <a:ea typeface="Calibri"/>
                          <a:cs typeface="Times New Roman"/>
                        </a:rPr>
                        <a:t> </a:t>
                      </a:r>
                      <a:r>
                        <a:rPr lang="en-US" sz="900" dirty="0" err="1">
                          <a:latin typeface="+mn-lt"/>
                          <a:ea typeface="Calibri"/>
                          <a:cs typeface="Times New Roman"/>
                        </a:rPr>
                        <a:t>Teh</a:t>
                      </a:r>
                      <a:r>
                        <a:rPr lang="en-US" sz="900" dirty="0">
                          <a:latin typeface="+mn-lt"/>
                          <a:ea typeface="Calibri"/>
                          <a:cs typeface="Times New Roman"/>
                        </a:rPr>
                        <a:t> </a:t>
                      </a:r>
                      <a:r>
                        <a:rPr lang="en-US" sz="900" dirty="0" err="1">
                          <a:latin typeface="+mn-lt"/>
                          <a:ea typeface="Calibri"/>
                          <a:cs typeface="Times New Roman"/>
                        </a:rPr>
                        <a:t>ke</a:t>
                      </a:r>
                      <a:r>
                        <a:rPr lang="en-US" sz="900" dirty="0">
                          <a:latin typeface="+mn-lt"/>
                          <a:ea typeface="Calibri"/>
                          <a:cs typeface="Times New Roman"/>
                        </a:rPr>
                        <a:t> 12</a:t>
                      </a:r>
                    </a:p>
                    <a:p>
                      <a:pPr marL="225425" lvl="0" indent="-166688">
                        <a:lnSpc>
                          <a:spcPct val="115000"/>
                        </a:lnSpc>
                        <a:spcAft>
                          <a:spcPts val="0"/>
                        </a:spcAft>
                        <a:buFont typeface="Symbol"/>
                        <a:buChar char=""/>
                      </a:pPr>
                      <a:r>
                        <a:rPr lang="en-US" sz="900" dirty="0" err="1">
                          <a:latin typeface="+mn-lt"/>
                          <a:ea typeface="Calibri"/>
                          <a:cs typeface="Times New Roman"/>
                        </a:rPr>
                        <a:t>Lelang</a:t>
                      </a:r>
                      <a:r>
                        <a:rPr lang="en-US" sz="900" dirty="0">
                          <a:latin typeface="+mn-lt"/>
                          <a:ea typeface="Calibri"/>
                          <a:cs typeface="Times New Roman"/>
                        </a:rPr>
                        <a:t> </a:t>
                      </a:r>
                      <a:r>
                        <a:rPr lang="en-US" sz="900" dirty="0" err="1">
                          <a:latin typeface="+mn-lt"/>
                          <a:ea typeface="Calibri"/>
                          <a:cs typeface="Times New Roman"/>
                        </a:rPr>
                        <a:t>Komodita</a:t>
                      </a:r>
                      <a:r>
                        <a:rPr lang="en-US" sz="900" dirty="0">
                          <a:latin typeface="+mn-lt"/>
                          <a:ea typeface="Calibri"/>
                          <a:cs typeface="Times New Roman"/>
                        </a:rPr>
                        <a:t> </a:t>
                      </a:r>
                      <a:r>
                        <a:rPr lang="en-US" sz="900" dirty="0" err="1" smtClean="0">
                          <a:latin typeface="+mn-lt"/>
                          <a:ea typeface="Calibri"/>
                          <a:cs typeface="Times New Roman"/>
                        </a:rPr>
                        <a:t>Padi</a:t>
                      </a:r>
                      <a:r>
                        <a:rPr lang="en-US" sz="900" baseline="0" dirty="0" smtClean="0">
                          <a:latin typeface="+mn-lt"/>
                          <a:ea typeface="Calibri"/>
                          <a:cs typeface="Times New Roman"/>
                        </a:rPr>
                        <a:t> </a:t>
                      </a:r>
                      <a:r>
                        <a:rPr lang="en-US" sz="900" dirty="0" smtClean="0">
                          <a:latin typeface="+mn-lt"/>
                          <a:ea typeface="Calibri"/>
                          <a:cs typeface="Times New Roman"/>
                        </a:rPr>
                        <a:t>SRG </a:t>
                      </a:r>
                      <a:r>
                        <a:rPr lang="en-US" sz="900" dirty="0" err="1">
                          <a:latin typeface="+mn-lt"/>
                          <a:ea typeface="Calibri"/>
                          <a:cs typeface="Times New Roman"/>
                        </a:rPr>
                        <a:t>ke</a:t>
                      </a:r>
                      <a:r>
                        <a:rPr lang="en-US" sz="900" dirty="0">
                          <a:latin typeface="+mn-lt"/>
                          <a:ea typeface="Calibri"/>
                          <a:cs typeface="Times New Roman"/>
                        </a:rPr>
                        <a:t> 4</a:t>
                      </a:r>
                    </a:p>
                  </a:txBody>
                  <a:tcPr marL="30221" marR="30221" marT="550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5425" lvl="0" indent="-166688">
                        <a:lnSpc>
                          <a:spcPct val="115000"/>
                        </a:lnSpc>
                        <a:spcAft>
                          <a:spcPts val="0"/>
                        </a:spcAft>
                        <a:buFont typeface="Symbol"/>
                        <a:buChar char=""/>
                      </a:pPr>
                      <a:r>
                        <a:rPr lang="en-US" sz="900" dirty="0">
                          <a:latin typeface="+mn-lt"/>
                          <a:ea typeface="Calibri"/>
                          <a:cs typeface="Times New Roman"/>
                        </a:rPr>
                        <a:t>6-Oct</a:t>
                      </a:r>
                      <a:br>
                        <a:rPr lang="en-US" sz="900" dirty="0">
                          <a:latin typeface="+mn-lt"/>
                          <a:ea typeface="Calibri"/>
                          <a:cs typeface="Times New Roman"/>
                        </a:rPr>
                      </a:br>
                      <a:r>
                        <a:rPr lang="en-US" sz="900" dirty="0" err="1">
                          <a:latin typeface="+mn-lt"/>
                          <a:ea typeface="Calibri"/>
                          <a:cs typeface="Times New Roman"/>
                        </a:rPr>
                        <a:t>Lelang</a:t>
                      </a:r>
                      <a:r>
                        <a:rPr lang="en-US" sz="900" dirty="0">
                          <a:latin typeface="+mn-lt"/>
                          <a:ea typeface="Calibri"/>
                          <a:cs typeface="Times New Roman"/>
                        </a:rPr>
                        <a:t> </a:t>
                      </a:r>
                      <a:r>
                        <a:rPr lang="en-US" sz="900" dirty="0" err="1">
                          <a:latin typeface="+mn-lt"/>
                          <a:ea typeface="Calibri"/>
                          <a:cs typeface="Times New Roman"/>
                        </a:rPr>
                        <a:t>Komoditas</a:t>
                      </a:r>
                      <a:r>
                        <a:rPr lang="en-US" sz="900" dirty="0">
                          <a:latin typeface="+mn-lt"/>
                          <a:ea typeface="Calibri"/>
                          <a:cs typeface="Times New Roman"/>
                        </a:rPr>
                        <a:t> Kopi </a:t>
                      </a:r>
                      <a:r>
                        <a:rPr lang="en-US" sz="900" dirty="0" err="1">
                          <a:latin typeface="+mn-lt"/>
                          <a:ea typeface="Calibri"/>
                          <a:cs typeface="Times New Roman"/>
                        </a:rPr>
                        <a:t>ke</a:t>
                      </a:r>
                      <a:r>
                        <a:rPr lang="en-US" sz="900" dirty="0">
                          <a:latin typeface="+mn-lt"/>
                          <a:ea typeface="Calibri"/>
                          <a:cs typeface="Times New Roman"/>
                        </a:rPr>
                        <a:t> 7 </a:t>
                      </a:r>
                      <a:r>
                        <a:rPr lang="en-US" sz="900" dirty="0" err="1">
                          <a:latin typeface="+mn-lt"/>
                          <a:ea typeface="Calibri"/>
                          <a:cs typeface="Times New Roman"/>
                        </a:rPr>
                        <a:t>atau</a:t>
                      </a:r>
                      <a:r>
                        <a:rPr lang="en-US" sz="900" dirty="0">
                          <a:latin typeface="+mn-lt"/>
                          <a:ea typeface="Calibri"/>
                          <a:cs typeface="Times New Roman"/>
                        </a:rPr>
                        <a:t> Specialty </a:t>
                      </a:r>
                      <a:r>
                        <a:rPr lang="en-US" sz="900" dirty="0" err="1">
                          <a:latin typeface="+mn-lt"/>
                          <a:ea typeface="Calibri"/>
                          <a:cs typeface="Times New Roman"/>
                        </a:rPr>
                        <a:t>ke</a:t>
                      </a:r>
                      <a:r>
                        <a:rPr lang="en-US" sz="900" dirty="0">
                          <a:latin typeface="+mn-lt"/>
                          <a:ea typeface="Calibri"/>
                          <a:cs typeface="Times New Roman"/>
                        </a:rPr>
                        <a:t> 5</a:t>
                      </a:r>
                    </a:p>
                    <a:p>
                      <a:pPr marL="225425" lvl="0" indent="-166688">
                        <a:lnSpc>
                          <a:spcPct val="115000"/>
                        </a:lnSpc>
                        <a:spcAft>
                          <a:spcPts val="0"/>
                        </a:spcAft>
                        <a:buFont typeface="Symbol"/>
                        <a:buChar char=""/>
                      </a:pPr>
                      <a:r>
                        <a:rPr lang="en-US" sz="900" dirty="0">
                          <a:latin typeface="+mn-lt"/>
                          <a:ea typeface="Calibri"/>
                          <a:cs typeface="Times New Roman"/>
                        </a:rPr>
                        <a:t>27-Oct</a:t>
                      </a:r>
                      <a:br>
                        <a:rPr lang="en-US" sz="900" dirty="0">
                          <a:latin typeface="+mn-lt"/>
                          <a:ea typeface="Calibri"/>
                          <a:cs typeface="Times New Roman"/>
                        </a:rPr>
                      </a:br>
                      <a:r>
                        <a:rPr lang="en-US" sz="900" dirty="0" err="1">
                          <a:latin typeface="+mn-lt"/>
                          <a:ea typeface="Calibri"/>
                          <a:cs typeface="Times New Roman"/>
                        </a:rPr>
                        <a:t>Lelang</a:t>
                      </a:r>
                      <a:r>
                        <a:rPr lang="en-US" sz="900" dirty="0">
                          <a:latin typeface="+mn-lt"/>
                          <a:ea typeface="Calibri"/>
                          <a:cs typeface="Times New Roman"/>
                        </a:rPr>
                        <a:t> </a:t>
                      </a:r>
                      <a:r>
                        <a:rPr lang="en-US" sz="900" dirty="0" err="1">
                          <a:latin typeface="+mn-lt"/>
                          <a:ea typeface="Calibri"/>
                          <a:cs typeface="Times New Roman"/>
                        </a:rPr>
                        <a:t>Komoditas</a:t>
                      </a:r>
                      <a:r>
                        <a:rPr lang="en-US" sz="900" dirty="0">
                          <a:latin typeface="+mn-lt"/>
                          <a:ea typeface="Calibri"/>
                          <a:cs typeface="Times New Roman"/>
                        </a:rPr>
                        <a:t> </a:t>
                      </a:r>
                      <a:r>
                        <a:rPr lang="en-US" sz="900" dirty="0" err="1">
                          <a:latin typeface="+mn-lt"/>
                          <a:ea typeface="Calibri"/>
                          <a:cs typeface="Times New Roman"/>
                        </a:rPr>
                        <a:t>Teh</a:t>
                      </a:r>
                      <a:r>
                        <a:rPr lang="en-US" sz="900" dirty="0">
                          <a:latin typeface="+mn-lt"/>
                          <a:ea typeface="Calibri"/>
                          <a:cs typeface="Times New Roman"/>
                        </a:rPr>
                        <a:t> </a:t>
                      </a:r>
                      <a:r>
                        <a:rPr lang="en-US" sz="900" dirty="0" err="1">
                          <a:latin typeface="+mn-lt"/>
                          <a:ea typeface="Calibri"/>
                          <a:cs typeface="Times New Roman"/>
                        </a:rPr>
                        <a:t>ke</a:t>
                      </a:r>
                      <a:r>
                        <a:rPr lang="en-US" sz="900" dirty="0">
                          <a:latin typeface="+mn-lt"/>
                          <a:ea typeface="Calibri"/>
                          <a:cs typeface="Times New Roman"/>
                        </a:rPr>
                        <a:t> 13</a:t>
                      </a:r>
                    </a:p>
                    <a:p>
                      <a:pPr marL="225425" lvl="0" indent="-166688">
                        <a:lnSpc>
                          <a:spcPct val="115000"/>
                        </a:lnSpc>
                        <a:spcAft>
                          <a:spcPts val="0"/>
                        </a:spcAft>
                        <a:buFont typeface="Symbol"/>
                        <a:buChar char=""/>
                      </a:pPr>
                      <a:r>
                        <a:rPr lang="en-US" sz="900" dirty="0" err="1">
                          <a:latin typeface="+mn-lt"/>
                          <a:ea typeface="Calibri"/>
                          <a:cs typeface="Times New Roman"/>
                        </a:rPr>
                        <a:t>Lelang</a:t>
                      </a:r>
                      <a:r>
                        <a:rPr lang="en-US" sz="900" dirty="0">
                          <a:latin typeface="+mn-lt"/>
                          <a:ea typeface="Calibri"/>
                          <a:cs typeface="Times New Roman"/>
                        </a:rPr>
                        <a:t> </a:t>
                      </a:r>
                      <a:r>
                        <a:rPr lang="en-US" sz="900" dirty="0" err="1">
                          <a:latin typeface="+mn-lt"/>
                          <a:ea typeface="Calibri"/>
                          <a:cs typeface="Times New Roman"/>
                        </a:rPr>
                        <a:t>Komodita</a:t>
                      </a:r>
                      <a:r>
                        <a:rPr lang="en-US" sz="900" dirty="0">
                          <a:latin typeface="+mn-lt"/>
                          <a:ea typeface="Calibri"/>
                          <a:cs typeface="Times New Roman"/>
                        </a:rPr>
                        <a:t> </a:t>
                      </a:r>
                      <a:r>
                        <a:rPr lang="en-US" sz="900" dirty="0" err="1" smtClean="0">
                          <a:latin typeface="+mn-lt"/>
                          <a:ea typeface="Calibri"/>
                          <a:cs typeface="Times New Roman"/>
                        </a:rPr>
                        <a:t>Padi</a:t>
                      </a:r>
                      <a:r>
                        <a:rPr lang="en-US" sz="900" dirty="0" smtClean="0">
                          <a:latin typeface="+mn-lt"/>
                          <a:ea typeface="Calibri"/>
                          <a:cs typeface="Times New Roman"/>
                        </a:rPr>
                        <a:t> </a:t>
                      </a:r>
                      <a:r>
                        <a:rPr lang="en-US" sz="900" dirty="0">
                          <a:latin typeface="+mn-lt"/>
                          <a:ea typeface="Calibri"/>
                          <a:cs typeface="Times New Roman"/>
                        </a:rPr>
                        <a:t>SRG </a:t>
                      </a:r>
                      <a:r>
                        <a:rPr lang="en-US" sz="900" dirty="0" err="1">
                          <a:latin typeface="+mn-lt"/>
                          <a:ea typeface="Calibri"/>
                          <a:cs typeface="Times New Roman"/>
                        </a:rPr>
                        <a:t>ke</a:t>
                      </a:r>
                      <a:r>
                        <a:rPr lang="en-US" sz="900" dirty="0">
                          <a:latin typeface="+mn-lt"/>
                          <a:ea typeface="Calibri"/>
                          <a:cs typeface="Times New Roman"/>
                        </a:rPr>
                        <a:t> 5</a:t>
                      </a:r>
                    </a:p>
                  </a:txBody>
                  <a:tcPr marL="30221" marR="30221" marT="550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5425" lvl="0" indent="-166688">
                        <a:lnSpc>
                          <a:spcPct val="115000"/>
                        </a:lnSpc>
                        <a:spcAft>
                          <a:spcPts val="0"/>
                        </a:spcAft>
                        <a:buFont typeface="Symbol"/>
                        <a:buChar char=""/>
                      </a:pPr>
                      <a:r>
                        <a:rPr lang="en-US" sz="900" dirty="0">
                          <a:latin typeface="+mn-lt"/>
                          <a:ea typeface="Calibri"/>
                          <a:cs typeface="Times New Roman"/>
                        </a:rPr>
                        <a:t>24-Nov</a:t>
                      </a:r>
                      <a:br>
                        <a:rPr lang="en-US" sz="900" dirty="0">
                          <a:latin typeface="+mn-lt"/>
                          <a:ea typeface="Calibri"/>
                          <a:cs typeface="Times New Roman"/>
                        </a:rPr>
                      </a:br>
                      <a:r>
                        <a:rPr lang="en-US" sz="900" dirty="0" err="1">
                          <a:latin typeface="+mn-lt"/>
                          <a:ea typeface="Calibri"/>
                          <a:cs typeface="Times New Roman"/>
                        </a:rPr>
                        <a:t>Lelang</a:t>
                      </a:r>
                      <a:r>
                        <a:rPr lang="en-US" sz="900" dirty="0">
                          <a:latin typeface="+mn-lt"/>
                          <a:ea typeface="Calibri"/>
                          <a:cs typeface="Times New Roman"/>
                        </a:rPr>
                        <a:t> </a:t>
                      </a:r>
                      <a:r>
                        <a:rPr lang="en-US" sz="900" dirty="0" err="1">
                          <a:latin typeface="+mn-lt"/>
                          <a:ea typeface="Calibri"/>
                          <a:cs typeface="Times New Roman"/>
                        </a:rPr>
                        <a:t>Komoditas</a:t>
                      </a:r>
                      <a:r>
                        <a:rPr lang="en-US" sz="900" dirty="0">
                          <a:latin typeface="+mn-lt"/>
                          <a:ea typeface="Calibri"/>
                          <a:cs typeface="Times New Roman"/>
                        </a:rPr>
                        <a:t> </a:t>
                      </a:r>
                      <a:r>
                        <a:rPr lang="en-US" sz="900" dirty="0" err="1">
                          <a:latin typeface="+mn-lt"/>
                          <a:ea typeface="Calibri"/>
                          <a:cs typeface="Times New Roman"/>
                        </a:rPr>
                        <a:t>Teh</a:t>
                      </a:r>
                      <a:r>
                        <a:rPr lang="en-US" sz="900" dirty="0">
                          <a:latin typeface="+mn-lt"/>
                          <a:ea typeface="Calibri"/>
                          <a:cs typeface="Times New Roman"/>
                        </a:rPr>
                        <a:t> </a:t>
                      </a:r>
                      <a:r>
                        <a:rPr lang="en-US" sz="900" dirty="0" err="1">
                          <a:latin typeface="+mn-lt"/>
                          <a:ea typeface="Calibri"/>
                          <a:cs typeface="Times New Roman"/>
                        </a:rPr>
                        <a:t>ke</a:t>
                      </a:r>
                      <a:r>
                        <a:rPr lang="en-US" sz="900" dirty="0">
                          <a:latin typeface="+mn-lt"/>
                          <a:ea typeface="Calibri"/>
                          <a:cs typeface="Times New Roman"/>
                        </a:rPr>
                        <a:t> 14</a:t>
                      </a:r>
                    </a:p>
                    <a:p>
                      <a:pPr marL="225425" lvl="0" indent="-166688">
                        <a:lnSpc>
                          <a:spcPct val="115000"/>
                        </a:lnSpc>
                        <a:spcAft>
                          <a:spcPts val="0"/>
                        </a:spcAft>
                        <a:buFont typeface="Symbol"/>
                        <a:buChar char=""/>
                      </a:pPr>
                      <a:r>
                        <a:rPr lang="en-US" sz="900" dirty="0" err="1">
                          <a:latin typeface="+mn-lt"/>
                          <a:ea typeface="Calibri"/>
                          <a:cs typeface="Times New Roman"/>
                        </a:rPr>
                        <a:t>Lelang</a:t>
                      </a:r>
                      <a:r>
                        <a:rPr lang="en-US" sz="900" dirty="0">
                          <a:latin typeface="+mn-lt"/>
                          <a:ea typeface="Calibri"/>
                          <a:cs typeface="Times New Roman"/>
                        </a:rPr>
                        <a:t> </a:t>
                      </a:r>
                      <a:r>
                        <a:rPr lang="en-US" sz="900" dirty="0" err="1">
                          <a:latin typeface="+mn-lt"/>
                          <a:ea typeface="Calibri"/>
                          <a:cs typeface="Times New Roman"/>
                        </a:rPr>
                        <a:t>Komodita</a:t>
                      </a:r>
                      <a:r>
                        <a:rPr lang="en-US" sz="900" dirty="0">
                          <a:latin typeface="+mn-lt"/>
                          <a:ea typeface="Calibri"/>
                          <a:cs typeface="Times New Roman"/>
                        </a:rPr>
                        <a:t> </a:t>
                      </a:r>
                      <a:r>
                        <a:rPr lang="en-US" sz="900" dirty="0" err="1">
                          <a:latin typeface="+mn-lt"/>
                          <a:ea typeface="Calibri"/>
                          <a:cs typeface="Times New Roman"/>
                        </a:rPr>
                        <a:t>Jagung</a:t>
                      </a:r>
                      <a:r>
                        <a:rPr lang="en-US" sz="900" dirty="0">
                          <a:latin typeface="+mn-lt"/>
                          <a:ea typeface="Calibri"/>
                          <a:cs typeface="Times New Roman"/>
                        </a:rPr>
                        <a:t> SRG </a:t>
                      </a:r>
                      <a:r>
                        <a:rPr lang="en-US" sz="900" dirty="0" err="1">
                          <a:latin typeface="+mn-lt"/>
                          <a:ea typeface="Calibri"/>
                          <a:cs typeface="Times New Roman"/>
                        </a:rPr>
                        <a:t>ke</a:t>
                      </a:r>
                      <a:r>
                        <a:rPr lang="en-US" sz="900" dirty="0">
                          <a:latin typeface="+mn-lt"/>
                          <a:ea typeface="Calibri"/>
                          <a:cs typeface="Times New Roman"/>
                        </a:rPr>
                        <a:t> 2</a:t>
                      </a:r>
                    </a:p>
                  </a:txBody>
                  <a:tcPr marL="30221" marR="30221" marT="550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5425" lvl="0" indent="-166688">
                        <a:lnSpc>
                          <a:spcPct val="115000"/>
                        </a:lnSpc>
                        <a:spcAft>
                          <a:spcPts val="0"/>
                        </a:spcAft>
                        <a:buFont typeface="Symbol"/>
                        <a:buChar char=""/>
                      </a:pPr>
                      <a:r>
                        <a:rPr lang="en-US" sz="900" dirty="0">
                          <a:latin typeface="+mn-lt"/>
                          <a:ea typeface="Calibri"/>
                          <a:cs typeface="Times New Roman"/>
                        </a:rPr>
                        <a:t>8-Dec</a:t>
                      </a:r>
                      <a:br>
                        <a:rPr lang="en-US" sz="900" dirty="0">
                          <a:latin typeface="+mn-lt"/>
                          <a:ea typeface="Calibri"/>
                          <a:cs typeface="Times New Roman"/>
                        </a:rPr>
                      </a:br>
                      <a:r>
                        <a:rPr lang="en-US" sz="900" dirty="0" err="1">
                          <a:latin typeface="+mn-lt"/>
                          <a:ea typeface="Calibri"/>
                          <a:cs typeface="Times New Roman"/>
                        </a:rPr>
                        <a:t>Lelang</a:t>
                      </a:r>
                      <a:r>
                        <a:rPr lang="en-US" sz="900" dirty="0">
                          <a:latin typeface="+mn-lt"/>
                          <a:ea typeface="Calibri"/>
                          <a:cs typeface="Times New Roman"/>
                        </a:rPr>
                        <a:t> </a:t>
                      </a:r>
                      <a:r>
                        <a:rPr lang="en-US" sz="900" dirty="0" err="1">
                          <a:latin typeface="+mn-lt"/>
                          <a:ea typeface="Calibri"/>
                          <a:cs typeface="Times New Roman"/>
                        </a:rPr>
                        <a:t>Komoditas</a:t>
                      </a:r>
                      <a:r>
                        <a:rPr lang="en-US" sz="900" dirty="0">
                          <a:latin typeface="+mn-lt"/>
                          <a:ea typeface="Calibri"/>
                          <a:cs typeface="Times New Roman"/>
                        </a:rPr>
                        <a:t> </a:t>
                      </a:r>
                      <a:r>
                        <a:rPr lang="en-US" sz="900" dirty="0" err="1">
                          <a:latin typeface="+mn-lt"/>
                          <a:ea typeface="Calibri"/>
                          <a:cs typeface="Times New Roman"/>
                        </a:rPr>
                        <a:t>Teh</a:t>
                      </a:r>
                      <a:r>
                        <a:rPr lang="en-US" sz="900" dirty="0">
                          <a:latin typeface="+mn-lt"/>
                          <a:ea typeface="Calibri"/>
                          <a:cs typeface="Times New Roman"/>
                        </a:rPr>
                        <a:t>  </a:t>
                      </a:r>
                      <a:r>
                        <a:rPr lang="en-US" sz="900" dirty="0" err="1">
                          <a:latin typeface="+mn-lt"/>
                          <a:ea typeface="Calibri"/>
                          <a:cs typeface="Times New Roman"/>
                        </a:rPr>
                        <a:t>ke</a:t>
                      </a:r>
                      <a:r>
                        <a:rPr lang="en-US" sz="900" dirty="0">
                          <a:latin typeface="+mn-lt"/>
                          <a:ea typeface="Calibri"/>
                          <a:cs typeface="Times New Roman"/>
                        </a:rPr>
                        <a:t> 15</a:t>
                      </a:r>
                    </a:p>
                    <a:p>
                      <a:pPr marL="225425" lvl="0" indent="-166688">
                        <a:lnSpc>
                          <a:spcPct val="115000"/>
                        </a:lnSpc>
                        <a:spcAft>
                          <a:spcPts val="0"/>
                        </a:spcAft>
                        <a:buFont typeface="Symbol"/>
                        <a:buChar char=""/>
                      </a:pPr>
                      <a:r>
                        <a:rPr lang="en-US" sz="900" dirty="0" err="1">
                          <a:latin typeface="+mn-lt"/>
                          <a:ea typeface="Calibri"/>
                          <a:cs typeface="Times New Roman"/>
                        </a:rPr>
                        <a:t>Lelang</a:t>
                      </a:r>
                      <a:r>
                        <a:rPr lang="en-US" sz="900" dirty="0">
                          <a:latin typeface="+mn-lt"/>
                          <a:ea typeface="Calibri"/>
                          <a:cs typeface="Times New Roman"/>
                        </a:rPr>
                        <a:t> </a:t>
                      </a:r>
                      <a:r>
                        <a:rPr lang="en-US" sz="900" dirty="0" err="1">
                          <a:latin typeface="+mn-lt"/>
                          <a:ea typeface="Calibri"/>
                          <a:cs typeface="Times New Roman"/>
                        </a:rPr>
                        <a:t>Komodita</a:t>
                      </a:r>
                      <a:r>
                        <a:rPr lang="en-US" sz="900" dirty="0">
                          <a:latin typeface="+mn-lt"/>
                          <a:ea typeface="Calibri"/>
                          <a:cs typeface="Times New Roman"/>
                        </a:rPr>
                        <a:t> </a:t>
                      </a:r>
                      <a:r>
                        <a:rPr lang="en-US" sz="900" dirty="0" err="1" smtClean="0">
                          <a:latin typeface="+mn-lt"/>
                          <a:ea typeface="Calibri"/>
                          <a:cs typeface="Times New Roman"/>
                        </a:rPr>
                        <a:t>Padi</a:t>
                      </a:r>
                      <a:r>
                        <a:rPr lang="en-US" sz="900" baseline="0" dirty="0" smtClean="0">
                          <a:latin typeface="+mn-lt"/>
                          <a:ea typeface="Calibri"/>
                          <a:cs typeface="Times New Roman"/>
                        </a:rPr>
                        <a:t> </a:t>
                      </a:r>
                      <a:r>
                        <a:rPr lang="en-US" sz="900" dirty="0" smtClean="0">
                          <a:latin typeface="+mn-lt"/>
                          <a:ea typeface="Calibri"/>
                          <a:cs typeface="Times New Roman"/>
                        </a:rPr>
                        <a:t>SRG </a:t>
                      </a:r>
                      <a:r>
                        <a:rPr lang="en-US" sz="900" dirty="0" err="1">
                          <a:latin typeface="+mn-lt"/>
                          <a:ea typeface="Calibri"/>
                          <a:cs typeface="Times New Roman"/>
                        </a:rPr>
                        <a:t>ke</a:t>
                      </a:r>
                      <a:r>
                        <a:rPr lang="en-US" sz="900" dirty="0">
                          <a:latin typeface="+mn-lt"/>
                          <a:ea typeface="Calibri"/>
                          <a:cs typeface="Times New Roman"/>
                        </a:rPr>
                        <a:t> 6</a:t>
                      </a:r>
                    </a:p>
                    <a:p>
                      <a:pPr marL="225425" lvl="0" indent="-166688">
                        <a:lnSpc>
                          <a:spcPct val="115000"/>
                        </a:lnSpc>
                        <a:spcAft>
                          <a:spcPts val="0"/>
                        </a:spcAft>
                        <a:buFont typeface="Symbol"/>
                        <a:buChar char=""/>
                      </a:pPr>
                      <a:r>
                        <a:rPr lang="en-US" sz="900" dirty="0" err="1">
                          <a:latin typeface="+mn-lt"/>
                          <a:ea typeface="Calibri"/>
                          <a:cs typeface="Times New Roman"/>
                        </a:rPr>
                        <a:t>Lelang</a:t>
                      </a:r>
                      <a:r>
                        <a:rPr lang="en-US" sz="900" dirty="0">
                          <a:latin typeface="+mn-lt"/>
                          <a:ea typeface="Calibri"/>
                          <a:cs typeface="Times New Roman"/>
                        </a:rPr>
                        <a:t> </a:t>
                      </a:r>
                      <a:r>
                        <a:rPr lang="en-US" sz="900" dirty="0" err="1">
                          <a:latin typeface="+mn-lt"/>
                          <a:ea typeface="Calibri"/>
                          <a:cs typeface="Times New Roman"/>
                        </a:rPr>
                        <a:t>Komodita</a:t>
                      </a:r>
                      <a:r>
                        <a:rPr lang="en-US" sz="900" dirty="0">
                          <a:latin typeface="+mn-lt"/>
                          <a:ea typeface="Calibri"/>
                          <a:cs typeface="Times New Roman"/>
                        </a:rPr>
                        <a:t> </a:t>
                      </a:r>
                      <a:r>
                        <a:rPr lang="en-US" sz="900" dirty="0" err="1">
                          <a:latin typeface="+mn-lt"/>
                          <a:ea typeface="Calibri"/>
                          <a:cs typeface="Times New Roman"/>
                        </a:rPr>
                        <a:t>Jagung</a:t>
                      </a:r>
                      <a:r>
                        <a:rPr lang="en-US" sz="900" dirty="0">
                          <a:latin typeface="+mn-lt"/>
                          <a:ea typeface="Calibri"/>
                          <a:cs typeface="Times New Roman"/>
                        </a:rPr>
                        <a:t> SRG </a:t>
                      </a:r>
                      <a:r>
                        <a:rPr lang="en-US" sz="900" dirty="0" err="1">
                          <a:latin typeface="+mn-lt"/>
                          <a:ea typeface="Calibri"/>
                          <a:cs typeface="Times New Roman"/>
                        </a:rPr>
                        <a:t>ke</a:t>
                      </a:r>
                      <a:r>
                        <a:rPr lang="en-US" sz="900" dirty="0">
                          <a:latin typeface="+mn-lt"/>
                          <a:ea typeface="Calibri"/>
                          <a:cs typeface="Times New Roman"/>
                        </a:rPr>
                        <a:t> 3</a:t>
                      </a:r>
                    </a:p>
                  </a:txBody>
                  <a:tcPr marL="30221" marR="30221" marT="550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72558705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300" y="280364"/>
            <a:ext cx="8077200" cy="765572"/>
          </a:xfrm>
        </p:spPr>
        <p:txBody>
          <a:bodyPr>
            <a:noAutofit/>
          </a:bodyPr>
          <a:lstStyle/>
          <a:p>
            <a:pPr algn="r"/>
            <a:r>
              <a:rPr lang="en-US" sz="1600" b="1" dirty="0" smtClean="0">
                <a:solidFill>
                  <a:srgbClr val="C00000"/>
                </a:solidFill>
                <a:latin typeface="Segoe UI" pitchFamily="34" charset="0"/>
                <a:ea typeface="+mn-ea"/>
                <a:cs typeface="Segoe UI" pitchFamily="34" charset="0"/>
              </a:rPr>
              <a:t>LELANG KOMODITAS STRATEGIS AKAN BERDAMPAK LUAS PADA KESTABILAN PASAR</a:t>
            </a:r>
            <a:endParaRPr lang="en-US" sz="1600" b="1" dirty="0">
              <a:solidFill>
                <a:srgbClr val="C00000"/>
              </a:solidFill>
              <a:latin typeface="Segoe UI" pitchFamily="34" charset="0"/>
              <a:ea typeface="+mn-ea"/>
              <a:cs typeface="Segoe UI" pitchFamily="34" charset="0"/>
            </a:endParaRPr>
          </a:p>
        </p:txBody>
      </p:sp>
      <p:sp>
        <p:nvSpPr>
          <p:cNvPr id="3" name="Content Placeholder 2"/>
          <p:cNvSpPr>
            <a:spLocks noGrp="1"/>
          </p:cNvSpPr>
          <p:nvPr>
            <p:ph idx="1"/>
          </p:nvPr>
        </p:nvSpPr>
        <p:spPr>
          <a:xfrm>
            <a:off x="228600" y="895350"/>
            <a:ext cx="8686800" cy="3829050"/>
          </a:xfrm>
        </p:spPr>
        <p:txBody>
          <a:bodyPr>
            <a:noAutofit/>
          </a:bodyPr>
          <a:lstStyle/>
          <a:p>
            <a:pPr marL="457200" indent="-457200" algn="just">
              <a:buFont typeface="+mj-lt"/>
              <a:buAutoNum type="arabicParenR"/>
            </a:pPr>
            <a:r>
              <a:rPr lang="en-US" sz="1900" dirty="0" err="1" smtClean="0"/>
              <a:t>Keberhasilan</a:t>
            </a:r>
            <a:r>
              <a:rPr lang="en-US" sz="1900" b="1" dirty="0" smtClean="0"/>
              <a:t> </a:t>
            </a:r>
            <a:r>
              <a:rPr lang="en-US" sz="1900" b="1" dirty="0" err="1" smtClean="0"/>
              <a:t>Lelang</a:t>
            </a:r>
            <a:r>
              <a:rPr lang="en-US" sz="1900" b="1" dirty="0" smtClean="0"/>
              <a:t> </a:t>
            </a:r>
            <a:r>
              <a:rPr lang="en-US" sz="1900" b="1" dirty="0" err="1" smtClean="0"/>
              <a:t>Padi</a:t>
            </a:r>
            <a:r>
              <a:rPr lang="en-US" sz="1900" dirty="0" smtClean="0"/>
              <a:t> </a:t>
            </a:r>
            <a:r>
              <a:rPr lang="en-US" sz="1900" dirty="0" err="1" smtClean="0"/>
              <a:t>dan</a:t>
            </a:r>
            <a:r>
              <a:rPr lang="en-US" sz="1900" dirty="0" smtClean="0"/>
              <a:t> </a:t>
            </a:r>
            <a:r>
              <a:rPr lang="en-US" sz="1900" b="1" dirty="0" err="1" smtClean="0"/>
              <a:t>Lelang</a:t>
            </a:r>
            <a:r>
              <a:rPr lang="en-US" sz="1900" b="1" dirty="0" smtClean="0"/>
              <a:t> </a:t>
            </a:r>
            <a:r>
              <a:rPr lang="en-US" sz="1900" b="1" dirty="0" err="1" smtClean="0"/>
              <a:t>Jagung</a:t>
            </a:r>
            <a:r>
              <a:rPr lang="en-US" sz="1900" dirty="0" smtClean="0"/>
              <a:t> </a:t>
            </a:r>
            <a:r>
              <a:rPr lang="en-US" sz="1900" dirty="0" err="1" smtClean="0"/>
              <a:t>diintegrasikan</a:t>
            </a:r>
            <a:r>
              <a:rPr lang="en-US" sz="1900" dirty="0" smtClean="0"/>
              <a:t> </a:t>
            </a:r>
            <a:r>
              <a:rPr lang="en-US" sz="1900" dirty="0" err="1" smtClean="0"/>
              <a:t>dengan</a:t>
            </a:r>
            <a:r>
              <a:rPr lang="en-US" sz="1900" b="1" dirty="0" smtClean="0"/>
              <a:t> SRG</a:t>
            </a:r>
            <a:r>
              <a:rPr lang="en-US" sz="1900" dirty="0" smtClean="0"/>
              <a:t> </a:t>
            </a:r>
            <a:r>
              <a:rPr lang="en-US" sz="1900" dirty="0" err="1" smtClean="0"/>
              <a:t>berpotensi</a:t>
            </a:r>
            <a:r>
              <a:rPr lang="en-US" sz="1900" dirty="0" smtClean="0"/>
              <a:t> </a:t>
            </a:r>
            <a:r>
              <a:rPr lang="en-US" sz="1900" dirty="0" err="1" smtClean="0"/>
              <a:t>akan</a:t>
            </a:r>
            <a:r>
              <a:rPr lang="en-US" sz="1900" dirty="0" smtClean="0"/>
              <a:t> </a:t>
            </a:r>
            <a:r>
              <a:rPr lang="en-US" sz="1900" dirty="0" err="1" smtClean="0"/>
              <a:t>berdampak</a:t>
            </a:r>
            <a:r>
              <a:rPr lang="en-US" sz="1900" dirty="0" smtClean="0"/>
              <a:t> </a:t>
            </a:r>
            <a:r>
              <a:rPr lang="en-US" sz="1900" dirty="0" err="1" smtClean="0"/>
              <a:t>luas</a:t>
            </a:r>
            <a:r>
              <a:rPr lang="en-US" sz="1900" dirty="0" smtClean="0"/>
              <a:t> </a:t>
            </a:r>
            <a:r>
              <a:rPr lang="en-US" sz="1900" dirty="0" err="1" smtClean="0"/>
              <a:t>pada</a:t>
            </a:r>
            <a:r>
              <a:rPr lang="en-US" sz="1900" dirty="0" smtClean="0"/>
              <a:t> </a:t>
            </a:r>
            <a:r>
              <a:rPr lang="en-US" sz="1900" dirty="0" err="1" smtClean="0"/>
              <a:t>peningkatan</a:t>
            </a:r>
            <a:r>
              <a:rPr lang="en-US" sz="1900" dirty="0" smtClean="0"/>
              <a:t> </a:t>
            </a:r>
            <a:r>
              <a:rPr lang="en-US" sz="1900" dirty="0" err="1" smtClean="0"/>
              <a:t>efisiensi</a:t>
            </a:r>
            <a:r>
              <a:rPr lang="en-US" sz="1900" dirty="0" smtClean="0"/>
              <a:t> </a:t>
            </a:r>
            <a:r>
              <a:rPr lang="en-US" sz="1900" dirty="0" err="1" smtClean="0"/>
              <a:t>pasar</a:t>
            </a:r>
            <a:r>
              <a:rPr lang="en-US" sz="1900" dirty="0" smtClean="0"/>
              <a:t>, </a:t>
            </a:r>
            <a:r>
              <a:rPr lang="en-US" sz="1900" dirty="0" err="1" smtClean="0"/>
              <a:t>karena</a:t>
            </a:r>
            <a:r>
              <a:rPr lang="en-US" sz="1900" dirty="0" smtClean="0"/>
              <a:t>:</a:t>
            </a:r>
          </a:p>
          <a:p>
            <a:pPr marL="800100" lvl="1" indent="-228600" algn="just">
              <a:buFont typeface="Wingdings" pitchFamily="2" charset="2"/>
              <a:buChar char="§"/>
            </a:pPr>
            <a:r>
              <a:rPr lang="en-US" sz="1900" dirty="0" smtClean="0"/>
              <a:t>Volume </a:t>
            </a:r>
            <a:r>
              <a:rPr lang="en-US" sz="1900" dirty="0" err="1" smtClean="0"/>
              <a:t>komoditas</a:t>
            </a:r>
            <a:r>
              <a:rPr lang="en-US" sz="1900" dirty="0" smtClean="0"/>
              <a:t> yang </a:t>
            </a:r>
            <a:r>
              <a:rPr lang="en-US" sz="1900" dirty="0" err="1" smtClean="0"/>
              <a:t>ditransaksikan</a:t>
            </a:r>
            <a:r>
              <a:rPr lang="en-US" sz="1900" dirty="0" smtClean="0"/>
              <a:t> </a:t>
            </a:r>
            <a:r>
              <a:rPr lang="en-US" sz="1900" dirty="0" err="1" smtClean="0"/>
              <a:t>jumlahnya</a:t>
            </a:r>
            <a:r>
              <a:rPr lang="en-US" sz="1900" dirty="0" smtClean="0"/>
              <a:t> </a:t>
            </a:r>
            <a:r>
              <a:rPr lang="en-US" sz="1900" dirty="0" err="1" smtClean="0"/>
              <a:t>sangat</a:t>
            </a:r>
            <a:r>
              <a:rPr lang="en-US" sz="1900" dirty="0" smtClean="0"/>
              <a:t> </a:t>
            </a:r>
            <a:r>
              <a:rPr lang="en-US" sz="1900" dirty="0" err="1" smtClean="0"/>
              <a:t>besar</a:t>
            </a:r>
            <a:r>
              <a:rPr lang="en-US" sz="1900" dirty="0" smtClean="0"/>
              <a:t> </a:t>
            </a:r>
            <a:r>
              <a:rPr lang="en-US" sz="1900" dirty="0" err="1" smtClean="0"/>
              <a:t>dan</a:t>
            </a:r>
            <a:r>
              <a:rPr lang="en-US" sz="1900" dirty="0" smtClean="0"/>
              <a:t> </a:t>
            </a:r>
            <a:r>
              <a:rPr lang="en-US" sz="1900" dirty="0" err="1" smtClean="0"/>
              <a:t>meluas</a:t>
            </a:r>
            <a:endParaRPr lang="en-US" sz="1900" dirty="0" smtClean="0"/>
          </a:p>
          <a:p>
            <a:pPr marL="800100" lvl="1" indent="-228600" algn="just">
              <a:buFont typeface="Wingdings" pitchFamily="2" charset="2"/>
              <a:buChar char="§"/>
            </a:pPr>
            <a:r>
              <a:rPr lang="en-US" sz="1900" dirty="0" smtClean="0"/>
              <a:t>SRG </a:t>
            </a:r>
            <a:r>
              <a:rPr lang="en-US" sz="1900" dirty="0" err="1" smtClean="0"/>
              <a:t>saat</a:t>
            </a:r>
            <a:r>
              <a:rPr lang="en-US" sz="1900" dirty="0" smtClean="0"/>
              <a:t> </a:t>
            </a:r>
            <a:r>
              <a:rPr lang="en-US" sz="1900" dirty="0" err="1" smtClean="0"/>
              <a:t>ini</a:t>
            </a:r>
            <a:r>
              <a:rPr lang="en-US" sz="1900" dirty="0" smtClean="0"/>
              <a:t> </a:t>
            </a:r>
            <a:r>
              <a:rPr lang="en-US" sz="1900" dirty="0" err="1" smtClean="0"/>
              <a:t>secara</a:t>
            </a:r>
            <a:r>
              <a:rPr lang="en-US" sz="1900" dirty="0" smtClean="0"/>
              <a:t> formal </a:t>
            </a:r>
            <a:r>
              <a:rPr lang="en-US" sz="1900" dirty="0" err="1" smtClean="0"/>
              <a:t>belum</a:t>
            </a:r>
            <a:r>
              <a:rPr lang="en-US" sz="1900" dirty="0" smtClean="0"/>
              <a:t> </a:t>
            </a:r>
            <a:r>
              <a:rPr lang="en-US" sz="1900" dirty="0" err="1" smtClean="0"/>
              <a:t>memiliki</a:t>
            </a:r>
            <a:r>
              <a:rPr lang="en-US" sz="1900" dirty="0" smtClean="0"/>
              <a:t> </a:t>
            </a:r>
            <a:r>
              <a:rPr lang="en-US" sz="1900" dirty="0" err="1" smtClean="0"/>
              <a:t>pasar</a:t>
            </a:r>
            <a:r>
              <a:rPr lang="en-US" sz="1900" dirty="0" smtClean="0"/>
              <a:t> (</a:t>
            </a:r>
            <a:r>
              <a:rPr lang="en-US" sz="1900" dirty="0" err="1" smtClean="0"/>
              <a:t>kurang</a:t>
            </a:r>
            <a:r>
              <a:rPr lang="en-US" sz="1900" dirty="0" smtClean="0"/>
              <a:t> liquid), </a:t>
            </a:r>
            <a:r>
              <a:rPr lang="en-US" sz="1900" dirty="0" err="1" smtClean="0"/>
              <a:t>sehingga</a:t>
            </a:r>
            <a:r>
              <a:rPr lang="en-US" sz="1900" dirty="0" smtClean="0"/>
              <a:t> </a:t>
            </a:r>
            <a:r>
              <a:rPr lang="en-US" sz="1900" dirty="0" err="1" smtClean="0"/>
              <a:t>diharapkan</a:t>
            </a:r>
            <a:r>
              <a:rPr lang="en-US" sz="1900" dirty="0" smtClean="0"/>
              <a:t> </a:t>
            </a:r>
            <a:r>
              <a:rPr lang="en-US" sz="1900" dirty="0" err="1" smtClean="0"/>
              <a:t>bisa</a:t>
            </a:r>
            <a:r>
              <a:rPr lang="en-US" sz="1900" dirty="0" smtClean="0"/>
              <a:t> </a:t>
            </a:r>
            <a:r>
              <a:rPr lang="en-US" sz="1900" dirty="0" err="1" smtClean="0"/>
              <a:t>meningkatkan</a:t>
            </a:r>
            <a:r>
              <a:rPr lang="en-US" sz="1900" dirty="0" smtClean="0"/>
              <a:t> </a:t>
            </a:r>
            <a:r>
              <a:rPr lang="en-US" sz="1900" dirty="0" err="1" smtClean="0"/>
              <a:t>liquiditas</a:t>
            </a:r>
            <a:r>
              <a:rPr lang="en-US" sz="1900" dirty="0" smtClean="0"/>
              <a:t> </a:t>
            </a:r>
            <a:r>
              <a:rPr lang="en-US" sz="1900" dirty="0" err="1" smtClean="0"/>
              <a:t>stok</a:t>
            </a:r>
            <a:r>
              <a:rPr lang="en-US" sz="1900" dirty="0" smtClean="0"/>
              <a:t> yang </a:t>
            </a:r>
            <a:r>
              <a:rPr lang="en-US" sz="1900" dirty="0" err="1" smtClean="0"/>
              <a:t>di</a:t>
            </a:r>
            <a:r>
              <a:rPr lang="en-US" sz="1900" dirty="0" smtClean="0"/>
              <a:t> </a:t>
            </a:r>
            <a:r>
              <a:rPr lang="en-US" sz="1900" dirty="0" err="1" smtClean="0"/>
              <a:t>Resi</a:t>
            </a:r>
            <a:r>
              <a:rPr lang="en-US" sz="1900" dirty="0" smtClean="0"/>
              <a:t> </a:t>
            </a:r>
            <a:r>
              <a:rPr lang="en-US" sz="1900" dirty="0" err="1" smtClean="0"/>
              <a:t>Gudang</a:t>
            </a:r>
            <a:r>
              <a:rPr lang="en-US" sz="1900" dirty="0" smtClean="0"/>
              <a:t> </a:t>
            </a:r>
            <a:r>
              <a:rPr lang="en-US" sz="1900" dirty="0" err="1" smtClean="0"/>
              <a:t>kan</a:t>
            </a:r>
            <a:endParaRPr lang="en-US" sz="1900" dirty="0" smtClean="0"/>
          </a:p>
          <a:p>
            <a:pPr marL="800100" lvl="1" indent="-228600" algn="just">
              <a:buFont typeface="Wingdings" pitchFamily="2" charset="2"/>
              <a:buChar char="§"/>
            </a:pPr>
            <a:r>
              <a:rPr lang="en-US" sz="1900" dirty="0" err="1" smtClean="0"/>
              <a:t>Salah</a:t>
            </a:r>
            <a:r>
              <a:rPr lang="en-US" sz="1900" dirty="0" smtClean="0"/>
              <a:t> </a:t>
            </a:r>
            <a:r>
              <a:rPr lang="en-US" sz="1900" dirty="0" err="1" smtClean="0"/>
              <a:t>satu</a:t>
            </a:r>
            <a:r>
              <a:rPr lang="en-US" sz="1900" dirty="0" smtClean="0"/>
              <a:t> </a:t>
            </a:r>
            <a:r>
              <a:rPr lang="en-US" sz="1900" dirty="0" err="1" smtClean="0"/>
              <a:t>faktor</a:t>
            </a:r>
            <a:r>
              <a:rPr lang="en-US" sz="1900" dirty="0" smtClean="0"/>
              <a:t> yang </a:t>
            </a:r>
            <a:r>
              <a:rPr lang="en-US" sz="1900" dirty="0" err="1" smtClean="0"/>
              <a:t>berkontribusi</a:t>
            </a:r>
            <a:r>
              <a:rPr lang="en-US" sz="1900" dirty="0" smtClean="0"/>
              <a:t> </a:t>
            </a:r>
            <a:r>
              <a:rPr lang="en-US" sz="1900" dirty="0" err="1" smtClean="0"/>
              <a:t>pada</a:t>
            </a:r>
            <a:r>
              <a:rPr lang="en-US" sz="1900" dirty="0" smtClean="0"/>
              <a:t> </a:t>
            </a:r>
            <a:r>
              <a:rPr lang="en-US" sz="1900" dirty="0" err="1" smtClean="0"/>
              <a:t>kesenjangan</a:t>
            </a:r>
            <a:r>
              <a:rPr lang="en-US" sz="1900" dirty="0" smtClean="0"/>
              <a:t> </a:t>
            </a:r>
            <a:r>
              <a:rPr lang="en-US" sz="1900" dirty="0" err="1" smtClean="0"/>
              <a:t>harga</a:t>
            </a:r>
            <a:r>
              <a:rPr lang="en-US" sz="1900" dirty="0" smtClean="0"/>
              <a:t> </a:t>
            </a:r>
            <a:r>
              <a:rPr lang="en-US" sz="1900" dirty="0" err="1" smtClean="0"/>
              <a:t>antara</a:t>
            </a:r>
            <a:r>
              <a:rPr lang="en-US" sz="1900" dirty="0" smtClean="0"/>
              <a:t> </a:t>
            </a:r>
            <a:r>
              <a:rPr lang="en-US" sz="1900" dirty="0" err="1" smtClean="0"/>
              <a:t>tingkat</a:t>
            </a:r>
            <a:r>
              <a:rPr lang="en-US" sz="1900" dirty="0" smtClean="0"/>
              <a:t> </a:t>
            </a:r>
            <a:r>
              <a:rPr lang="en-US" sz="1900" dirty="0" err="1" smtClean="0"/>
              <a:t>petani</a:t>
            </a:r>
            <a:r>
              <a:rPr lang="en-US" sz="1900" dirty="0" smtClean="0"/>
              <a:t> </a:t>
            </a:r>
            <a:r>
              <a:rPr lang="en-US" sz="1900" dirty="0" err="1" smtClean="0"/>
              <a:t>dan</a:t>
            </a:r>
            <a:r>
              <a:rPr lang="en-US" sz="1900" dirty="0" smtClean="0"/>
              <a:t> </a:t>
            </a:r>
            <a:r>
              <a:rPr lang="en-US" sz="1900" dirty="0" err="1" smtClean="0"/>
              <a:t>pasar</a:t>
            </a:r>
            <a:r>
              <a:rPr lang="en-US" sz="1900" dirty="0" smtClean="0"/>
              <a:t> </a:t>
            </a:r>
            <a:r>
              <a:rPr lang="en-US" sz="1900" dirty="0" err="1" smtClean="0"/>
              <a:t>konsumen</a:t>
            </a:r>
            <a:r>
              <a:rPr lang="en-US" sz="1900" dirty="0" smtClean="0"/>
              <a:t> </a:t>
            </a:r>
            <a:r>
              <a:rPr lang="en-US" sz="1900" dirty="0" err="1" smtClean="0"/>
              <a:t>adalah</a:t>
            </a:r>
            <a:r>
              <a:rPr lang="en-US" sz="1900" dirty="0" smtClean="0"/>
              <a:t> </a:t>
            </a:r>
            <a:r>
              <a:rPr lang="en-US" sz="1900" dirty="0" err="1" smtClean="0"/>
              <a:t>keinginan</a:t>
            </a:r>
            <a:r>
              <a:rPr lang="en-US" sz="1900" dirty="0" smtClean="0"/>
              <a:t> </a:t>
            </a:r>
            <a:r>
              <a:rPr lang="en-US" sz="1900" dirty="0" err="1" smtClean="0"/>
              <a:t>petani</a:t>
            </a:r>
            <a:r>
              <a:rPr lang="en-US" sz="1900" dirty="0" smtClean="0"/>
              <a:t> </a:t>
            </a:r>
            <a:r>
              <a:rPr lang="en-US" sz="1900" dirty="0" err="1" smtClean="0"/>
              <a:t>untuk</a:t>
            </a:r>
            <a:r>
              <a:rPr lang="en-US" sz="1900" dirty="0" smtClean="0"/>
              <a:t> </a:t>
            </a:r>
            <a:r>
              <a:rPr lang="en-US" sz="1900" dirty="0" err="1" smtClean="0"/>
              <a:t>cepat</a:t>
            </a:r>
            <a:r>
              <a:rPr lang="en-US" sz="1900" dirty="0" smtClean="0"/>
              <a:t> </a:t>
            </a:r>
            <a:r>
              <a:rPr lang="en-US" sz="1900" dirty="0" err="1" smtClean="0"/>
              <a:t>mendapatkan</a:t>
            </a:r>
            <a:r>
              <a:rPr lang="en-US" sz="1900" dirty="0" smtClean="0"/>
              <a:t> </a:t>
            </a:r>
            <a:r>
              <a:rPr lang="en-US" sz="1900" dirty="0" err="1" smtClean="0"/>
              <a:t>uang</a:t>
            </a:r>
            <a:r>
              <a:rPr lang="en-US" sz="1900" dirty="0" smtClean="0"/>
              <a:t> cash</a:t>
            </a:r>
          </a:p>
          <a:p>
            <a:pPr marL="457200" indent="-457200" algn="just">
              <a:buFont typeface="+mj-lt"/>
              <a:buAutoNum type="arabicParenR"/>
            </a:pPr>
            <a:r>
              <a:rPr lang="en-US" sz="1900" dirty="0" err="1"/>
              <a:t>Masalahnya</a:t>
            </a:r>
            <a:r>
              <a:rPr lang="en-US" sz="1900" dirty="0"/>
              <a:t> KPLJB </a:t>
            </a:r>
            <a:r>
              <a:rPr lang="en-US" sz="1900" dirty="0" err="1"/>
              <a:t>memiliki</a:t>
            </a:r>
            <a:r>
              <a:rPr lang="en-US" sz="1900" dirty="0"/>
              <a:t> </a:t>
            </a:r>
            <a:r>
              <a:rPr lang="en-US" sz="1900" dirty="0" err="1"/>
              <a:t>sumberdaya</a:t>
            </a:r>
            <a:r>
              <a:rPr lang="en-US" sz="1900" dirty="0"/>
              <a:t> yang </a:t>
            </a:r>
            <a:r>
              <a:rPr lang="en-US" sz="1900" dirty="0" err="1"/>
              <a:t>terbatas</a:t>
            </a:r>
            <a:r>
              <a:rPr lang="en-US" sz="1900" dirty="0"/>
              <a:t> </a:t>
            </a:r>
            <a:r>
              <a:rPr lang="en-US" sz="1900" dirty="0" err="1"/>
              <a:t>karena</a:t>
            </a:r>
            <a:r>
              <a:rPr lang="en-US" sz="1900" dirty="0"/>
              <a:t> </a:t>
            </a:r>
            <a:r>
              <a:rPr lang="en-US" sz="1900" dirty="0" err="1"/>
              <a:t>merupakan</a:t>
            </a:r>
            <a:r>
              <a:rPr lang="en-US" sz="1900" dirty="0"/>
              <a:t> </a:t>
            </a:r>
            <a:r>
              <a:rPr lang="en-US" sz="1900" dirty="0" err="1"/>
              <a:t>usaha</a:t>
            </a:r>
            <a:r>
              <a:rPr lang="en-US" sz="1900" dirty="0"/>
              <a:t> yang </a:t>
            </a:r>
            <a:r>
              <a:rPr lang="en-US" sz="1900" dirty="0" err="1"/>
              <a:t>baru</a:t>
            </a:r>
            <a:r>
              <a:rPr lang="en-US" sz="1900" dirty="0"/>
              <a:t> </a:t>
            </a:r>
            <a:r>
              <a:rPr lang="en-US" sz="1900" dirty="0" err="1"/>
              <a:t>lahir</a:t>
            </a:r>
            <a:r>
              <a:rPr lang="en-US" sz="1900" dirty="0"/>
              <a:t> </a:t>
            </a:r>
            <a:r>
              <a:rPr lang="en-US" sz="1900" dirty="0" err="1"/>
              <a:t>dan</a:t>
            </a:r>
            <a:r>
              <a:rPr lang="en-US" sz="1900" dirty="0"/>
              <a:t> </a:t>
            </a:r>
            <a:r>
              <a:rPr lang="en-US" sz="1900" dirty="0" err="1"/>
              <a:t>masih</a:t>
            </a:r>
            <a:r>
              <a:rPr lang="en-US" sz="1900" dirty="0"/>
              <a:t> </a:t>
            </a:r>
            <a:r>
              <a:rPr lang="en-US" sz="1900" dirty="0" err="1"/>
              <a:t>belajar</a:t>
            </a:r>
            <a:endParaRPr lang="en-US" sz="1900" dirty="0"/>
          </a:p>
        </p:txBody>
      </p:sp>
      <p:sp>
        <p:nvSpPr>
          <p:cNvPr id="4" name="TextBox 3"/>
          <p:cNvSpPr txBox="1">
            <a:spLocks noChangeArrowheads="1"/>
          </p:cNvSpPr>
          <p:nvPr/>
        </p:nvSpPr>
        <p:spPr bwMode="auto">
          <a:xfrm>
            <a:off x="4038600" y="0"/>
            <a:ext cx="510540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3600" b="1" dirty="0" smtClean="0">
                <a:solidFill>
                  <a:srgbClr val="FF0000"/>
                </a:solidFill>
                <a:latin typeface="Agency FB" pitchFamily="34" charset="0"/>
                <a:cs typeface="Segoe UI" pitchFamily="34" charset="0"/>
              </a:rPr>
              <a:t>P</a:t>
            </a:r>
            <a:r>
              <a:rPr lang="en-US" altLang="en-US" sz="3200" b="1" dirty="0" smtClean="0">
                <a:latin typeface="Agency FB" pitchFamily="34" charset="0"/>
                <a:cs typeface="Segoe UI" pitchFamily="34" charset="0"/>
              </a:rPr>
              <a:t>ASAR LELANG AGRO JAWA BARAT</a:t>
            </a:r>
            <a:endParaRPr lang="en-US" altLang="en-US" sz="3200" b="1" dirty="0">
              <a:latin typeface="Agency FB" pitchFamily="34" charset="0"/>
              <a:cs typeface="Segoe UI" pitchFamily="34" charset="0"/>
            </a:endParaRPr>
          </a:p>
        </p:txBody>
      </p:sp>
    </p:spTree>
    <p:extLst>
      <p:ext uri="{BB962C8B-B14F-4D97-AF65-F5344CB8AC3E}">
        <p14:creationId xmlns:p14="http://schemas.microsoft.com/office/powerpoint/2010/main" xmlns="" val="6722479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2530" name="Group 2"/>
          <p:cNvGrpSpPr>
            <a:grpSpLocks/>
          </p:cNvGrpSpPr>
          <p:nvPr/>
        </p:nvGrpSpPr>
        <p:grpSpPr bwMode="auto">
          <a:xfrm>
            <a:off x="0" y="1186993"/>
            <a:ext cx="9170988" cy="3455988"/>
            <a:chOff x="0" y="1214438"/>
            <a:chExt cx="11887200" cy="5000625"/>
          </a:xfrm>
        </p:grpSpPr>
        <p:sp>
          <p:nvSpPr>
            <p:cNvPr id="4" name="Rectangle 3"/>
            <p:cNvSpPr/>
            <p:nvPr/>
          </p:nvSpPr>
          <p:spPr>
            <a:xfrm>
              <a:off x="246921" y="1214438"/>
              <a:ext cx="11442742" cy="4858209"/>
            </a:xfrm>
            <a:prstGeom prst="rect">
              <a:avLst/>
            </a:prstGeom>
            <a:solidFill>
              <a:srgbClr val="DBEEF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solidFill>
                  <a:prstClr val="white"/>
                </a:solidFill>
              </a:endParaRPr>
            </a:p>
          </p:txBody>
        </p:sp>
        <p:pic>
          <p:nvPicPr>
            <p:cNvPr id="22536" name="Picture 3" descr="C:\Documents and Settings\Dharmayugo\My Documents\My Pictures\indonesia.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1214438"/>
              <a:ext cx="11887200" cy="5000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5"/>
            <p:cNvSpPr txBox="1"/>
            <p:nvPr/>
          </p:nvSpPr>
          <p:spPr>
            <a:xfrm>
              <a:off x="8803739" y="1243403"/>
              <a:ext cx="3064689" cy="1202269"/>
            </a:xfrm>
            <a:prstGeom prst="rect">
              <a:avLst/>
            </a:prstGeom>
            <a:solidFill>
              <a:srgbClr val="002060"/>
            </a:solidFill>
          </p:spPr>
          <p:style>
            <a:lnRef idx="0">
              <a:schemeClr val="accent1"/>
            </a:lnRef>
            <a:fillRef idx="3">
              <a:schemeClr val="accent1"/>
            </a:fillRef>
            <a:effectRef idx="3">
              <a:schemeClr val="accent1"/>
            </a:effectRef>
            <a:fontRef idx="minor">
              <a:schemeClr val="lt1"/>
            </a:fontRef>
          </p:style>
          <p:txBody>
            <a:bodyPr>
              <a:spAutoFit/>
            </a:bodyPr>
            <a:lstStyle/>
            <a:p>
              <a:pPr marL="261938" eaLnBrk="1" fontAlgn="auto" hangingPunct="1">
                <a:spcBef>
                  <a:spcPts val="0"/>
                </a:spcBef>
                <a:spcAft>
                  <a:spcPts val="0"/>
                </a:spcAft>
                <a:defRPr/>
              </a:pPr>
              <a:r>
                <a:rPr lang="en-US" sz="1600" b="1" dirty="0" err="1">
                  <a:solidFill>
                    <a:prstClr val="white"/>
                  </a:solidFill>
                  <a:latin typeface="Segoe UI" panose="020B0502040204020203" pitchFamily="34" charset="0"/>
                  <a:ea typeface="Segoe UI" panose="020B0502040204020203" pitchFamily="34" charset="0"/>
                  <a:cs typeface="Segoe UI" panose="020B0502040204020203" pitchFamily="34" charset="0"/>
                </a:rPr>
                <a:t>Dinas</a:t>
              </a:r>
              <a:r>
                <a:rPr lang="en-US" sz="1600" b="1" dirty="0">
                  <a:solidFill>
                    <a:prstClr val="white"/>
                  </a:solidFill>
                  <a:latin typeface="Segoe UI" panose="020B0502040204020203" pitchFamily="34" charset="0"/>
                  <a:ea typeface="Segoe UI" panose="020B0502040204020203" pitchFamily="34" charset="0"/>
                  <a:cs typeface="Segoe UI" panose="020B0502040204020203" pitchFamily="34" charset="0"/>
                </a:rPr>
                <a:t>  (8)</a:t>
              </a:r>
            </a:p>
            <a:p>
              <a:pPr marL="261938" eaLnBrk="1" fontAlgn="auto" hangingPunct="1">
                <a:spcBef>
                  <a:spcPts val="0"/>
                </a:spcBef>
                <a:spcAft>
                  <a:spcPts val="0"/>
                </a:spcAft>
                <a:defRPr/>
              </a:pPr>
              <a:r>
                <a:rPr lang="en-US" sz="1600" b="1" dirty="0" err="1">
                  <a:solidFill>
                    <a:prstClr val="white"/>
                  </a:solidFill>
                  <a:latin typeface="Segoe UI" panose="020B0502040204020203" pitchFamily="34" charset="0"/>
                  <a:ea typeface="Segoe UI" panose="020B0502040204020203" pitchFamily="34" charset="0"/>
                  <a:cs typeface="Segoe UI" panose="020B0502040204020203" pitchFamily="34" charset="0"/>
                </a:rPr>
                <a:t>Revitalisasi</a:t>
              </a:r>
              <a:r>
                <a:rPr lang="en-US" sz="1600" b="1" dirty="0">
                  <a:solidFill>
                    <a:prstClr val="white"/>
                  </a:solidFill>
                  <a:latin typeface="Segoe UI" panose="020B0502040204020203" pitchFamily="34" charset="0"/>
                  <a:ea typeface="Segoe UI" panose="020B0502040204020203" pitchFamily="34" charset="0"/>
                  <a:cs typeface="Segoe UI" panose="020B0502040204020203" pitchFamily="34" charset="0"/>
                </a:rPr>
                <a:t> (</a:t>
              </a:r>
              <a:r>
                <a:rPr lang="id-ID" sz="1600" b="1" dirty="0">
                  <a:solidFill>
                    <a:prstClr val="white"/>
                  </a:solidFill>
                  <a:latin typeface="Segoe UI" panose="020B0502040204020203" pitchFamily="34" charset="0"/>
                  <a:ea typeface="Segoe UI" panose="020B0502040204020203" pitchFamily="34" charset="0"/>
                  <a:cs typeface="Segoe UI" panose="020B0502040204020203" pitchFamily="34" charset="0"/>
                </a:rPr>
                <a:t>5</a:t>
              </a:r>
              <a:r>
                <a:rPr lang="en-US" sz="1600" b="1" dirty="0">
                  <a:solidFill>
                    <a:prstClr val="white"/>
                  </a:solidFill>
                  <a:latin typeface="Segoe UI" panose="020B0502040204020203" pitchFamily="34" charset="0"/>
                  <a:ea typeface="Segoe UI" panose="020B0502040204020203" pitchFamily="34" charset="0"/>
                  <a:cs typeface="Segoe UI" panose="020B0502040204020203" pitchFamily="34" charset="0"/>
                </a:rPr>
                <a:t>)  </a:t>
              </a:r>
            </a:p>
            <a:p>
              <a:pPr marL="261938" eaLnBrk="1" fontAlgn="auto" hangingPunct="1">
                <a:spcBef>
                  <a:spcPts val="0"/>
                </a:spcBef>
                <a:spcAft>
                  <a:spcPts val="0"/>
                </a:spcAft>
                <a:defRPr/>
              </a:pPr>
              <a:r>
                <a:rPr lang="en-US" sz="1600" b="1" dirty="0">
                  <a:solidFill>
                    <a:prstClr val="white"/>
                  </a:solidFill>
                  <a:latin typeface="Segoe UI" panose="020B0502040204020203" pitchFamily="34" charset="0"/>
                  <a:ea typeface="Segoe UI" panose="020B0502040204020203" pitchFamily="34" charset="0"/>
                  <a:cs typeface="Segoe UI" panose="020B0502040204020203" pitchFamily="34" charset="0"/>
                </a:rPr>
                <a:t>APBD (1)</a:t>
              </a:r>
            </a:p>
          </p:txBody>
        </p:sp>
        <p:sp>
          <p:nvSpPr>
            <p:cNvPr id="7" name="Oval 6"/>
            <p:cNvSpPr/>
            <p:nvPr/>
          </p:nvSpPr>
          <p:spPr>
            <a:xfrm>
              <a:off x="1126281" y="3357562"/>
              <a:ext cx="163036" cy="152400"/>
            </a:xfrm>
            <a:prstGeom prst="ellipse">
              <a:avLst/>
            </a:prstGeom>
            <a:solidFill>
              <a:srgbClr val="0033CC"/>
            </a:solidFill>
            <a:ln/>
          </p:spPr>
          <p:style>
            <a:lnRef idx="0">
              <a:schemeClr val="accent6"/>
            </a:lnRef>
            <a:fillRef idx="3">
              <a:schemeClr val="accent6"/>
            </a:fillRef>
            <a:effectRef idx="3">
              <a:schemeClr val="accent6"/>
            </a:effectRef>
            <a:fontRef idx="minor">
              <a:schemeClr val="lt1"/>
            </a:fontRef>
          </p:style>
          <p:txBody>
            <a:bodyPr anchor="ctr"/>
            <a:lstStyle/>
            <a:p>
              <a:pPr algn="ctr" eaLnBrk="1" fontAlgn="auto" hangingPunct="1">
                <a:spcBef>
                  <a:spcPts val="0"/>
                </a:spcBef>
                <a:spcAft>
                  <a:spcPts val="0"/>
                </a:spcAft>
                <a:defRPr/>
              </a:pPr>
              <a:endParaRPr lang="id-ID">
                <a:solidFill>
                  <a:prstClr val="white"/>
                </a:solidFill>
              </a:endParaRPr>
            </a:p>
          </p:txBody>
        </p:sp>
        <p:sp>
          <p:nvSpPr>
            <p:cNvPr id="8" name="Oval 7"/>
            <p:cNvSpPr/>
            <p:nvPr/>
          </p:nvSpPr>
          <p:spPr>
            <a:xfrm>
              <a:off x="1857347" y="3680342"/>
              <a:ext cx="163037" cy="152400"/>
            </a:xfrm>
            <a:prstGeom prst="ellipse">
              <a:avLst/>
            </a:prstGeom>
            <a:solidFill>
              <a:srgbClr val="0033CC"/>
            </a:solidFill>
            <a:ln/>
          </p:spPr>
          <p:style>
            <a:lnRef idx="0">
              <a:schemeClr val="accent6"/>
            </a:lnRef>
            <a:fillRef idx="3">
              <a:schemeClr val="accent6"/>
            </a:fillRef>
            <a:effectRef idx="3">
              <a:schemeClr val="accent6"/>
            </a:effectRef>
            <a:fontRef idx="minor">
              <a:schemeClr val="lt1"/>
            </a:fontRef>
          </p:style>
          <p:txBody>
            <a:bodyPr anchor="ctr"/>
            <a:lstStyle/>
            <a:p>
              <a:pPr algn="ctr" eaLnBrk="1" fontAlgn="auto" hangingPunct="1">
                <a:spcBef>
                  <a:spcPts val="0"/>
                </a:spcBef>
                <a:spcAft>
                  <a:spcPts val="0"/>
                </a:spcAft>
                <a:defRPr/>
              </a:pPr>
              <a:endParaRPr lang="id-ID">
                <a:solidFill>
                  <a:prstClr val="white"/>
                </a:solidFill>
              </a:endParaRPr>
            </a:p>
          </p:txBody>
        </p:sp>
        <p:sp>
          <p:nvSpPr>
            <p:cNvPr id="9" name="Oval 8"/>
            <p:cNvSpPr/>
            <p:nvPr/>
          </p:nvSpPr>
          <p:spPr>
            <a:xfrm>
              <a:off x="2102852" y="4357694"/>
              <a:ext cx="163037" cy="152400"/>
            </a:xfrm>
            <a:prstGeom prst="ellipse">
              <a:avLst/>
            </a:prstGeom>
            <a:solidFill>
              <a:srgbClr val="0033CC"/>
            </a:solidFill>
            <a:ln/>
          </p:spPr>
          <p:style>
            <a:lnRef idx="0">
              <a:schemeClr val="accent6"/>
            </a:lnRef>
            <a:fillRef idx="3">
              <a:schemeClr val="accent6"/>
            </a:fillRef>
            <a:effectRef idx="3">
              <a:schemeClr val="accent6"/>
            </a:effectRef>
            <a:fontRef idx="minor">
              <a:schemeClr val="lt1"/>
            </a:fontRef>
          </p:style>
          <p:txBody>
            <a:bodyPr anchor="ctr"/>
            <a:lstStyle/>
            <a:p>
              <a:pPr algn="ctr" eaLnBrk="1" fontAlgn="auto" hangingPunct="1">
                <a:spcBef>
                  <a:spcPts val="0"/>
                </a:spcBef>
                <a:spcAft>
                  <a:spcPts val="0"/>
                </a:spcAft>
                <a:defRPr/>
              </a:pPr>
              <a:endParaRPr lang="id-ID">
                <a:solidFill>
                  <a:prstClr val="white"/>
                </a:solidFill>
              </a:endParaRPr>
            </a:p>
          </p:txBody>
        </p:sp>
        <p:sp>
          <p:nvSpPr>
            <p:cNvPr id="10" name="Oval 9"/>
            <p:cNvSpPr/>
            <p:nvPr/>
          </p:nvSpPr>
          <p:spPr>
            <a:xfrm>
              <a:off x="2693172" y="4714884"/>
              <a:ext cx="163037" cy="152400"/>
            </a:xfrm>
            <a:prstGeom prst="ellipse">
              <a:avLst/>
            </a:prstGeom>
            <a:solidFill>
              <a:srgbClr val="0033CC"/>
            </a:solidFill>
            <a:ln/>
          </p:spPr>
          <p:style>
            <a:lnRef idx="0">
              <a:schemeClr val="accent6"/>
            </a:lnRef>
            <a:fillRef idx="3">
              <a:schemeClr val="accent6"/>
            </a:fillRef>
            <a:effectRef idx="3">
              <a:schemeClr val="accent6"/>
            </a:effectRef>
            <a:fontRef idx="minor">
              <a:schemeClr val="lt1"/>
            </a:fontRef>
          </p:style>
          <p:txBody>
            <a:bodyPr anchor="ctr"/>
            <a:lstStyle/>
            <a:p>
              <a:pPr algn="ctr" eaLnBrk="1" fontAlgn="auto" hangingPunct="1">
                <a:spcBef>
                  <a:spcPts val="0"/>
                </a:spcBef>
                <a:spcAft>
                  <a:spcPts val="0"/>
                </a:spcAft>
                <a:defRPr/>
              </a:pPr>
              <a:endParaRPr lang="id-ID">
                <a:solidFill>
                  <a:prstClr val="white"/>
                </a:solidFill>
              </a:endParaRPr>
            </a:p>
          </p:txBody>
        </p:sp>
        <p:sp>
          <p:nvSpPr>
            <p:cNvPr id="11" name="Oval 10"/>
            <p:cNvSpPr/>
            <p:nvPr/>
          </p:nvSpPr>
          <p:spPr>
            <a:xfrm>
              <a:off x="2878910" y="4857760"/>
              <a:ext cx="163036" cy="152400"/>
            </a:xfrm>
            <a:prstGeom prst="ellipse">
              <a:avLst/>
            </a:prstGeom>
            <a:solidFill>
              <a:srgbClr val="FFFF00"/>
            </a:solidFill>
            <a:ln/>
          </p:spPr>
          <p:style>
            <a:lnRef idx="0">
              <a:schemeClr val="accent6"/>
            </a:lnRef>
            <a:fillRef idx="3">
              <a:schemeClr val="accent6"/>
            </a:fillRef>
            <a:effectRef idx="3">
              <a:schemeClr val="accent6"/>
            </a:effectRef>
            <a:fontRef idx="minor">
              <a:schemeClr val="lt1"/>
            </a:fontRef>
          </p:style>
          <p:txBody>
            <a:bodyPr anchor="ctr"/>
            <a:lstStyle/>
            <a:p>
              <a:pPr algn="ctr" eaLnBrk="1" fontAlgn="auto" hangingPunct="1">
                <a:spcBef>
                  <a:spcPts val="0"/>
                </a:spcBef>
                <a:spcAft>
                  <a:spcPts val="0"/>
                </a:spcAft>
                <a:defRPr/>
              </a:pPr>
              <a:endParaRPr lang="id-ID">
                <a:solidFill>
                  <a:prstClr val="white"/>
                </a:solidFill>
              </a:endParaRPr>
            </a:p>
          </p:txBody>
        </p:sp>
        <p:sp>
          <p:nvSpPr>
            <p:cNvPr id="12" name="Oval 11"/>
            <p:cNvSpPr/>
            <p:nvPr/>
          </p:nvSpPr>
          <p:spPr>
            <a:xfrm>
              <a:off x="3714735" y="4857760"/>
              <a:ext cx="163037" cy="152400"/>
            </a:xfrm>
            <a:prstGeom prst="ellipse">
              <a:avLst/>
            </a:prstGeom>
            <a:solidFill>
              <a:srgbClr val="FFFF00"/>
            </a:solidFill>
            <a:ln/>
          </p:spPr>
          <p:style>
            <a:lnRef idx="0">
              <a:schemeClr val="accent6"/>
            </a:lnRef>
            <a:fillRef idx="3">
              <a:schemeClr val="accent6"/>
            </a:fillRef>
            <a:effectRef idx="3">
              <a:schemeClr val="accent6"/>
            </a:effectRef>
            <a:fontRef idx="minor">
              <a:schemeClr val="lt1"/>
            </a:fontRef>
          </p:style>
          <p:txBody>
            <a:bodyPr anchor="ctr"/>
            <a:lstStyle/>
            <a:p>
              <a:pPr algn="ctr" eaLnBrk="1" fontAlgn="auto" hangingPunct="1">
                <a:spcBef>
                  <a:spcPts val="0"/>
                </a:spcBef>
                <a:spcAft>
                  <a:spcPts val="0"/>
                </a:spcAft>
                <a:defRPr/>
              </a:pPr>
              <a:endParaRPr lang="id-ID">
                <a:solidFill>
                  <a:prstClr val="white"/>
                </a:solidFill>
              </a:endParaRPr>
            </a:p>
          </p:txBody>
        </p:sp>
        <p:sp>
          <p:nvSpPr>
            <p:cNvPr id="13" name="Oval 12"/>
            <p:cNvSpPr/>
            <p:nvPr/>
          </p:nvSpPr>
          <p:spPr>
            <a:xfrm>
              <a:off x="4200333" y="4899550"/>
              <a:ext cx="163037" cy="152400"/>
            </a:xfrm>
            <a:prstGeom prst="ellipse">
              <a:avLst/>
            </a:prstGeom>
            <a:solidFill>
              <a:srgbClr val="FFFF00"/>
            </a:solidFill>
            <a:ln/>
          </p:spPr>
          <p:style>
            <a:lnRef idx="0">
              <a:schemeClr val="accent6"/>
            </a:lnRef>
            <a:fillRef idx="3">
              <a:schemeClr val="accent6"/>
            </a:fillRef>
            <a:effectRef idx="3">
              <a:schemeClr val="accent6"/>
            </a:effectRef>
            <a:fontRef idx="minor">
              <a:schemeClr val="lt1"/>
            </a:fontRef>
          </p:style>
          <p:txBody>
            <a:bodyPr anchor="ctr"/>
            <a:lstStyle/>
            <a:p>
              <a:pPr algn="ctr" eaLnBrk="1" fontAlgn="auto" hangingPunct="1">
                <a:spcBef>
                  <a:spcPts val="0"/>
                </a:spcBef>
                <a:spcAft>
                  <a:spcPts val="0"/>
                </a:spcAft>
                <a:defRPr/>
              </a:pPr>
              <a:endParaRPr lang="id-ID">
                <a:solidFill>
                  <a:prstClr val="white"/>
                </a:solidFill>
              </a:endParaRPr>
            </a:p>
          </p:txBody>
        </p:sp>
        <p:sp>
          <p:nvSpPr>
            <p:cNvPr id="14" name="Oval 13"/>
            <p:cNvSpPr/>
            <p:nvPr/>
          </p:nvSpPr>
          <p:spPr>
            <a:xfrm>
              <a:off x="5014907" y="5214950"/>
              <a:ext cx="163037" cy="152400"/>
            </a:xfrm>
            <a:prstGeom prst="ellipse">
              <a:avLst/>
            </a:prstGeom>
            <a:solidFill>
              <a:srgbClr val="FFFF00"/>
            </a:solidFill>
            <a:ln/>
          </p:spPr>
          <p:style>
            <a:lnRef idx="0">
              <a:schemeClr val="accent6"/>
            </a:lnRef>
            <a:fillRef idx="3">
              <a:schemeClr val="accent6"/>
            </a:fillRef>
            <a:effectRef idx="3">
              <a:schemeClr val="accent6"/>
            </a:effectRef>
            <a:fontRef idx="minor">
              <a:schemeClr val="lt1"/>
            </a:fontRef>
          </p:style>
          <p:txBody>
            <a:bodyPr anchor="ctr"/>
            <a:lstStyle/>
            <a:p>
              <a:pPr algn="ctr" eaLnBrk="1" fontAlgn="auto" hangingPunct="1">
                <a:spcBef>
                  <a:spcPts val="0"/>
                </a:spcBef>
                <a:spcAft>
                  <a:spcPts val="0"/>
                </a:spcAft>
                <a:defRPr/>
              </a:pPr>
              <a:endParaRPr lang="id-ID">
                <a:solidFill>
                  <a:prstClr val="white"/>
                </a:solidFill>
              </a:endParaRPr>
            </a:p>
          </p:txBody>
        </p:sp>
        <p:sp>
          <p:nvSpPr>
            <p:cNvPr id="15" name="Oval 14"/>
            <p:cNvSpPr/>
            <p:nvPr/>
          </p:nvSpPr>
          <p:spPr>
            <a:xfrm>
              <a:off x="5572123" y="5286388"/>
              <a:ext cx="163037" cy="152400"/>
            </a:xfrm>
            <a:prstGeom prst="ellipse">
              <a:avLst/>
            </a:prstGeom>
            <a:solidFill>
              <a:srgbClr val="0033CC"/>
            </a:solidFill>
            <a:ln/>
          </p:spPr>
          <p:style>
            <a:lnRef idx="0">
              <a:schemeClr val="accent6"/>
            </a:lnRef>
            <a:fillRef idx="3">
              <a:schemeClr val="accent6"/>
            </a:fillRef>
            <a:effectRef idx="3">
              <a:schemeClr val="accent6"/>
            </a:effectRef>
            <a:fontRef idx="minor">
              <a:schemeClr val="lt1"/>
            </a:fontRef>
          </p:style>
          <p:txBody>
            <a:bodyPr anchor="ctr"/>
            <a:lstStyle/>
            <a:p>
              <a:pPr algn="ctr" eaLnBrk="1" fontAlgn="auto" hangingPunct="1">
                <a:spcBef>
                  <a:spcPts val="0"/>
                </a:spcBef>
                <a:spcAft>
                  <a:spcPts val="0"/>
                </a:spcAft>
                <a:defRPr/>
              </a:pPr>
              <a:endParaRPr lang="id-ID">
                <a:solidFill>
                  <a:prstClr val="white"/>
                </a:solidFill>
              </a:endParaRPr>
            </a:p>
          </p:txBody>
        </p:sp>
        <p:sp>
          <p:nvSpPr>
            <p:cNvPr id="16" name="Oval 15"/>
            <p:cNvSpPr/>
            <p:nvPr/>
          </p:nvSpPr>
          <p:spPr>
            <a:xfrm>
              <a:off x="7243772" y="3357562"/>
              <a:ext cx="163037" cy="152400"/>
            </a:xfrm>
            <a:prstGeom prst="ellipse">
              <a:avLst/>
            </a:prstGeom>
            <a:solidFill>
              <a:srgbClr val="0033CC"/>
            </a:solidFill>
            <a:ln/>
          </p:spPr>
          <p:style>
            <a:lnRef idx="0">
              <a:schemeClr val="accent6"/>
            </a:lnRef>
            <a:fillRef idx="3">
              <a:schemeClr val="accent6"/>
            </a:fillRef>
            <a:effectRef idx="3">
              <a:schemeClr val="accent6"/>
            </a:effectRef>
            <a:fontRef idx="minor">
              <a:schemeClr val="lt1"/>
            </a:fontRef>
          </p:style>
          <p:txBody>
            <a:bodyPr anchor="ctr"/>
            <a:lstStyle/>
            <a:p>
              <a:pPr algn="ctr" eaLnBrk="1" fontAlgn="auto" hangingPunct="1">
                <a:spcBef>
                  <a:spcPts val="0"/>
                </a:spcBef>
                <a:spcAft>
                  <a:spcPts val="0"/>
                </a:spcAft>
                <a:defRPr/>
              </a:pPr>
              <a:endParaRPr lang="id-ID">
                <a:solidFill>
                  <a:prstClr val="white"/>
                </a:solidFill>
              </a:endParaRPr>
            </a:p>
          </p:txBody>
        </p:sp>
        <p:sp>
          <p:nvSpPr>
            <p:cNvPr id="17" name="Oval 16"/>
            <p:cNvSpPr/>
            <p:nvPr/>
          </p:nvSpPr>
          <p:spPr>
            <a:xfrm>
              <a:off x="7058033" y="4429132"/>
              <a:ext cx="163037" cy="152400"/>
            </a:xfrm>
            <a:prstGeom prst="ellipse">
              <a:avLst/>
            </a:prstGeom>
            <a:solidFill>
              <a:srgbClr val="0033CC"/>
            </a:solidFill>
            <a:ln/>
          </p:spPr>
          <p:style>
            <a:lnRef idx="0">
              <a:schemeClr val="accent6"/>
            </a:lnRef>
            <a:fillRef idx="3">
              <a:schemeClr val="accent6"/>
            </a:fillRef>
            <a:effectRef idx="3">
              <a:schemeClr val="accent6"/>
            </a:effectRef>
            <a:fontRef idx="minor">
              <a:schemeClr val="lt1"/>
            </a:fontRef>
          </p:style>
          <p:txBody>
            <a:bodyPr anchor="ctr"/>
            <a:lstStyle/>
            <a:p>
              <a:pPr algn="ctr" eaLnBrk="1" fontAlgn="auto" hangingPunct="1">
                <a:spcBef>
                  <a:spcPts val="0"/>
                </a:spcBef>
                <a:spcAft>
                  <a:spcPts val="0"/>
                </a:spcAft>
                <a:defRPr/>
              </a:pPr>
              <a:endParaRPr lang="id-ID">
                <a:solidFill>
                  <a:prstClr val="white"/>
                </a:solidFill>
              </a:endParaRPr>
            </a:p>
          </p:txBody>
        </p:sp>
        <p:sp>
          <p:nvSpPr>
            <p:cNvPr id="18" name="Oval 17"/>
            <p:cNvSpPr/>
            <p:nvPr/>
          </p:nvSpPr>
          <p:spPr>
            <a:xfrm>
              <a:off x="6407948" y="4500570"/>
              <a:ext cx="163037" cy="152400"/>
            </a:xfrm>
            <a:prstGeom prst="ellipse">
              <a:avLst/>
            </a:prstGeom>
            <a:solidFill>
              <a:srgbClr val="FFFF00"/>
            </a:solidFill>
            <a:ln/>
          </p:spPr>
          <p:style>
            <a:lnRef idx="0">
              <a:schemeClr val="accent6"/>
            </a:lnRef>
            <a:fillRef idx="3">
              <a:schemeClr val="accent6"/>
            </a:fillRef>
            <a:effectRef idx="3">
              <a:schemeClr val="accent6"/>
            </a:effectRef>
            <a:fontRef idx="minor">
              <a:schemeClr val="lt1"/>
            </a:fontRef>
          </p:style>
          <p:txBody>
            <a:bodyPr anchor="ctr"/>
            <a:lstStyle/>
            <a:p>
              <a:pPr algn="ctr" eaLnBrk="1" fontAlgn="auto" hangingPunct="1">
                <a:spcBef>
                  <a:spcPts val="0"/>
                </a:spcBef>
                <a:spcAft>
                  <a:spcPts val="0"/>
                </a:spcAft>
                <a:defRPr/>
              </a:pPr>
              <a:endParaRPr lang="id-ID">
                <a:solidFill>
                  <a:prstClr val="white"/>
                </a:solidFill>
              </a:endParaRPr>
            </a:p>
          </p:txBody>
        </p:sp>
        <p:sp>
          <p:nvSpPr>
            <p:cNvPr id="19" name="TextBox 2">
              <a:hlinkClick r:id="rId3" action="ppaction://hlinkpres?slideindex=1&amp;slidetitle="/>
            </p:cNvPr>
            <p:cNvSpPr txBox="1">
              <a:spLocks noChangeArrowheads="1"/>
            </p:cNvSpPr>
            <p:nvPr/>
          </p:nvSpPr>
          <p:spPr bwMode="auto">
            <a:xfrm>
              <a:off x="464306" y="3401497"/>
              <a:ext cx="645841" cy="267171"/>
            </a:xfrm>
            <a:prstGeom prst="rect">
              <a:avLst/>
            </a:prstGeom>
            <a:ln/>
          </p:spPr>
          <p:style>
            <a:lnRef idx="0">
              <a:schemeClr val="accent5"/>
            </a:lnRef>
            <a:fillRef idx="3">
              <a:schemeClr val="accent5"/>
            </a:fillRef>
            <a:effectRef idx="3">
              <a:schemeClr val="accent5"/>
            </a:effectRef>
            <a:fontRef idx="minor">
              <a:schemeClr val="lt1"/>
            </a:fontRef>
          </p:style>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auto" hangingPunct="1">
                <a:spcBef>
                  <a:spcPts val="0"/>
                </a:spcBef>
                <a:spcAft>
                  <a:spcPts val="0"/>
                </a:spcAft>
                <a:defRPr/>
              </a:pPr>
              <a:r>
                <a:rPr lang="id-ID" sz="1200" b="1" dirty="0" smtClean="0">
                  <a:solidFill>
                    <a:prstClr val="black"/>
                  </a:solidFill>
                  <a:latin typeface="Arial Narrow" pitchFamily="34" charset="0"/>
                </a:rPr>
                <a:t>Sumbar</a:t>
              </a:r>
            </a:p>
          </p:txBody>
        </p:sp>
        <p:sp>
          <p:nvSpPr>
            <p:cNvPr id="20" name="TextBox 2">
              <a:hlinkClick r:id="rId4" action="ppaction://hlinkpres?slideindex=1&amp;slidetitle="/>
            </p:cNvPr>
            <p:cNvSpPr txBox="1">
              <a:spLocks noChangeArrowheads="1"/>
            </p:cNvSpPr>
            <p:nvPr/>
          </p:nvSpPr>
          <p:spPr bwMode="auto">
            <a:xfrm>
              <a:off x="2133889" y="3571877"/>
              <a:ext cx="594360" cy="267171"/>
            </a:xfrm>
            <a:prstGeom prst="rect">
              <a:avLst/>
            </a:prstGeom>
            <a:ln/>
          </p:spPr>
          <p:style>
            <a:lnRef idx="0">
              <a:schemeClr val="accent5"/>
            </a:lnRef>
            <a:fillRef idx="3">
              <a:schemeClr val="accent5"/>
            </a:fillRef>
            <a:effectRef idx="3">
              <a:schemeClr val="accent5"/>
            </a:effectRef>
            <a:fontRef idx="minor">
              <a:schemeClr val="lt1"/>
            </a:fontRef>
          </p:style>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auto" hangingPunct="1">
                <a:spcBef>
                  <a:spcPts val="0"/>
                </a:spcBef>
                <a:spcAft>
                  <a:spcPts val="0"/>
                </a:spcAft>
                <a:defRPr/>
              </a:pPr>
              <a:r>
                <a:rPr lang="id-ID" sz="1200" b="1" dirty="0" smtClean="0">
                  <a:solidFill>
                    <a:prstClr val="black"/>
                  </a:solidFill>
                  <a:latin typeface="Arial Narrow" pitchFamily="34" charset="0"/>
                </a:rPr>
                <a:t>Jambi</a:t>
              </a:r>
            </a:p>
          </p:txBody>
        </p:sp>
        <p:sp>
          <p:nvSpPr>
            <p:cNvPr id="21" name="TextBox 2">
              <a:hlinkClick r:id="rId5" action="ppaction://hlinkpres?slideindex=1&amp;slidetitle="/>
            </p:cNvPr>
            <p:cNvSpPr txBox="1">
              <a:spLocks noChangeArrowheads="1"/>
            </p:cNvSpPr>
            <p:nvPr/>
          </p:nvSpPr>
          <p:spPr bwMode="auto">
            <a:xfrm>
              <a:off x="1300130" y="4572008"/>
              <a:ext cx="877040" cy="267171"/>
            </a:xfrm>
            <a:prstGeom prst="rect">
              <a:avLst/>
            </a:prstGeom>
            <a:ln/>
          </p:spPr>
          <p:style>
            <a:lnRef idx="0">
              <a:schemeClr val="accent5"/>
            </a:lnRef>
            <a:fillRef idx="3">
              <a:schemeClr val="accent5"/>
            </a:fillRef>
            <a:effectRef idx="3">
              <a:schemeClr val="accent5"/>
            </a:effectRef>
            <a:fontRef idx="minor">
              <a:schemeClr val="lt1"/>
            </a:fontRef>
          </p:style>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auto" hangingPunct="1">
                <a:spcBef>
                  <a:spcPts val="0"/>
                </a:spcBef>
                <a:spcAft>
                  <a:spcPts val="0"/>
                </a:spcAft>
                <a:defRPr/>
              </a:pPr>
              <a:r>
                <a:rPr lang="id-ID" sz="1200" b="1" dirty="0" smtClean="0">
                  <a:solidFill>
                    <a:prstClr val="black"/>
                  </a:solidFill>
                  <a:latin typeface="Arial Narrow" pitchFamily="34" charset="0"/>
                </a:rPr>
                <a:t>Lampung</a:t>
              </a:r>
            </a:p>
          </p:txBody>
        </p:sp>
        <p:sp>
          <p:nvSpPr>
            <p:cNvPr id="22" name="TextBox 2">
              <a:hlinkClick r:id="rId6" action="ppaction://hlinkpres?slideindex=1&amp;slidetitle="/>
            </p:cNvPr>
            <p:cNvSpPr txBox="1">
              <a:spLocks noChangeArrowheads="1"/>
            </p:cNvSpPr>
            <p:nvPr/>
          </p:nvSpPr>
          <p:spPr bwMode="auto">
            <a:xfrm>
              <a:off x="2693171" y="4429132"/>
              <a:ext cx="1036136" cy="267171"/>
            </a:xfrm>
            <a:prstGeom prst="rect">
              <a:avLst/>
            </a:prstGeom>
            <a:solidFill>
              <a:srgbClr val="C00000"/>
            </a:solidFill>
            <a:ln/>
          </p:spPr>
          <p:style>
            <a:lnRef idx="0">
              <a:schemeClr val="accent5"/>
            </a:lnRef>
            <a:fillRef idx="3">
              <a:schemeClr val="accent5"/>
            </a:fillRef>
            <a:effectRef idx="3">
              <a:schemeClr val="accent5"/>
            </a:effectRef>
            <a:fontRef idx="minor">
              <a:schemeClr val="lt1"/>
            </a:fontRef>
          </p:style>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auto" hangingPunct="1">
                <a:spcBef>
                  <a:spcPts val="0"/>
                </a:spcBef>
                <a:spcAft>
                  <a:spcPts val="0"/>
                </a:spcAft>
                <a:defRPr/>
              </a:pPr>
              <a:r>
                <a:rPr lang="id-ID" sz="1200" b="1" dirty="0" smtClean="0">
                  <a:solidFill>
                    <a:prstClr val="white"/>
                  </a:solidFill>
                  <a:latin typeface="Arial Narrow" pitchFamily="34" charset="0"/>
                </a:rPr>
                <a:t>DKI Jakarta</a:t>
              </a:r>
            </a:p>
          </p:txBody>
        </p:sp>
        <p:sp>
          <p:nvSpPr>
            <p:cNvPr id="23" name="TextBox 2">
              <a:hlinkClick r:id="rId7" action="ppaction://hlinkpres?slideindex=1&amp;slidetitle="/>
            </p:cNvPr>
            <p:cNvSpPr txBox="1">
              <a:spLocks noChangeArrowheads="1"/>
            </p:cNvSpPr>
            <p:nvPr/>
          </p:nvSpPr>
          <p:spPr bwMode="auto">
            <a:xfrm>
              <a:off x="3271605" y="4673094"/>
              <a:ext cx="691969" cy="267171"/>
            </a:xfrm>
            <a:prstGeom prst="rect">
              <a:avLst/>
            </a:prstGeom>
            <a:ln/>
          </p:spPr>
          <p:style>
            <a:lnRef idx="0">
              <a:schemeClr val="accent5"/>
            </a:lnRef>
            <a:fillRef idx="3">
              <a:schemeClr val="accent5"/>
            </a:fillRef>
            <a:effectRef idx="3">
              <a:schemeClr val="accent5"/>
            </a:effectRef>
            <a:fontRef idx="minor">
              <a:schemeClr val="lt1"/>
            </a:fontRef>
          </p:style>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auto" hangingPunct="1">
                <a:spcBef>
                  <a:spcPts val="0"/>
                </a:spcBef>
                <a:spcAft>
                  <a:spcPts val="0"/>
                </a:spcAft>
                <a:defRPr/>
              </a:pPr>
              <a:r>
                <a:rPr lang="id-ID" sz="1200" b="1" dirty="0" smtClean="0">
                  <a:solidFill>
                    <a:prstClr val="black"/>
                  </a:solidFill>
                  <a:latin typeface="Arial Narrow" pitchFamily="34" charset="0"/>
                </a:rPr>
                <a:t>Jateng</a:t>
              </a:r>
            </a:p>
          </p:txBody>
        </p:sp>
        <p:sp>
          <p:nvSpPr>
            <p:cNvPr id="24" name="TextBox 2">
              <a:hlinkClick r:id="rId8" action="ppaction://hlinkpres?slideindex=1&amp;slidetitle="/>
            </p:cNvPr>
            <p:cNvSpPr txBox="1">
              <a:spLocks noChangeArrowheads="1"/>
            </p:cNvSpPr>
            <p:nvPr/>
          </p:nvSpPr>
          <p:spPr bwMode="auto">
            <a:xfrm>
              <a:off x="2321692" y="5030284"/>
              <a:ext cx="566670" cy="267171"/>
            </a:xfrm>
            <a:prstGeom prst="rect">
              <a:avLst/>
            </a:prstGeom>
            <a:ln/>
          </p:spPr>
          <p:style>
            <a:lnRef idx="0">
              <a:schemeClr val="accent5"/>
            </a:lnRef>
            <a:fillRef idx="3">
              <a:schemeClr val="accent5"/>
            </a:fillRef>
            <a:effectRef idx="3">
              <a:schemeClr val="accent5"/>
            </a:effectRef>
            <a:fontRef idx="minor">
              <a:schemeClr val="lt1"/>
            </a:fontRef>
          </p:style>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auto" hangingPunct="1">
                <a:spcBef>
                  <a:spcPts val="0"/>
                </a:spcBef>
                <a:spcAft>
                  <a:spcPts val="0"/>
                </a:spcAft>
                <a:defRPr/>
              </a:pPr>
              <a:r>
                <a:rPr lang="id-ID" sz="1200" b="1" dirty="0" smtClean="0">
                  <a:solidFill>
                    <a:prstClr val="black"/>
                  </a:solidFill>
                  <a:latin typeface="Arial Narrow" pitchFamily="34" charset="0"/>
                </a:rPr>
                <a:t>Jabar</a:t>
              </a:r>
            </a:p>
          </p:txBody>
        </p:sp>
        <p:sp>
          <p:nvSpPr>
            <p:cNvPr id="25" name="TextBox 2">
              <a:hlinkClick r:id="rId9" action="ppaction://hlinkpres?slideindex=1&amp;slidetitle="/>
            </p:cNvPr>
            <p:cNvSpPr txBox="1">
              <a:spLocks noChangeArrowheads="1"/>
            </p:cNvSpPr>
            <p:nvPr/>
          </p:nvSpPr>
          <p:spPr bwMode="auto">
            <a:xfrm>
              <a:off x="3099704" y="5224475"/>
              <a:ext cx="816339" cy="267171"/>
            </a:xfrm>
            <a:prstGeom prst="rect">
              <a:avLst/>
            </a:prstGeom>
            <a:ln/>
          </p:spPr>
          <p:style>
            <a:lnRef idx="0">
              <a:schemeClr val="accent5"/>
            </a:lnRef>
            <a:fillRef idx="3">
              <a:schemeClr val="accent5"/>
            </a:fillRef>
            <a:effectRef idx="3">
              <a:schemeClr val="accent5"/>
            </a:effectRef>
            <a:fontRef idx="minor">
              <a:schemeClr val="lt1"/>
            </a:fontRef>
          </p:style>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auto" hangingPunct="1">
                <a:spcBef>
                  <a:spcPts val="0"/>
                </a:spcBef>
                <a:spcAft>
                  <a:spcPts val="0"/>
                </a:spcAft>
                <a:defRPr/>
              </a:pPr>
              <a:r>
                <a:rPr lang="id-ID" sz="1200" b="1" dirty="0" smtClean="0">
                  <a:solidFill>
                    <a:prstClr val="black"/>
                  </a:solidFill>
                  <a:latin typeface="Arial Narrow" pitchFamily="34" charset="0"/>
                </a:rPr>
                <a:t>DI Yogya</a:t>
              </a:r>
            </a:p>
          </p:txBody>
        </p:sp>
        <p:sp>
          <p:nvSpPr>
            <p:cNvPr id="26" name="TextBox 2">
              <a:hlinkClick r:id="rId10" action="ppaction://hlinkpres?slideindex=1&amp;slidetitle="/>
            </p:cNvPr>
            <p:cNvSpPr txBox="1">
              <a:spLocks noChangeArrowheads="1"/>
            </p:cNvSpPr>
            <p:nvPr/>
          </p:nvSpPr>
          <p:spPr bwMode="auto">
            <a:xfrm>
              <a:off x="4364821" y="4714884"/>
              <a:ext cx="691969" cy="267171"/>
            </a:xfrm>
            <a:prstGeom prst="rect">
              <a:avLst/>
            </a:prstGeom>
            <a:ln/>
          </p:spPr>
          <p:style>
            <a:lnRef idx="0">
              <a:schemeClr val="accent5"/>
            </a:lnRef>
            <a:fillRef idx="3">
              <a:schemeClr val="accent5"/>
            </a:fillRef>
            <a:effectRef idx="3">
              <a:schemeClr val="accent5"/>
            </a:effectRef>
            <a:fontRef idx="minor">
              <a:schemeClr val="lt1"/>
            </a:fontRef>
          </p:style>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auto" hangingPunct="1">
                <a:spcBef>
                  <a:spcPts val="0"/>
                </a:spcBef>
                <a:spcAft>
                  <a:spcPts val="0"/>
                </a:spcAft>
                <a:defRPr/>
              </a:pPr>
              <a:r>
                <a:rPr lang="id-ID" sz="1200" b="1" dirty="0" smtClean="0">
                  <a:solidFill>
                    <a:prstClr val="black"/>
                  </a:solidFill>
                  <a:latin typeface="Arial Narrow" pitchFamily="34" charset="0"/>
                </a:rPr>
                <a:t>Jatim</a:t>
              </a:r>
            </a:p>
          </p:txBody>
        </p:sp>
        <p:sp>
          <p:nvSpPr>
            <p:cNvPr id="27" name="TextBox 2">
              <a:hlinkClick r:id="rId11" action="ppaction://hlinkpres?slideindex=1&amp;slidetitle="/>
            </p:cNvPr>
            <p:cNvSpPr txBox="1">
              <a:spLocks noChangeArrowheads="1"/>
            </p:cNvSpPr>
            <p:nvPr/>
          </p:nvSpPr>
          <p:spPr bwMode="auto">
            <a:xfrm>
              <a:off x="4680438" y="5443550"/>
              <a:ext cx="526582" cy="267171"/>
            </a:xfrm>
            <a:prstGeom prst="rect">
              <a:avLst/>
            </a:prstGeom>
            <a:ln/>
          </p:spPr>
          <p:style>
            <a:lnRef idx="0">
              <a:schemeClr val="accent5"/>
            </a:lnRef>
            <a:fillRef idx="3">
              <a:schemeClr val="accent5"/>
            </a:fillRef>
            <a:effectRef idx="3">
              <a:schemeClr val="accent5"/>
            </a:effectRef>
            <a:fontRef idx="minor">
              <a:schemeClr val="lt1"/>
            </a:fontRef>
          </p:style>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auto" hangingPunct="1">
                <a:spcBef>
                  <a:spcPts val="0"/>
                </a:spcBef>
                <a:spcAft>
                  <a:spcPts val="0"/>
                </a:spcAft>
                <a:defRPr/>
              </a:pPr>
              <a:r>
                <a:rPr lang="id-ID" sz="1200" b="1" dirty="0" smtClean="0">
                  <a:solidFill>
                    <a:prstClr val="black"/>
                  </a:solidFill>
                  <a:latin typeface="Arial Narrow" pitchFamily="34" charset="0"/>
                </a:rPr>
                <a:t>Bali</a:t>
              </a:r>
            </a:p>
          </p:txBody>
        </p:sp>
        <p:sp>
          <p:nvSpPr>
            <p:cNvPr id="28" name="TextBox 2">
              <a:hlinkClick r:id="rId12" action="ppaction://hlinkpres?slideindex=1&amp;slidetitle="/>
            </p:cNvPr>
            <p:cNvSpPr txBox="1">
              <a:spLocks noChangeArrowheads="1"/>
            </p:cNvSpPr>
            <p:nvPr/>
          </p:nvSpPr>
          <p:spPr bwMode="auto">
            <a:xfrm>
              <a:off x="5540841" y="5514988"/>
              <a:ext cx="526582" cy="267171"/>
            </a:xfrm>
            <a:prstGeom prst="rect">
              <a:avLst/>
            </a:prstGeom>
            <a:ln/>
          </p:spPr>
          <p:style>
            <a:lnRef idx="0">
              <a:schemeClr val="accent5"/>
            </a:lnRef>
            <a:fillRef idx="3">
              <a:schemeClr val="accent5"/>
            </a:fillRef>
            <a:effectRef idx="3">
              <a:schemeClr val="accent5"/>
            </a:effectRef>
            <a:fontRef idx="minor">
              <a:schemeClr val="lt1"/>
            </a:fontRef>
          </p:style>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auto" hangingPunct="1">
                <a:spcBef>
                  <a:spcPts val="0"/>
                </a:spcBef>
                <a:spcAft>
                  <a:spcPts val="0"/>
                </a:spcAft>
                <a:defRPr/>
              </a:pPr>
              <a:r>
                <a:rPr lang="id-ID" sz="1200" b="1" dirty="0" smtClean="0">
                  <a:solidFill>
                    <a:prstClr val="black"/>
                  </a:solidFill>
                  <a:latin typeface="Arial Narrow" pitchFamily="34" charset="0"/>
                </a:rPr>
                <a:t>NTB</a:t>
              </a:r>
            </a:p>
          </p:txBody>
        </p:sp>
        <p:sp>
          <p:nvSpPr>
            <p:cNvPr id="29" name="TextBox 2">
              <a:hlinkClick r:id="rId13" action="ppaction://hlinkpres?slideindex=1&amp;slidetitle="/>
            </p:cNvPr>
            <p:cNvSpPr txBox="1">
              <a:spLocks noChangeArrowheads="1"/>
            </p:cNvSpPr>
            <p:nvPr/>
          </p:nvSpPr>
          <p:spPr bwMode="auto">
            <a:xfrm>
              <a:off x="7708119" y="3071810"/>
              <a:ext cx="594360" cy="267171"/>
            </a:xfrm>
            <a:prstGeom prst="rect">
              <a:avLst/>
            </a:prstGeom>
            <a:ln/>
          </p:spPr>
          <p:style>
            <a:lnRef idx="0">
              <a:schemeClr val="accent5"/>
            </a:lnRef>
            <a:fillRef idx="3">
              <a:schemeClr val="accent5"/>
            </a:fillRef>
            <a:effectRef idx="3">
              <a:schemeClr val="accent5"/>
            </a:effectRef>
            <a:fontRef idx="minor">
              <a:schemeClr val="lt1"/>
            </a:fontRef>
          </p:style>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auto" hangingPunct="1">
                <a:spcBef>
                  <a:spcPts val="0"/>
                </a:spcBef>
                <a:spcAft>
                  <a:spcPts val="0"/>
                </a:spcAft>
                <a:defRPr/>
              </a:pPr>
              <a:r>
                <a:rPr lang="id-ID" sz="1200" b="1" dirty="0" smtClean="0">
                  <a:solidFill>
                    <a:prstClr val="black"/>
                  </a:solidFill>
                  <a:latin typeface="Arial Narrow" pitchFamily="34" charset="0"/>
                </a:rPr>
                <a:t>Sulut</a:t>
              </a:r>
            </a:p>
          </p:txBody>
        </p:sp>
        <p:sp>
          <p:nvSpPr>
            <p:cNvPr id="30" name="TextBox 2">
              <a:hlinkClick r:id="rId14" action="ppaction://hlinkpres?slideindex=1&amp;slidetitle="/>
            </p:cNvPr>
            <p:cNvSpPr txBox="1">
              <a:spLocks noChangeArrowheads="1"/>
            </p:cNvSpPr>
            <p:nvPr/>
          </p:nvSpPr>
          <p:spPr bwMode="auto">
            <a:xfrm>
              <a:off x="6779424" y="3143248"/>
              <a:ext cx="888956" cy="267171"/>
            </a:xfrm>
            <a:prstGeom prst="rect">
              <a:avLst/>
            </a:prstGeom>
            <a:ln/>
          </p:spPr>
          <p:style>
            <a:lnRef idx="0">
              <a:schemeClr val="accent5"/>
            </a:lnRef>
            <a:fillRef idx="3">
              <a:schemeClr val="accent5"/>
            </a:fillRef>
            <a:effectRef idx="3">
              <a:schemeClr val="accent5"/>
            </a:effectRef>
            <a:fontRef idx="minor">
              <a:schemeClr val="lt1"/>
            </a:fontRef>
          </p:style>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auto" hangingPunct="1">
                <a:spcBef>
                  <a:spcPts val="0"/>
                </a:spcBef>
                <a:spcAft>
                  <a:spcPts val="0"/>
                </a:spcAft>
                <a:defRPr/>
              </a:pPr>
              <a:r>
                <a:rPr lang="id-ID" sz="1200" b="1" dirty="0" smtClean="0">
                  <a:solidFill>
                    <a:prstClr val="black"/>
                  </a:solidFill>
                  <a:latin typeface="Arial Narrow" pitchFamily="34" charset="0"/>
                </a:rPr>
                <a:t>Gorontalo</a:t>
              </a:r>
            </a:p>
          </p:txBody>
        </p:sp>
        <p:sp>
          <p:nvSpPr>
            <p:cNvPr id="31" name="TextBox 2">
              <a:hlinkClick r:id="rId15" action="ppaction://hlinkpres?slideindex=1&amp;slidetitle="/>
            </p:cNvPr>
            <p:cNvSpPr txBox="1">
              <a:spLocks noChangeArrowheads="1"/>
            </p:cNvSpPr>
            <p:nvPr/>
          </p:nvSpPr>
          <p:spPr bwMode="auto">
            <a:xfrm>
              <a:off x="6129339" y="4714884"/>
              <a:ext cx="607515" cy="267171"/>
            </a:xfrm>
            <a:prstGeom prst="rect">
              <a:avLst/>
            </a:prstGeom>
            <a:ln/>
          </p:spPr>
          <p:style>
            <a:lnRef idx="0">
              <a:schemeClr val="accent5"/>
            </a:lnRef>
            <a:fillRef idx="3">
              <a:schemeClr val="accent5"/>
            </a:fillRef>
            <a:effectRef idx="3">
              <a:schemeClr val="accent5"/>
            </a:effectRef>
            <a:fontRef idx="minor">
              <a:schemeClr val="lt1"/>
            </a:fontRef>
          </p:style>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auto" hangingPunct="1">
                <a:spcBef>
                  <a:spcPts val="0"/>
                </a:spcBef>
                <a:spcAft>
                  <a:spcPts val="0"/>
                </a:spcAft>
                <a:defRPr/>
              </a:pPr>
              <a:r>
                <a:rPr lang="id-ID" sz="1200" b="1" dirty="0" smtClean="0">
                  <a:solidFill>
                    <a:prstClr val="black"/>
                  </a:solidFill>
                  <a:latin typeface="Arial Narrow" pitchFamily="34" charset="0"/>
                </a:rPr>
                <a:t>Sulsel</a:t>
              </a:r>
            </a:p>
          </p:txBody>
        </p:sp>
        <p:sp>
          <p:nvSpPr>
            <p:cNvPr id="32" name="TextBox 2">
              <a:hlinkClick r:id="rId16" action="ppaction://hlinkpres?slideindex=1&amp;slidetitle="/>
            </p:cNvPr>
            <p:cNvSpPr txBox="1">
              <a:spLocks noChangeArrowheads="1"/>
            </p:cNvSpPr>
            <p:nvPr/>
          </p:nvSpPr>
          <p:spPr bwMode="auto">
            <a:xfrm>
              <a:off x="7243771" y="4643447"/>
              <a:ext cx="607515" cy="267171"/>
            </a:xfrm>
            <a:prstGeom prst="rect">
              <a:avLst/>
            </a:prstGeom>
            <a:ln/>
          </p:spPr>
          <p:style>
            <a:lnRef idx="0">
              <a:schemeClr val="accent5"/>
            </a:lnRef>
            <a:fillRef idx="3">
              <a:schemeClr val="accent5"/>
            </a:fillRef>
            <a:effectRef idx="3">
              <a:schemeClr val="accent5"/>
            </a:effectRef>
            <a:fontRef idx="minor">
              <a:schemeClr val="lt1"/>
            </a:fontRef>
          </p:style>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auto" hangingPunct="1">
                <a:spcBef>
                  <a:spcPts val="0"/>
                </a:spcBef>
                <a:spcAft>
                  <a:spcPts val="0"/>
                </a:spcAft>
                <a:defRPr/>
              </a:pPr>
              <a:r>
                <a:rPr lang="id-ID" sz="1200" b="1" dirty="0" smtClean="0">
                  <a:solidFill>
                    <a:prstClr val="black"/>
                  </a:solidFill>
                  <a:latin typeface="Arial Narrow" pitchFamily="34" charset="0"/>
                </a:rPr>
                <a:t>Sultra</a:t>
              </a:r>
            </a:p>
          </p:txBody>
        </p:sp>
        <p:sp>
          <p:nvSpPr>
            <p:cNvPr id="33" name="Oval 32"/>
            <p:cNvSpPr/>
            <p:nvPr/>
          </p:nvSpPr>
          <p:spPr>
            <a:xfrm>
              <a:off x="2786041" y="4714884"/>
              <a:ext cx="163037" cy="152400"/>
            </a:xfrm>
            <a:prstGeom prst="ellipse">
              <a:avLst/>
            </a:prstGeom>
            <a:solidFill>
              <a:srgbClr val="FF0000"/>
            </a:solidFill>
            <a:ln/>
          </p:spPr>
          <p:style>
            <a:lnRef idx="0">
              <a:schemeClr val="accent6"/>
            </a:lnRef>
            <a:fillRef idx="3">
              <a:schemeClr val="accent6"/>
            </a:fillRef>
            <a:effectRef idx="3">
              <a:schemeClr val="accent6"/>
            </a:effectRef>
            <a:fontRef idx="minor">
              <a:schemeClr val="lt1"/>
            </a:fontRef>
          </p:style>
          <p:txBody>
            <a:bodyPr anchor="ctr"/>
            <a:lstStyle/>
            <a:p>
              <a:pPr algn="ctr" eaLnBrk="1" fontAlgn="auto" hangingPunct="1">
                <a:spcBef>
                  <a:spcPts val="0"/>
                </a:spcBef>
                <a:spcAft>
                  <a:spcPts val="0"/>
                </a:spcAft>
                <a:defRPr/>
              </a:pPr>
              <a:endParaRPr lang="id-ID">
                <a:solidFill>
                  <a:prstClr val="white"/>
                </a:solidFill>
              </a:endParaRPr>
            </a:p>
          </p:txBody>
        </p:sp>
        <p:sp>
          <p:nvSpPr>
            <p:cNvPr id="34" name="Oval 33"/>
            <p:cNvSpPr/>
            <p:nvPr/>
          </p:nvSpPr>
          <p:spPr>
            <a:xfrm>
              <a:off x="8989477" y="1346739"/>
              <a:ext cx="163037" cy="152399"/>
            </a:xfrm>
            <a:prstGeom prst="ellipse">
              <a:avLst/>
            </a:prstGeom>
            <a:solidFill>
              <a:srgbClr val="0033CC"/>
            </a:solidFill>
            <a:ln/>
          </p:spPr>
          <p:style>
            <a:lnRef idx="0">
              <a:schemeClr val="accent6"/>
            </a:lnRef>
            <a:fillRef idx="3">
              <a:schemeClr val="accent6"/>
            </a:fillRef>
            <a:effectRef idx="3">
              <a:schemeClr val="accent6"/>
            </a:effectRef>
            <a:fontRef idx="minor">
              <a:schemeClr val="lt1"/>
            </a:fontRef>
          </p:style>
          <p:txBody>
            <a:bodyPr anchor="ctr"/>
            <a:lstStyle/>
            <a:p>
              <a:pPr algn="ctr" eaLnBrk="1" fontAlgn="auto" hangingPunct="1">
                <a:spcBef>
                  <a:spcPts val="0"/>
                </a:spcBef>
                <a:spcAft>
                  <a:spcPts val="0"/>
                </a:spcAft>
                <a:defRPr/>
              </a:pPr>
              <a:endParaRPr lang="id-ID">
                <a:solidFill>
                  <a:prstClr val="white"/>
                </a:solidFill>
              </a:endParaRPr>
            </a:p>
          </p:txBody>
        </p:sp>
        <p:sp>
          <p:nvSpPr>
            <p:cNvPr id="35" name="Oval 34"/>
            <p:cNvSpPr/>
            <p:nvPr/>
          </p:nvSpPr>
          <p:spPr>
            <a:xfrm>
              <a:off x="8989477" y="1600594"/>
              <a:ext cx="163036" cy="152399"/>
            </a:xfrm>
            <a:prstGeom prst="ellipse">
              <a:avLst/>
            </a:prstGeom>
            <a:solidFill>
              <a:srgbClr val="FFFF00"/>
            </a:solidFill>
            <a:ln/>
          </p:spPr>
          <p:style>
            <a:lnRef idx="0">
              <a:schemeClr val="accent6"/>
            </a:lnRef>
            <a:fillRef idx="3">
              <a:schemeClr val="accent6"/>
            </a:fillRef>
            <a:effectRef idx="3">
              <a:schemeClr val="accent6"/>
            </a:effectRef>
            <a:fontRef idx="minor">
              <a:schemeClr val="lt1"/>
            </a:fontRef>
          </p:style>
          <p:txBody>
            <a:bodyPr anchor="ctr"/>
            <a:lstStyle/>
            <a:p>
              <a:pPr algn="ctr" eaLnBrk="1" fontAlgn="auto" hangingPunct="1">
                <a:spcBef>
                  <a:spcPts val="0"/>
                </a:spcBef>
                <a:spcAft>
                  <a:spcPts val="0"/>
                </a:spcAft>
                <a:defRPr/>
              </a:pPr>
              <a:endParaRPr lang="id-ID">
                <a:solidFill>
                  <a:prstClr val="white"/>
                </a:solidFill>
              </a:endParaRPr>
            </a:p>
          </p:txBody>
        </p:sp>
        <p:sp>
          <p:nvSpPr>
            <p:cNvPr id="36" name="Oval 35"/>
            <p:cNvSpPr/>
            <p:nvPr/>
          </p:nvSpPr>
          <p:spPr>
            <a:xfrm>
              <a:off x="8989477" y="1846422"/>
              <a:ext cx="163037" cy="152399"/>
            </a:xfrm>
            <a:prstGeom prst="ellipse">
              <a:avLst/>
            </a:prstGeom>
            <a:solidFill>
              <a:srgbClr val="FF0000"/>
            </a:solidFill>
            <a:ln/>
          </p:spPr>
          <p:style>
            <a:lnRef idx="0">
              <a:schemeClr val="accent6"/>
            </a:lnRef>
            <a:fillRef idx="3">
              <a:schemeClr val="accent6"/>
            </a:fillRef>
            <a:effectRef idx="3">
              <a:schemeClr val="accent6"/>
            </a:effectRef>
            <a:fontRef idx="minor">
              <a:schemeClr val="lt1"/>
            </a:fontRef>
          </p:style>
          <p:txBody>
            <a:bodyPr anchor="ctr"/>
            <a:lstStyle/>
            <a:p>
              <a:pPr algn="ctr" eaLnBrk="1" fontAlgn="auto" hangingPunct="1">
                <a:spcBef>
                  <a:spcPts val="0"/>
                </a:spcBef>
                <a:spcAft>
                  <a:spcPts val="0"/>
                </a:spcAft>
                <a:defRPr/>
              </a:pPr>
              <a:endParaRPr lang="id-ID">
                <a:solidFill>
                  <a:prstClr val="white"/>
                </a:solidFill>
              </a:endParaRPr>
            </a:p>
          </p:txBody>
        </p:sp>
        <p:sp>
          <p:nvSpPr>
            <p:cNvPr id="37" name="Oval 36"/>
            <p:cNvSpPr/>
            <p:nvPr/>
          </p:nvSpPr>
          <p:spPr>
            <a:xfrm>
              <a:off x="3566161" y="5029200"/>
              <a:ext cx="163037" cy="152400"/>
            </a:xfrm>
            <a:prstGeom prst="ellipse">
              <a:avLst/>
            </a:prstGeom>
            <a:solidFill>
              <a:srgbClr val="0033CC"/>
            </a:solidFill>
            <a:ln/>
          </p:spPr>
          <p:style>
            <a:lnRef idx="0">
              <a:schemeClr val="accent6"/>
            </a:lnRef>
            <a:fillRef idx="3">
              <a:schemeClr val="accent6"/>
            </a:fillRef>
            <a:effectRef idx="3">
              <a:schemeClr val="accent6"/>
            </a:effectRef>
            <a:fontRef idx="minor">
              <a:schemeClr val="lt1"/>
            </a:fontRef>
          </p:style>
          <p:txBody>
            <a:bodyPr anchor="ctr"/>
            <a:lstStyle/>
            <a:p>
              <a:pPr algn="ctr" eaLnBrk="1" fontAlgn="auto" hangingPunct="1">
                <a:spcBef>
                  <a:spcPts val="0"/>
                </a:spcBef>
                <a:spcAft>
                  <a:spcPts val="0"/>
                </a:spcAft>
                <a:defRPr/>
              </a:pPr>
              <a:endParaRPr lang="id-ID">
                <a:solidFill>
                  <a:prstClr val="white"/>
                </a:solidFill>
              </a:endParaRPr>
            </a:p>
          </p:txBody>
        </p:sp>
        <p:sp>
          <p:nvSpPr>
            <p:cNvPr id="38" name="Oval 37"/>
            <p:cNvSpPr/>
            <p:nvPr/>
          </p:nvSpPr>
          <p:spPr>
            <a:xfrm>
              <a:off x="7924801" y="3276600"/>
              <a:ext cx="163037" cy="152400"/>
            </a:xfrm>
            <a:prstGeom prst="ellipse">
              <a:avLst/>
            </a:prstGeom>
            <a:solidFill>
              <a:srgbClr val="0033CC"/>
            </a:solidFill>
            <a:ln/>
          </p:spPr>
          <p:style>
            <a:lnRef idx="0">
              <a:schemeClr val="accent6"/>
            </a:lnRef>
            <a:fillRef idx="3">
              <a:schemeClr val="accent6"/>
            </a:fillRef>
            <a:effectRef idx="3">
              <a:schemeClr val="accent6"/>
            </a:effectRef>
            <a:fontRef idx="minor">
              <a:schemeClr val="lt1"/>
            </a:fontRef>
          </p:style>
          <p:txBody>
            <a:bodyPr anchor="ctr"/>
            <a:lstStyle/>
            <a:p>
              <a:pPr algn="ctr" eaLnBrk="1" fontAlgn="auto" hangingPunct="1">
                <a:spcBef>
                  <a:spcPts val="0"/>
                </a:spcBef>
                <a:spcAft>
                  <a:spcPts val="0"/>
                </a:spcAft>
                <a:defRPr/>
              </a:pPr>
              <a:endParaRPr lang="id-ID">
                <a:solidFill>
                  <a:prstClr val="white"/>
                </a:solidFill>
              </a:endParaRPr>
            </a:p>
          </p:txBody>
        </p:sp>
      </p:grpSp>
      <p:sp>
        <p:nvSpPr>
          <p:cNvPr id="22531" name="TextBox 39"/>
          <p:cNvSpPr txBox="1">
            <a:spLocks noChangeArrowheads="1"/>
          </p:cNvSpPr>
          <p:nvPr/>
        </p:nvSpPr>
        <p:spPr bwMode="auto">
          <a:xfrm>
            <a:off x="19050" y="4657268"/>
            <a:ext cx="9170988" cy="24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000">
                <a:latin typeface="Segoe UI" pitchFamily="34" charset="0"/>
                <a:cs typeface="Segoe UI" pitchFamily="34" charset="0"/>
              </a:rPr>
              <a:t>Sumber: Kepala Bappebti-Kementerian Perdagangan pada Rakor BI-Pemenrintah Pusat-Pemerintah Daerah, 12 Februari 2016</a:t>
            </a:r>
          </a:p>
        </p:txBody>
      </p:sp>
      <p:sp>
        <p:nvSpPr>
          <p:cNvPr id="22532" name="TextBox 40"/>
          <p:cNvSpPr txBox="1">
            <a:spLocks noChangeArrowheads="1"/>
          </p:cNvSpPr>
          <p:nvPr/>
        </p:nvSpPr>
        <p:spPr bwMode="auto">
          <a:xfrm>
            <a:off x="0" y="0"/>
            <a:ext cx="9144000"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 typeface="Arial" charset="0"/>
              <a:buNone/>
            </a:pPr>
            <a:r>
              <a:rPr lang="id-ID" altLang="en-US" sz="3200" b="1" dirty="0" smtClean="0">
                <a:solidFill>
                  <a:srgbClr val="FF0000"/>
                </a:solidFill>
                <a:latin typeface="Agency FB" pitchFamily="34" charset="0"/>
                <a:cs typeface="Segoe UI" pitchFamily="34" charset="0"/>
              </a:rPr>
              <a:t>P</a:t>
            </a:r>
            <a:r>
              <a:rPr lang="id-ID" altLang="en-US" sz="2800" b="1" dirty="0" smtClean="0">
                <a:latin typeface="Agency FB" pitchFamily="34" charset="0"/>
                <a:cs typeface="Segoe UI" pitchFamily="34" charset="0"/>
              </a:rPr>
              <a:t>ERSEBARAN PASAR LELANG KOMODITAS</a:t>
            </a:r>
            <a:r>
              <a:rPr lang="en-US" altLang="en-US" sz="2800" b="1" dirty="0" smtClean="0">
                <a:latin typeface="Agency FB" pitchFamily="34" charset="0"/>
                <a:cs typeface="Segoe UI" pitchFamily="34" charset="0"/>
              </a:rPr>
              <a:t> (PLK)</a:t>
            </a:r>
            <a:endParaRPr lang="en-US" altLang="en-US" sz="2800" b="1" dirty="0">
              <a:latin typeface="Agency FB" pitchFamily="34" charset="0"/>
              <a:cs typeface="Segoe UI" pitchFamily="34" charset="0"/>
            </a:endParaRPr>
          </a:p>
        </p:txBody>
      </p:sp>
      <p:sp>
        <p:nvSpPr>
          <p:cNvPr id="22533" name="Slide Number Placeholder 4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42745FBD-6142-43CD-9E0C-62282744AE67}" type="slidenum">
              <a:rPr lang="en-US" altLang="en-US" smtClean="0">
                <a:solidFill>
                  <a:schemeClr val="bg1"/>
                </a:solidFill>
                <a:latin typeface="Calibri" pitchFamily="34" charset="0"/>
              </a:rPr>
              <a:pPr/>
              <a:t>5</a:t>
            </a:fld>
            <a:endParaRPr lang="en-US" altLang="en-US" smtClean="0">
              <a:solidFill>
                <a:schemeClr val="bg1"/>
              </a:solidFill>
              <a:latin typeface="Calibri" pitchFamily="34" charset="0"/>
            </a:endParaRPr>
          </a:p>
        </p:txBody>
      </p:sp>
      <p:sp>
        <p:nvSpPr>
          <p:cNvPr id="22534" name="TextBox 1"/>
          <p:cNvSpPr txBox="1">
            <a:spLocks noChangeArrowheads="1"/>
          </p:cNvSpPr>
          <p:nvPr/>
        </p:nvSpPr>
        <p:spPr bwMode="auto">
          <a:xfrm>
            <a:off x="-97972" y="481694"/>
            <a:ext cx="9247188"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342900" indent="-342900">
              <a:defRPr>
                <a:solidFill>
                  <a:schemeClr val="tx1"/>
                </a:solidFill>
                <a:latin typeface="Arial" charset="0"/>
                <a:cs typeface="Arial" charset="0"/>
              </a:defRPr>
            </a:lvl1pPr>
            <a:lvl2pPr marL="103188">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lvl="1" eaLnBrk="1" hangingPunct="1">
              <a:spcAft>
                <a:spcPts val="600"/>
              </a:spcAft>
            </a:pPr>
            <a:r>
              <a:rPr lang="id-ID" altLang="en-US" sz="1300" b="1" dirty="0" smtClean="0">
                <a:solidFill>
                  <a:srgbClr val="C00000"/>
                </a:solidFill>
                <a:latin typeface="Segoe UI" pitchFamily="34" charset="0"/>
                <a:cs typeface="Segoe UI" pitchFamily="34" charset="0"/>
              </a:rPr>
              <a:t>SAAT INI TERDAPAT 14 PLK TERSEBAR DI INDONESIA. PEMERINTAH SEDANG MELAKUKAN REVITALISASI TERHADAP 5 PLK DENGAN MENYERAHKAN KEPADA SWASTA DALAM PENGELOLAANNYA..</a:t>
            </a:r>
            <a:endParaRPr lang="id-ID" altLang="en-US" sz="1300" b="1" dirty="0">
              <a:solidFill>
                <a:srgbClr val="C00000"/>
              </a:solidFill>
              <a:latin typeface="Segoe UI" pitchFamily="34" charset="0"/>
              <a:cs typeface="Segoe UI"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152400" y="457200"/>
            <a:ext cx="8915400" cy="4693593"/>
          </a:xfrm>
          <a:prstGeom prst="rect">
            <a:avLst/>
          </a:prstGeom>
          <a:noFill/>
        </p:spPr>
        <p:txBody>
          <a:bodyPr>
            <a:spAutoFit/>
          </a:bodyPr>
          <a:lstStyle/>
          <a:p>
            <a:pPr marL="0" lvl="1" eaLnBrk="1" hangingPunct="1">
              <a:spcAft>
                <a:spcPts val="0"/>
              </a:spcAft>
              <a:defRPr/>
            </a:pPr>
            <a:endParaRPr lang="en-US" sz="400" b="1" dirty="0" smtClean="0">
              <a:latin typeface="Calibri" pitchFamily="34" charset="0"/>
              <a:ea typeface="Segoe UI" panose="020B0502040204020203" pitchFamily="34" charset="0"/>
              <a:cs typeface="Segoe UI" panose="020B0502040204020203" pitchFamily="34" charset="0"/>
            </a:endParaRPr>
          </a:p>
          <a:p>
            <a:pPr marL="0" lvl="1" eaLnBrk="1" hangingPunct="1">
              <a:spcAft>
                <a:spcPts val="0"/>
              </a:spcAft>
              <a:defRPr/>
            </a:pPr>
            <a:r>
              <a:rPr lang="id-ID" sz="1200" b="1" dirty="0" smtClean="0">
                <a:latin typeface="Calibri" pitchFamily="34" charset="0"/>
                <a:ea typeface="Segoe UI" panose="020B0502040204020203" pitchFamily="34" charset="0"/>
                <a:cs typeface="Segoe UI" panose="020B0502040204020203" pitchFamily="34" charset="0"/>
              </a:rPr>
              <a:t>OPERATOR</a:t>
            </a:r>
            <a:endParaRPr lang="id-ID" sz="1200" b="1" dirty="0">
              <a:latin typeface="Calibri" pitchFamily="34" charset="0"/>
              <a:ea typeface="Segoe UI" panose="020B0502040204020203" pitchFamily="34" charset="0"/>
              <a:cs typeface="Segoe UI" panose="020B0502040204020203" pitchFamily="34" charset="0"/>
            </a:endParaRPr>
          </a:p>
          <a:p>
            <a:pPr marL="355600" lvl="1" indent="-285750" eaLnBrk="1" hangingPunct="1">
              <a:spcAft>
                <a:spcPts val="0"/>
              </a:spcAft>
              <a:buFont typeface="Wingdings" panose="05000000000000000000" pitchFamily="2" charset="2"/>
              <a:buChar char="§"/>
              <a:defRPr/>
            </a:pPr>
            <a:r>
              <a:rPr lang="id-ID" sz="1200" dirty="0">
                <a:latin typeface="Calibri" pitchFamily="34" charset="0"/>
                <a:ea typeface="Segoe UI" panose="020B0502040204020203" pitchFamily="34" charset="0"/>
                <a:cs typeface="Segoe UI" panose="020B0502040204020203" pitchFamily="34" charset="0"/>
              </a:rPr>
              <a:t>Dari tahun 2003-2009, PLK hanya dilakukan oleh Dinas Provinsi yg membidangi Perdagangan.</a:t>
            </a:r>
          </a:p>
          <a:p>
            <a:pPr marL="355600" lvl="1" indent="-285750" eaLnBrk="1" hangingPunct="1">
              <a:spcAft>
                <a:spcPts val="0"/>
              </a:spcAft>
              <a:buFont typeface="Wingdings" panose="05000000000000000000" pitchFamily="2" charset="2"/>
              <a:buChar char="§"/>
              <a:defRPr/>
            </a:pPr>
            <a:r>
              <a:rPr lang="id-ID" sz="1200" dirty="0">
                <a:latin typeface="Calibri" pitchFamily="34" charset="0"/>
                <a:ea typeface="Segoe UI" panose="020B0502040204020203" pitchFamily="34" charset="0"/>
                <a:cs typeface="Segoe UI" panose="020B0502040204020203" pitchFamily="34" charset="0"/>
              </a:rPr>
              <a:t>Pada tahun 2014, terdapat 14 penyelenggara PLK</a:t>
            </a:r>
            <a:r>
              <a:rPr lang="en-GB" sz="1200" dirty="0">
                <a:latin typeface="Calibri" pitchFamily="34" charset="0"/>
                <a:ea typeface="Segoe UI" panose="020B0502040204020203" pitchFamily="34" charset="0"/>
                <a:cs typeface="Segoe UI" panose="020B0502040204020203" pitchFamily="34" charset="0"/>
              </a:rPr>
              <a:t>:</a:t>
            </a:r>
          </a:p>
          <a:p>
            <a:pPr marL="627063" lvl="2" indent="-285750" eaLnBrk="1" hangingPunct="1">
              <a:spcAft>
                <a:spcPts val="0"/>
              </a:spcAft>
              <a:buFont typeface="Arial" pitchFamily="34" charset="0"/>
              <a:buChar char="•"/>
              <a:defRPr/>
            </a:pPr>
            <a:r>
              <a:rPr lang="en-GB" sz="1200" dirty="0" err="1">
                <a:latin typeface="Calibri" pitchFamily="34" charset="0"/>
                <a:ea typeface="Segoe UI" panose="020B0502040204020203" pitchFamily="34" charset="0"/>
                <a:cs typeface="Segoe UI" panose="020B0502040204020203" pitchFamily="34" charset="0"/>
              </a:rPr>
              <a:t>Dinas</a:t>
            </a:r>
            <a:r>
              <a:rPr lang="en-GB" sz="1200" dirty="0">
                <a:latin typeface="Calibri" pitchFamily="34" charset="0"/>
                <a:ea typeface="Segoe UI" panose="020B0502040204020203" pitchFamily="34" charset="0"/>
                <a:cs typeface="Segoe UI" panose="020B0502040204020203" pitchFamily="34" charset="0"/>
              </a:rPr>
              <a:t> </a:t>
            </a:r>
            <a:r>
              <a:rPr lang="id-ID" sz="1200" dirty="0">
                <a:latin typeface="Calibri" pitchFamily="34" charset="0"/>
                <a:ea typeface="Segoe UI" panose="020B0502040204020203" pitchFamily="34" charset="0"/>
                <a:cs typeface="Segoe UI" panose="020B0502040204020203" pitchFamily="34" charset="0"/>
              </a:rPr>
              <a:t>dibiayai APBN/APBD: Sumatera Barat, Jambi, Lampung, Jawa Barat, Jawa Tengah, DIY, Jawa Timur, Bali, Sulawesi Utara, Gorontalo, Sulawesi Selatan, Sulawesi Tenggara, Nusa Tenggara Barat, dan DKI Jakarta</a:t>
            </a:r>
            <a:endParaRPr lang="en-GB" sz="1200" dirty="0">
              <a:latin typeface="Calibri" pitchFamily="34" charset="0"/>
              <a:ea typeface="Segoe UI" panose="020B0502040204020203" pitchFamily="34" charset="0"/>
              <a:cs typeface="Segoe UI" panose="020B0502040204020203" pitchFamily="34" charset="0"/>
            </a:endParaRPr>
          </a:p>
          <a:p>
            <a:pPr marL="627063" lvl="2" indent="-285750" eaLnBrk="1" hangingPunct="1">
              <a:spcAft>
                <a:spcPts val="0"/>
              </a:spcAft>
              <a:buFont typeface="Arial" pitchFamily="34" charset="0"/>
              <a:buChar char="•"/>
              <a:defRPr/>
            </a:pPr>
            <a:r>
              <a:rPr lang="en-GB" sz="1200" dirty="0">
                <a:latin typeface="Calibri" pitchFamily="34" charset="0"/>
                <a:ea typeface="Segoe UI" panose="020B0502040204020203" pitchFamily="34" charset="0"/>
                <a:cs typeface="Segoe UI" panose="020B0502040204020203" pitchFamily="34" charset="0"/>
              </a:rPr>
              <a:t>APBD: DKI Jakarta (</a:t>
            </a:r>
            <a:r>
              <a:rPr lang="en-GB" sz="1200" dirty="0" err="1">
                <a:latin typeface="Calibri" pitchFamily="34" charset="0"/>
                <a:ea typeface="Segoe UI" panose="020B0502040204020203" pitchFamily="34" charset="0"/>
                <a:cs typeface="Segoe UI" panose="020B0502040204020203" pitchFamily="34" charset="0"/>
              </a:rPr>
              <a:t>tidak</a:t>
            </a:r>
            <a:r>
              <a:rPr lang="en-GB" sz="1200" dirty="0">
                <a:latin typeface="Calibri" pitchFamily="34" charset="0"/>
                <a:ea typeface="Segoe UI" panose="020B0502040204020203" pitchFamily="34" charset="0"/>
                <a:cs typeface="Segoe UI" panose="020B0502040204020203" pitchFamily="34" charset="0"/>
              </a:rPr>
              <a:t> </a:t>
            </a:r>
            <a:r>
              <a:rPr lang="en-GB" sz="1200" dirty="0" err="1">
                <a:latin typeface="Calibri" pitchFamily="34" charset="0"/>
                <a:ea typeface="Segoe UI" panose="020B0502040204020203" pitchFamily="34" charset="0"/>
                <a:cs typeface="Segoe UI" panose="020B0502040204020203" pitchFamily="34" charset="0"/>
              </a:rPr>
              <a:t>menggunakan</a:t>
            </a:r>
            <a:r>
              <a:rPr lang="en-GB" sz="1200" dirty="0">
                <a:latin typeface="Calibri" pitchFamily="34" charset="0"/>
                <a:ea typeface="Segoe UI" panose="020B0502040204020203" pitchFamily="34" charset="0"/>
                <a:cs typeface="Segoe UI" panose="020B0502040204020203" pitchFamily="34" charset="0"/>
              </a:rPr>
              <a:t> </a:t>
            </a:r>
            <a:r>
              <a:rPr lang="en-GB" sz="1200" dirty="0" err="1">
                <a:latin typeface="Calibri" pitchFamily="34" charset="0"/>
                <a:ea typeface="Segoe UI" panose="020B0502040204020203" pitchFamily="34" charset="0"/>
                <a:cs typeface="Segoe UI" panose="020B0502040204020203" pitchFamily="34" charset="0"/>
              </a:rPr>
              <a:t>dana</a:t>
            </a:r>
            <a:r>
              <a:rPr lang="en-GB" sz="1200" dirty="0">
                <a:latin typeface="Calibri" pitchFamily="34" charset="0"/>
                <a:ea typeface="Segoe UI" panose="020B0502040204020203" pitchFamily="34" charset="0"/>
                <a:cs typeface="Segoe UI" panose="020B0502040204020203" pitchFamily="34" charset="0"/>
              </a:rPr>
              <a:t> D</a:t>
            </a:r>
            <a:r>
              <a:rPr lang="id-ID" sz="1200" dirty="0">
                <a:latin typeface="Calibri" pitchFamily="34" charset="0"/>
                <a:ea typeface="Segoe UI" panose="020B0502040204020203" pitchFamily="34" charset="0"/>
                <a:cs typeface="Segoe UI" panose="020B0502040204020203" pitchFamily="34" charset="0"/>
              </a:rPr>
              <a:t>e</a:t>
            </a:r>
            <a:r>
              <a:rPr lang="en-GB" sz="1200" dirty="0" err="1">
                <a:latin typeface="Calibri" pitchFamily="34" charset="0"/>
                <a:ea typeface="Segoe UI" panose="020B0502040204020203" pitchFamily="34" charset="0"/>
                <a:cs typeface="Segoe UI" panose="020B0502040204020203" pitchFamily="34" charset="0"/>
              </a:rPr>
              <a:t>kon</a:t>
            </a:r>
            <a:r>
              <a:rPr lang="id-ID" sz="1200" dirty="0">
                <a:latin typeface="Calibri" pitchFamily="34" charset="0"/>
                <a:ea typeface="Segoe UI" panose="020B0502040204020203" pitchFamily="34" charset="0"/>
                <a:cs typeface="Segoe UI" panose="020B0502040204020203" pitchFamily="34" charset="0"/>
              </a:rPr>
              <a:t>sentrasi</a:t>
            </a:r>
            <a:r>
              <a:rPr lang="en-GB" sz="1200" dirty="0">
                <a:latin typeface="Calibri" pitchFamily="34" charset="0"/>
                <a:ea typeface="Segoe UI" panose="020B0502040204020203" pitchFamily="34" charset="0"/>
                <a:cs typeface="Segoe UI" panose="020B0502040204020203" pitchFamily="34" charset="0"/>
              </a:rPr>
              <a:t>)</a:t>
            </a:r>
          </a:p>
          <a:p>
            <a:pPr marL="627063" lvl="2" indent="-285750" eaLnBrk="1" hangingPunct="1">
              <a:spcAft>
                <a:spcPts val="0"/>
              </a:spcAft>
              <a:buFont typeface="Arial" pitchFamily="34" charset="0"/>
              <a:buChar char="•"/>
              <a:defRPr/>
            </a:pPr>
            <a:r>
              <a:rPr lang="en-GB" sz="1200" dirty="0" err="1">
                <a:latin typeface="Calibri" pitchFamily="34" charset="0"/>
                <a:ea typeface="Segoe UI" panose="020B0502040204020203" pitchFamily="34" charset="0"/>
                <a:cs typeface="Segoe UI" panose="020B0502040204020203" pitchFamily="34" charset="0"/>
              </a:rPr>
              <a:t>Revitalisasi</a:t>
            </a:r>
            <a:r>
              <a:rPr lang="en-GB" sz="1200" dirty="0">
                <a:latin typeface="Calibri" pitchFamily="34" charset="0"/>
                <a:ea typeface="Segoe UI" panose="020B0502040204020203" pitchFamily="34" charset="0"/>
                <a:cs typeface="Segoe UI" panose="020B0502040204020203" pitchFamily="34" charset="0"/>
              </a:rPr>
              <a:t> (</a:t>
            </a:r>
            <a:r>
              <a:rPr lang="en-GB" sz="1200" dirty="0" err="1">
                <a:latin typeface="Calibri" pitchFamily="34" charset="0"/>
                <a:ea typeface="Segoe UI" panose="020B0502040204020203" pitchFamily="34" charset="0"/>
                <a:cs typeface="Segoe UI" panose="020B0502040204020203" pitchFamily="34" charset="0"/>
              </a:rPr>
              <a:t>sudah</a:t>
            </a:r>
            <a:r>
              <a:rPr lang="en-GB" sz="1200" dirty="0">
                <a:latin typeface="Calibri" pitchFamily="34" charset="0"/>
                <a:ea typeface="Segoe UI" panose="020B0502040204020203" pitchFamily="34" charset="0"/>
                <a:cs typeface="Segoe UI" panose="020B0502040204020203" pitchFamily="34" charset="0"/>
              </a:rPr>
              <a:t> </a:t>
            </a:r>
            <a:r>
              <a:rPr lang="en-GB" sz="1200" dirty="0" err="1">
                <a:latin typeface="Calibri" pitchFamily="34" charset="0"/>
                <a:ea typeface="Segoe UI" panose="020B0502040204020203" pitchFamily="34" charset="0"/>
                <a:cs typeface="Segoe UI" panose="020B0502040204020203" pitchFamily="34" charset="0"/>
              </a:rPr>
              <a:t>menggunakan</a:t>
            </a:r>
            <a:r>
              <a:rPr lang="en-GB" sz="1200" dirty="0">
                <a:latin typeface="Calibri" pitchFamily="34" charset="0"/>
                <a:ea typeface="Segoe UI" panose="020B0502040204020203" pitchFamily="34" charset="0"/>
                <a:cs typeface="Segoe UI" panose="020B0502040204020203" pitchFamily="34" charset="0"/>
              </a:rPr>
              <a:t> </a:t>
            </a:r>
            <a:r>
              <a:rPr lang="en-GB" sz="1200" dirty="0" err="1">
                <a:latin typeface="Calibri" pitchFamily="34" charset="0"/>
                <a:ea typeface="Segoe UI" panose="020B0502040204020203" pitchFamily="34" charset="0"/>
                <a:cs typeface="Segoe UI" panose="020B0502040204020203" pitchFamily="34" charset="0"/>
              </a:rPr>
              <a:t>sistem</a:t>
            </a:r>
            <a:r>
              <a:rPr lang="en-GB" sz="1200" dirty="0">
                <a:latin typeface="Calibri" pitchFamily="34" charset="0"/>
                <a:ea typeface="Segoe UI" panose="020B0502040204020203" pitchFamily="34" charset="0"/>
                <a:cs typeface="Segoe UI" panose="020B0502040204020203" pitchFamily="34" charset="0"/>
              </a:rPr>
              <a:t> </a:t>
            </a:r>
            <a:r>
              <a:rPr lang="en-GB" sz="1200" dirty="0" err="1">
                <a:latin typeface="Calibri" pitchFamily="34" charset="0"/>
                <a:ea typeface="Segoe UI" panose="020B0502040204020203" pitchFamily="34" charset="0"/>
                <a:cs typeface="Segoe UI" panose="020B0502040204020203" pitchFamily="34" charset="0"/>
              </a:rPr>
              <a:t>keanggotaan</a:t>
            </a:r>
            <a:r>
              <a:rPr lang="en-GB" sz="1200" dirty="0">
                <a:latin typeface="Calibri" pitchFamily="34" charset="0"/>
                <a:ea typeface="Segoe UI" panose="020B0502040204020203" pitchFamily="34" charset="0"/>
                <a:cs typeface="Segoe UI" panose="020B0502040204020203" pitchFamily="34" charset="0"/>
              </a:rPr>
              <a:t> Rp100.000): </a:t>
            </a:r>
          </a:p>
          <a:p>
            <a:pPr marL="812800" lvl="2" indent="-285750" eaLnBrk="1" hangingPunct="1">
              <a:spcAft>
                <a:spcPts val="0"/>
              </a:spcAft>
              <a:buFont typeface="Arial" pitchFamily="34" charset="0"/>
              <a:buChar char="•"/>
              <a:defRPr/>
            </a:pPr>
            <a:endParaRPr lang="en-GB" sz="900" dirty="0">
              <a:latin typeface="Calibri" pitchFamily="34" charset="0"/>
              <a:ea typeface="Segoe UI" panose="020B0502040204020203" pitchFamily="34" charset="0"/>
              <a:cs typeface="Segoe UI" panose="020B0502040204020203" pitchFamily="34" charset="0"/>
            </a:endParaRPr>
          </a:p>
          <a:p>
            <a:pPr marL="812800" lvl="2" indent="-285750" eaLnBrk="1" hangingPunct="1">
              <a:spcAft>
                <a:spcPts val="0"/>
              </a:spcAft>
              <a:buFont typeface="Arial" pitchFamily="34" charset="0"/>
              <a:buChar char="•"/>
              <a:defRPr/>
            </a:pPr>
            <a:endParaRPr lang="en-GB" sz="900" dirty="0">
              <a:latin typeface="Calibri" pitchFamily="34" charset="0"/>
              <a:ea typeface="Segoe UI" panose="020B0502040204020203" pitchFamily="34" charset="0"/>
              <a:cs typeface="Segoe UI" panose="020B0502040204020203" pitchFamily="34" charset="0"/>
            </a:endParaRPr>
          </a:p>
          <a:p>
            <a:pPr marL="812800" lvl="2" indent="-285750" eaLnBrk="1" hangingPunct="1">
              <a:spcAft>
                <a:spcPts val="0"/>
              </a:spcAft>
              <a:buFont typeface="Arial" pitchFamily="34" charset="0"/>
              <a:buChar char="•"/>
              <a:defRPr/>
            </a:pPr>
            <a:endParaRPr lang="en-GB" sz="900" dirty="0">
              <a:latin typeface="Calibri" pitchFamily="34" charset="0"/>
              <a:ea typeface="Segoe UI" panose="020B0502040204020203" pitchFamily="34" charset="0"/>
              <a:cs typeface="Segoe UI" panose="020B0502040204020203" pitchFamily="34" charset="0"/>
            </a:endParaRPr>
          </a:p>
          <a:p>
            <a:pPr marL="812800" lvl="2" indent="-285750" eaLnBrk="1" hangingPunct="1">
              <a:spcAft>
                <a:spcPts val="0"/>
              </a:spcAft>
              <a:buFont typeface="Arial" pitchFamily="34" charset="0"/>
              <a:buChar char="•"/>
              <a:defRPr/>
            </a:pPr>
            <a:endParaRPr lang="en-GB" sz="900" dirty="0">
              <a:latin typeface="Calibri" pitchFamily="34" charset="0"/>
              <a:ea typeface="Segoe UI" panose="020B0502040204020203" pitchFamily="34" charset="0"/>
              <a:cs typeface="Segoe UI" panose="020B0502040204020203" pitchFamily="34" charset="0"/>
            </a:endParaRPr>
          </a:p>
          <a:p>
            <a:pPr marL="527050" lvl="2" eaLnBrk="1" hangingPunct="1">
              <a:spcAft>
                <a:spcPts val="0"/>
              </a:spcAft>
              <a:defRPr/>
            </a:pPr>
            <a:r>
              <a:rPr lang="en-GB" sz="900" dirty="0">
                <a:latin typeface="Calibri" pitchFamily="34" charset="0"/>
                <a:ea typeface="Segoe UI" panose="020B0502040204020203" pitchFamily="34" charset="0"/>
                <a:cs typeface="Segoe UI" panose="020B0502040204020203" pitchFamily="34" charset="0"/>
              </a:rPr>
              <a:t> </a:t>
            </a:r>
            <a:endParaRPr lang="id-ID" sz="900" dirty="0">
              <a:latin typeface="Calibri" pitchFamily="34" charset="0"/>
              <a:ea typeface="Segoe UI" panose="020B0502040204020203" pitchFamily="34" charset="0"/>
              <a:cs typeface="Segoe UI" panose="020B0502040204020203" pitchFamily="34" charset="0"/>
            </a:endParaRPr>
          </a:p>
          <a:p>
            <a:pPr marL="527050" lvl="2" eaLnBrk="1" hangingPunct="1">
              <a:spcAft>
                <a:spcPts val="0"/>
              </a:spcAft>
              <a:defRPr/>
            </a:pPr>
            <a:endParaRPr lang="en-US" sz="900" dirty="0" smtClean="0">
              <a:latin typeface="Calibri" pitchFamily="34" charset="0"/>
              <a:ea typeface="Segoe UI" panose="020B0502040204020203" pitchFamily="34" charset="0"/>
              <a:cs typeface="Segoe UI" panose="020B0502040204020203" pitchFamily="34" charset="0"/>
            </a:endParaRPr>
          </a:p>
          <a:p>
            <a:pPr marL="812800" lvl="2" indent="-285750" eaLnBrk="1" hangingPunct="1">
              <a:spcAft>
                <a:spcPts val="0"/>
              </a:spcAft>
              <a:buFont typeface="Arial" pitchFamily="34" charset="0"/>
              <a:buChar char="•"/>
              <a:defRPr/>
            </a:pPr>
            <a:endParaRPr lang="en-US" sz="900" dirty="0">
              <a:latin typeface="Calibri" pitchFamily="34" charset="0"/>
              <a:ea typeface="Segoe UI" panose="020B0502040204020203" pitchFamily="34" charset="0"/>
              <a:cs typeface="Segoe UI" panose="020B0502040204020203" pitchFamily="34" charset="0"/>
            </a:endParaRPr>
          </a:p>
          <a:p>
            <a:pPr marL="812800" lvl="2" indent="-285750" eaLnBrk="1" hangingPunct="1">
              <a:spcAft>
                <a:spcPts val="0"/>
              </a:spcAft>
              <a:buFont typeface="Arial" pitchFamily="34" charset="0"/>
              <a:buChar char="•"/>
              <a:defRPr/>
            </a:pPr>
            <a:endParaRPr lang="en-US" sz="900" dirty="0" smtClean="0">
              <a:latin typeface="Calibri" pitchFamily="34" charset="0"/>
              <a:ea typeface="Segoe UI" panose="020B0502040204020203" pitchFamily="34" charset="0"/>
              <a:cs typeface="Segoe UI" panose="020B0502040204020203" pitchFamily="34" charset="0"/>
            </a:endParaRPr>
          </a:p>
          <a:p>
            <a:pPr marL="812800" lvl="2" indent="-285750" eaLnBrk="1" hangingPunct="1">
              <a:spcAft>
                <a:spcPts val="0"/>
              </a:spcAft>
              <a:buFont typeface="Arial" pitchFamily="34" charset="0"/>
              <a:buChar char="•"/>
              <a:defRPr/>
            </a:pPr>
            <a:endParaRPr lang="id-ID" sz="900" dirty="0">
              <a:latin typeface="Calibri" pitchFamily="34" charset="0"/>
              <a:ea typeface="Segoe UI" panose="020B0502040204020203" pitchFamily="34" charset="0"/>
              <a:cs typeface="Segoe UI" panose="020B0502040204020203" pitchFamily="34" charset="0"/>
            </a:endParaRPr>
          </a:p>
          <a:p>
            <a:pPr marL="812800" lvl="2" indent="-285750" eaLnBrk="1" hangingPunct="1">
              <a:spcAft>
                <a:spcPts val="0"/>
              </a:spcAft>
              <a:buFont typeface="Arial" pitchFamily="34" charset="0"/>
              <a:buChar char="•"/>
              <a:defRPr/>
            </a:pPr>
            <a:endParaRPr lang="id-ID" sz="900" dirty="0">
              <a:latin typeface="Calibri" pitchFamily="34" charset="0"/>
              <a:ea typeface="Segoe UI" panose="020B0502040204020203" pitchFamily="34" charset="0"/>
              <a:cs typeface="Segoe UI" panose="020B0502040204020203" pitchFamily="34" charset="0"/>
            </a:endParaRPr>
          </a:p>
          <a:p>
            <a:pPr marL="355600" lvl="1" indent="-285750" eaLnBrk="1" hangingPunct="1">
              <a:spcAft>
                <a:spcPts val="0"/>
              </a:spcAft>
              <a:buFont typeface="Wingdings" panose="05000000000000000000" pitchFamily="2" charset="2"/>
              <a:buChar char="§"/>
              <a:defRPr/>
            </a:pPr>
            <a:endParaRPr lang="id-ID" sz="900" dirty="0">
              <a:latin typeface="Calibri" pitchFamily="34" charset="0"/>
              <a:ea typeface="Segoe UI" panose="020B0502040204020203" pitchFamily="34" charset="0"/>
              <a:cs typeface="Segoe UI" panose="020B0502040204020203" pitchFamily="34" charset="0"/>
            </a:endParaRPr>
          </a:p>
          <a:p>
            <a:pPr marL="355600" lvl="1" indent="-285750" eaLnBrk="1" hangingPunct="1">
              <a:spcAft>
                <a:spcPts val="0"/>
              </a:spcAft>
              <a:buFont typeface="Wingdings" panose="05000000000000000000" pitchFamily="2" charset="2"/>
              <a:buChar char="§"/>
              <a:defRPr/>
            </a:pPr>
            <a:r>
              <a:rPr lang="id-ID" sz="900" dirty="0">
                <a:latin typeface="Calibri" pitchFamily="34" charset="0"/>
                <a:ea typeface="Segoe UI" panose="020B0502040204020203" pitchFamily="34" charset="0"/>
                <a:cs typeface="Segoe UI" panose="020B0502040204020203" pitchFamily="34" charset="0"/>
              </a:rPr>
              <a:t>Pihak swasta: PT iPASAR Indonesia dan Pasar Fisik Crude Palm Oil-CPO oleh Jakarta Future Exchanges</a:t>
            </a:r>
          </a:p>
          <a:p>
            <a:pPr marL="0" lvl="1" eaLnBrk="1" hangingPunct="1">
              <a:spcAft>
                <a:spcPts val="0"/>
              </a:spcAft>
              <a:defRPr/>
            </a:pPr>
            <a:endParaRPr lang="en-US" sz="900" b="1" dirty="0" smtClean="0">
              <a:latin typeface="Calibri" pitchFamily="34" charset="0"/>
              <a:ea typeface="Segoe UI" panose="020B0502040204020203" pitchFamily="34" charset="0"/>
              <a:cs typeface="Segoe UI" panose="020B0502040204020203" pitchFamily="34" charset="0"/>
            </a:endParaRPr>
          </a:p>
          <a:p>
            <a:pPr marL="0" lvl="1" eaLnBrk="1" hangingPunct="1">
              <a:spcAft>
                <a:spcPts val="0"/>
              </a:spcAft>
              <a:defRPr/>
            </a:pPr>
            <a:endParaRPr lang="en-US" sz="900" b="1" dirty="0">
              <a:latin typeface="Calibri" pitchFamily="34" charset="0"/>
              <a:ea typeface="Segoe UI" panose="020B0502040204020203" pitchFamily="34" charset="0"/>
              <a:cs typeface="Segoe UI" panose="020B0502040204020203" pitchFamily="34" charset="0"/>
            </a:endParaRPr>
          </a:p>
          <a:p>
            <a:pPr marL="0" lvl="1" eaLnBrk="1" hangingPunct="1">
              <a:spcAft>
                <a:spcPts val="0"/>
              </a:spcAft>
              <a:defRPr/>
            </a:pPr>
            <a:endParaRPr lang="en-US" sz="900" b="1" dirty="0" smtClean="0">
              <a:latin typeface="Calibri" pitchFamily="34" charset="0"/>
              <a:ea typeface="Segoe UI" panose="020B0502040204020203" pitchFamily="34" charset="0"/>
              <a:cs typeface="Segoe UI" panose="020B0502040204020203" pitchFamily="34" charset="0"/>
            </a:endParaRPr>
          </a:p>
          <a:p>
            <a:pPr marL="0" lvl="1" eaLnBrk="1" hangingPunct="1">
              <a:spcAft>
                <a:spcPts val="0"/>
              </a:spcAft>
              <a:defRPr/>
            </a:pPr>
            <a:endParaRPr lang="en-US" sz="400" b="1" dirty="0">
              <a:latin typeface="Calibri" pitchFamily="34" charset="0"/>
              <a:ea typeface="Segoe UI" panose="020B0502040204020203" pitchFamily="34" charset="0"/>
              <a:cs typeface="Segoe UI" panose="020B0502040204020203" pitchFamily="34" charset="0"/>
            </a:endParaRPr>
          </a:p>
          <a:p>
            <a:pPr marL="0" lvl="1" eaLnBrk="1" hangingPunct="1">
              <a:spcAft>
                <a:spcPts val="0"/>
              </a:spcAft>
              <a:defRPr/>
            </a:pPr>
            <a:r>
              <a:rPr lang="id-ID" sz="1200" b="1" dirty="0" smtClean="0">
                <a:latin typeface="Calibri" pitchFamily="34" charset="0"/>
                <a:ea typeface="Segoe UI" panose="020B0502040204020203" pitchFamily="34" charset="0"/>
                <a:cs typeface="Segoe UI" panose="020B0502040204020203" pitchFamily="34" charset="0"/>
              </a:rPr>
              <a:t>REGULATOR: BAPPEPTI, KEMENDAG</a:t>
            </a:r>
            <a:endParaRPr lang="en-GB" sz="1200" b="1" dirty="0" smtClean="0">
              <a:latin typeface="Calibri" pitchFamily="34" charset="0"/>
              <a:ea typeface="Segoe UI" panose="020B0502040204020203" pitchFamily="34" charset="0"/>
              <a:cs typeface="Segoe UI" panose="020B0502040204020203" pitchFamily="34" charset="0"/>
            </a:endParaRPr>
          </a:p>
          <a:p>
            <a:pPr marL="288925" lvl="1" indent="-231775" eaLnBrk="1" hangingPunct="1">
              <a:spcAft>
                <a:spcPts val="0"/>
              </a:spcAft>
              <a:buFont typeface="Wingdings" pitchFamily="2" charset="2"/>
              <a:buChar char="§"/>
              <a:defRPr/>
            </a:pPr>
            <a:r>
              <a:rPr lang="en-GB" sz="1200" dirty="0" err="1" smtClean="0">
                <a:latin typeface="Calibri" pitchFamily="34" charset="0"/>
                <a:ea typeface="Segoe UI" panose="020B0502040204020203" pitchFamily="34" charset="0"/>
                <a:cs typeface="Segoe UI" panose="020B0502040204020203" pitchFamily="34" charset="0"/>
              </a:rPr>
              <a:t>Menggunakan</a:t>
            </a:r>
            <a:r>
              <a:rPr lang="en-GB" sz="1200" dirty="0" smtClean="0">
                <a:latin typeface="Calibri" pitchFamily="34" charset="0"/>
                <a:ea typeface="Segoe UI" panose="020B0502040204020203" pitchFamily="34" charset="0"/>
                <a:cs typeface="Segoe UI" panose="020B0502040204020203" pitchFamily="34" charset="0"/>
              </a:rPr>
              <a:t> </a:t>
            </a:r>
            <a:r>
              <a:rPr lang="en-GB" sz="1200" dirty="0" err="1">
                <a:latin typeface="Calibri" pitchFamily="34" charset="0"/>
                <a:ea typeface="Segoe UI" panose="020B0502040204020203" pitchFamily="34" charset="0"/>
                <a:cs typeface="Segoe UI" panose="020B0502040204020203" pitchFamily="34" charset="0"/>
              </a:rPr>
              <a:t>sistem</a:t>
            </a:r>
            <a:r>
              <a:rPr lang="en-GB" sz="1200" dirty="0">
                <a:latin typeface="Calibri" pitchFamily="34" charset="0"/>
                <a:ea typeface="Segoe UI" panose="020B0502040204020203" pitchFamily="34" charset="0"/>
                <a:cs typeface="Segoe UI" panose="020B0502040204020203" pitchFamily="34" charset="0"/>
              </a:rPr>
              <a:t> </a:t>
            </a:r>
            <a:r>
              <a:rPr lang="en-GB" sz="1200" dirty="0" err="1">
                <a:latin typeface="Calibri" pitchFamily="34" charset="0"/>
                <a:ea typeface="Segoe UI" panose="020B0502040204020203" pitchFamily="34" charset="0"/>
                <a:cs typeface="Segoe UI" panose="020B0502040204020203" pitchFamily="34" charset="0"/>
              </a:rPr>
              <a:t>penawaran</a:t>
            </a:r>
            <a:r>
              <a:rPr lang="en-GB" sz="1200" dirty="0">
                <a:latin typeface="Calibri" pitchFamily="34" charset="0"/>
                <a:ea typeface="Segoe UI" panose="020B0502040204020203" pitchFamily="34" charset="0"/>
                <a:cs typeface="Segoe UI" panose="020B0502040204020203" pitchFamily="34" charset="0"/>
              </a:rPr>
              <a:t> </a:t>
            </a:r>
            <a:r>
              <a:rPr lang="en-GB" sz="1200" dirty="0" err="1">
                <a:latin typeface="Calibri" pitchFamily="34" charset="0"/>
                <a:ea typeface="Segoe UI" panose="020B0502040204020203" pitchFamily="34" charset="0"/>
                <a:cs typeface="Segoe UI" panose="020B0502040204020203" pitchFamily="34" charset="0"/>
              </a:rPr>
              <a:t>terbuka</a:t>
            </a:r>
            <a:r>
              <a:rPr lang="en-GB" sz="1200" dirty="0">
                <a:latin typeface="Calibri" pitchFamily="34" charset="0"/>
                <a:ea typeface="Segoe UI" panose="020B0502040204020203" pitchFamily="34" charset="0"/>
                <a:cs typeface="Segoe UI" panose="020B0502040204020203" pitchFamily="34" charset="0"/>
              </a:rPr>
              <a:t> (</a:t>
            </a:r>
            <a:r>
              <a:rPr lang="en-GB" sz="1200" i="1" dirty="0">
                <a:latin typeface="Calibri" pitchFamily="34" charset="0"/>
                <a:ea typeface="Segoe UI" panose="020B0502040204020203" pitchFamily="34" charset="0"/>
                <a:cs typeface="Segoe UI" panose="020B0502040204020203" pitchFamily="34" charset="0"/>
              </a:rPr>
              <a:t>open outcry</a:t>
            </a:r>
            <a:r>
              <a:rPr lang="en-GB" sz="1200" dirty="0">
                <a:latin typeface="Calibri" pitchFamily="34" charset="0"/>
                <a:ea typeface="Segoe UI" panose="020B0502040204020203" pitchFamily="34" charset="0"/>
                <a:cs typeface="Segoe UI" panose="020B0502040204020203" pitchFamily="34" charset="0"/>
              </a:rPr>
              <a:t>)</a:t>
            </a:r>
          </a:p>
          <a:p>
            <a:pPr marL="288925" lvl="1" indent="-231775" eaLnBrk="1" hangingPunct="1">
              <a:spcAft>
                <a:spcPts val="0"/>
              </a:spcAft>
              <a:buFont typeface="Wingdings" pitchFamily="2" charset="2"/>
              <a:buChar char="§"/>
              <a:defRPr/>
            </a:pPr>
            <a:r>
              <a:rPr lang="en-GB" sz="1200" dirty="0" err="1">
                <a:latin typeface="Calibri" pitchFamily="34" charset="0"/>
                <a:ea typeface="Segoe UI" panose="020B0502040204020203" pitchFamily="34" charset="0"/>
                <a:cs typeface="Segoe UI" panose="020B0502040204020203" pitchFamily="34" charset="0"/>
              </a:rPr>
              <a:t>Jangka</a:t>
            </a:r>
            <a:r>
              <a:rPr lang="en-GB" sz="1200" dirty="0">
                <a:latin typeface="Calibri" pitchFamily="34" charset="0"/>
                <a:ea typeface="Segoe UI" panose="020B0502040204020203" pitchFamily="34" charset="0"/>
                <a:cs typeface="Segoe UI" panose="020B0502040204020203" pitchFamily="34" charset="0"/>
              </a:rPr>
              <a:t> </a:t>
            </a:r>
            <a:r>
              <a:rPr lang="en-GB" sz="1200" dirty="0" err="1">
                <a:latin typeface="Calibri" pitchFamily="34" charset="0"/>
                <a:ea typeface="Segoe UI" panose="020B0502040204020203" pitchFamily="34" charset="0"/>
                <a:cs typeface="Segoe UI" panose="020B0502040204020203" pitchFamily="34" charset="0"/>
              </a:rPr>
              <a:t>waktu</a:t>
            </a:r>
            <a:r>
              <a:rPr lang="en-GB" sz="1200" dirty="0">
                <a:latin typeface="Calibri" pitchFamily="34" charset="0"/>
                <a:ea typeface="Segoe UI" panose="020B0502040204020203" pitchFamily="34" charset="0"/>
                <a:cs typeface="Segoe UI" panose="020B0502040204020203" pitchFamily="34" charset="0"/>
              </a:rPr>
              <a:t> </a:t>
            </a:r>
            <a:r>
              <a:rPr lang="en-GB" sz="1200" dirty="0" err="1">
                <a:latin typeface="Calibri" pitchFamily="34" charset="0"/>
                <a:ea typeface="Segoe UI" panose="020B0502040204020203" pitchFamily="34" charset="0"/>
                <a:cs typeface="Segoe UI" panose="020B0502040204020203" pitchFamily="34" charset="0"/>
              </a:rPr>
              <a:t>penyerahan</a:t>
            </a:r>
            <a:r>
              <a:rPr lang="en-GB" sz="1200" dirty="0">
                <a:latin typeface="Calibri" pitchFamily="34" charset="0"/>
                <a:ea typeface="Segoe UI" panose="020B0502040204020203" pitchFamily="34" charset="0"/>
                <a:cs typeface="Segoe UI" panose="020B0502040204020203" pitchFamily="34" charset="0"/>
              </a:rPr>
              <a:t> </a:t>
            </a:r>
            <a:r>
              <a:rPr lang="en-GB" sz="1200" dirty="0" err="1">
                <a:latin typeface="Calibri" pitchFamily="34" charset="0"/>
                <a:ea typeface="Segoe UI" panose="020B0502040204020203" pitchFamily="34" charset="0"/>
                <a:cs typeface="Segoe UI" panose="020B0502040204020203" pitchFamily="34" charset="0"/>
              </a:rPr>
              <a:t>komoditas</a:t>
            </a:r>
            <a:r>
              <a:rPr lang="en-GB" sz="1200" dirty="0">
                <a:latin typeface="Calibri" pitchFamily="34" charset="0"/>
                <a:ea typeface="Segoe UI" panose="020B0502040204020203" pitchFamily="34" charset="0"/>
                <a:cs typeface="Segoe UI" panose="020B0502040204020203" pitchFamily="34" charset="0"/>
              </a:rPr>
              <a:t> </a:t>
            </a:r>
            <a:r>
              <a:rPr lang="en-GB" sz="1200" dirty="0" err="1">
                <a:latin typeface="Calibri" pitchFamily="34" charset="0"/>
                <a:ea typeface="Segoe UI" panose="020B0502040204020203" pitchFamily="34" charset="0"/>
                <a:cs typeface="Segoe UI" panose="020B0502040204020203" pitchFamily="34" charset="0"/>
              </a:rPr>
              <a:t>menggunakan</a:t>
            </a:r>
            <a:r>
              <a:rPr lang="en-GB" sz="1200" dirty="0">
                <a:latin typeface="Calibri" pitchFamily="34" charset="0"/>
                <a:ea typeface="Segoe UI" panose="020B0502040204020203" pitchFamily="34" charset="0"/>
                <a:cs typeface="Segoe UI" panose="020B0502040204020203" pitchFamily="34" charset="0"/>
              </a:rPr>
              <a:t> </a:t>
            </a:r>
            <a:r>
              <a:rPr lang="en-GB" sz="1200" dirty="0" err="1">
                <a:latin typeface="Calibri" pitchFamily="34" charset="0"/>
                <a:ea typeface="Segoe UI" panose="020B0502040204020203" pitchFamily="34" charset="0"/>
                <a:cs typeface="Segoe UI" panose="020B0502040204020203" pitchFamily="34" charset="0"/>
              </a:rPr>
              <a:t>sistem</a:t>
            </a:r>
            <a:r>
              <a:rPr lang="en-GB" sz="1200" dirty="0">
                <a:latin typeface="Calibri" pitchFamily="34" charset="0"/>
                <a:ea typeface="Segoe UI" panose="020B0502040204020203" pitchFamily="34" charset="0"/>
                <a:cs typeface="Segoe UI" panose="020B0502040204020203" pitchFamily="34" charset="0"/>
              </a:rPr>
              <a:t> </a:t>
            </a:r>
            <a:r>
              <a:rPr lang="en-GB" sz="1200" i="1" dirty="0">
                <a:latin typeface="Calibri" pitchFamily="34" charset="0"/>
                <a:ea typeface="Segoe UI" panose="020B0502040204020203" pitchFamily="34" charset="0"/>
                <a:cs typeface="Segoe UI" panose="020B0502040204020203" pitchFamily="34" charset="0"/>
              </a:rPr>
              <a:t>spot</a:t>
            </a:r>
            <a:r>
              <a:rPr lang="en-GB" sz="1200" dirty="0">
                <a:latin typeface="Calibri" pitchFamily="34" charset="0"/>
                <a:ea typeface="Segoe UI" panose="020B0502040204020203" pitchFamily="34" charset="0"/>
                <a:cs typeface="Segoe UI" panose="020B0502040204020203" pitchFamily="34" charset="0"/>
              </a:rPr>
              <a:t> </a:t>
            </a:r>
            <a:r>
              <a:rPr lang="en-GB" sz="1200" dirty="0" err="1">
                <a:latin typeface="Calibri" pitchFamily="34" charset="0"/>
                <a:ea typeface="Segoe UI" panose="020B0502040204020203" pitchFamily="34" charset="0"/>
                <a:cs typeface="Segoe UI" panose="020B0502040204020203" pitchFamily="34" charset="0"/>
              </a:rPr>
              <a:t>atau</a:t>
            </a:r>
            <a:r>
              <a:rPr lang="en-GB" sz="1200" dirty="0">
                <a:latin typeface="Calibri" pitchFamily="34" charset="0"/>
                <a:ea typeface="Segoe UI" panose="020B0502040204020203" pitchFamily="34" charset="0"/>
                <a:cs typeface="Segoe UI" panose="020B0502040204020203" pitchFamily="34" charset="0"/>
              </a:rPr>
              <a:t> </a:t>
            </a:r>
            <a:r>
              <a:rPr lang="en-GB" sz="1200" i="1" dirty="0">
                <a:latin typeface="Calibri" pitchFamily="34" charset="0"/>
                <a:ea typeface="Segoe UI" panose="020B0502040204020203" pitchFamily="34" charset="0"/>
                <a:cs typeface="Segoe UI" panose="020B0502040204020203" pitchFamily="34" charset="0"/>
              </a:rPr>
              <a:t>forward</a:t>
            </a:r>
          </a:p>
          <a:p>
            <a:pPr marL="288925" lvl="1" indent="-231775" eaLnBrk="1" hangingPunct="1">
              <a:spcAft>
                <a:spcPts val="0"/>
              </a:spcAft>
              <a:buFont typeface="Wingdings" pitchFamily="2" charset="2"/>
              <a:buChar char="§"/>
              <a:defRPr/>
            </a:pPr>
            <a:r>
              <a:rPr lang="en-GB" sz="1200" dirty="0" err="1">
                <a:latin typeface="Calibri" pitchFamily="34" charset="0"/>
                <a:ea typeface="Segoe UI" panose="020B0502040204020203" pitchFamily="34" charset="0"/>
                <a:cs typeface="Segoe UI" panose="020B0502040204020203" pitchFamily="34" charset="0"/>
              </a:rPr>
              <a:t>Menggunakan</a:t>
            </a:r>
            <a:r>
              <a:rPr lang="en-GB" sz="1200" dirty="0">
                <a:latin typeface="Calibri" pitchFamily="34" charset="0"/>
                <a:ea typeface="Segoe UI" panose="020B0502040204020203" pitchFamily="34" charset="0"/>
                <a:cs typeface="Segoe UI" panose="020B0502040204020203" pitchFamily="34" charset="0"/>
              </a:rPr>
              <a:t> </a:t>
            </a:r>
            <a:r>
              <a:rPr lang="en-GB" sz="1200" dirty="0" err="1">
                <a:latin typeface="Calibri" pitchFamily="34" charset="0"/>
                <a:ea typeface="Segoe UI" panose="020B0502040204020203" pitchFamily="34" charset="0"/>
                <a:cs typeface="Segoe UI" panose="020B0502040204020203" pitchFamily="34" charset="0"/>
              </a:rPr>
              <a:t>contoh</a:t>
            </a:r>
            <a:r>
              <a:rPr lang="en-GB" sz="1200" dirty="0">
                <a:latin typeface="Calibri" pitchFamily="34" charset="0"/>
                <a:ea typeface="Segoe UI" panose="020B0502040204020203" pitchFamily="34" charset="0"/>
                <a:cs typeface="Segoe UI" panose="020B0502040204020203" pitchFamily="34" charset="0"/>
              </a:rPr>
              <a:t> </a:t>
            </a:r>
            <a:r>
              <a:rPr lang="en-GB" sz="1200" dirty="0" err="1">
                <a:latin typeface="Calibri" pitchFamily="34" charset="0"/>
                <a:ea typeface="Segoe UI" panose="020B0502040204020203" pitchFamily="34" charset="0"/>
                <a:cs typeface="Segoe UI" panose="020B0502040204020203" pitchFamily="34" charset="0"/>
              </a:rPr>
              <a:t>komoditas</a:t>
            </a:r>
            <a:endParaRPr lang="en-GB" sz="1200" dirty="0">
              <a:latin typeface="Calibri" pitchFamily="34" charset="0"/>
              <a:ea typeface="Segoe UI" panose="020B0502040204020203" pitchFamily="34" charset="0"/>
              <a:cs typeface="Segoe UI" panose="020B0502040204020203" pitchFamily="34" charset="0"/>
            </a:endParaRPr>
          </a:p>
          <a:p>
            <a:pPr marL="288925" lvl="1" indent="-231775" eaLnBrk="1" hangingPunct="1">
              <a:spcAft>
                <a:spcPts val="0"/>
              </a:spcAft>
              <a:buFont typeface="Wingdings" pitchFamily="2" charset="2"/>
              <a:buChar char="§"/>
              <a:defRPr/>
            </a:pPr>
            <a:r>
              <a:rPr lang="en-GB" sz="1200" dirty="0" err="1">
                <a:latin typeface="Calibri" pitchFamily="34" charset="0"/>
                <a:ea typeface="Segoe UI" panose="020B0502040204020203" pitchFamily="34" charset="0"/>
                <a:cs typeface="Segoe UI" panose="020B0502040204020203" pitchFamily="34" charset="0"/>
              </a:rPr>
              <a:t>Penyelenggara</a:t>
            </a:r>
            <a:r>
              <a:rPr lang="en-GB" sz="1200" dirty="0">
                <a:latin typeface="Calibri" pitchFamily="34" charset="0"/>
                <a:ea typeface="Segoe UI" panose="020B0502040204020203" pitchFamily="34" charset="0"/>
                <a:cs typeface="Segoe UI" panose="020B0502040204020203" pitchFamily="34" charset="0"/>
              </a:rPr>
              <a:t> </a:t>
            </a:r>
            <a:r>
              <a:rPr lang="en-GB" sz="1200" dirty="0" err="1">
                <a:latin typeface="Calibri" pitchFamily="34" charset="0"/>
                <a:ea typeface="Segoe UI" panose="020B0502040204020203" pitchFamily="34" charset="0"/>
                <a:cs typeface="Segoe UI" panose="020B0502040204020203" pitchFamily="34" charset="0"/>
              </a:rPr>
              <a:t>Pasar</a:t>
            </a:r>
            <a:r>
              <a:rPr lang="en-GB" sz="1200" dirty="0">
                <a:latin typeface="Calibri" pitchFamily="34" charset="0"/>
                <a:ea typeface="Segoe UI" panose="020B0502040204020203" pitchFamily="34" charset="0"/>
                <a:cs typeface="Segoe UI" panose="020B0502040204020203" pitchFamily="34" charset="0"/>
              </a:rPr>
              <a:t> </a:t>
            </a:r>
            <a:r>
              <a:rPr lang="en-GB" sz="1200" dirty="0" err="1">
                <a:latin typeface="Calibri" pitchFamily="34" charset="0"/>
                <a:ea typeface="Segoe UI" panose="020B0502040204020203" pitchFamily="34" charset="0"/>
                <a:cs typeface="Segoe UI" panose="020B0502040204020203" pitchFamily="34" charset="0"/>
              </a:rPr>
              <a:t>Lelang</a:t>
            </a:r>
            <a:r>
              <a:rPr lang="en-GB" sz="1200" dirty="0">
                <a:latin typeface="Calibri" pitchFamily="34" charset="0"/>
                <a:ea typeface="Segoe UI" panose="020B0502040204020203" pitchFamily="34" charset="0"/>
                <a:cs typeface="Segoe UI" panose="020B0502040204020203" pitchFamily="34" charset="0"/>
              </a:rPr>
              <a:t> </a:t>
            </a:r>
            <a:r>
              <a:rPr lang="en-GB" sz="1200" dirty="0" err="1">
                <a:latin typeface="Calibri" pitchFamily="34" charset="0"/>
                <a:ea typeface="Segoe UI" panose="020B0502040204020203" pitchFamily="34" charset="0"/>
                <a:cs typeface="Segoe UI" panose="020B0502040204020203" pitchFamily="34" charset="0"/>
              </a:rPr>
              <a:t>didukung</a:t>
            </a:r>
            <a:r>
              <a:rPr lang="en-GB" sz="1200" dirty="0">
                <a:latin typeface="Calibri" pitchFamily="34" charset="0"/>
                <a:ea typeface="Segoe UI" panose="020B0502040204020203" pitchFamily="34" charset="0"/>
                <a:cs typeface="Segoe UI" panose="020B0502040204020203" pitchFamily="34" charset="0"/>
              </a:rPr>
              <a:t> </a:t>
            </a:r>
            <a:r>
              <a:rPr lang="en-GB" sz="1200" dirty="0" err="1">
                <a:latin typeface="Calibri" pitchFamily="34" charset="0"/>
                <a:ea typeface="Segoe UI" panose="020B0502040204020203" pitchFamily="34" charset="0"/>
                <a:cs typeface="Segoe UI" panose="020B0502040204020203" pitchFamily="34" charset="0"/>
              </a:rPr>
              <a:t>dengan</a:t>
            </a:r>
            <a:r>
              <a:rPr lang="en-GB" sz="1200" dirty="0">
                <a:latin typeface="Calibri" pitchFamily="34" charset="0"/>
                <a:ea typeface="Segoe UI" panose="020B0502040204020203" pitchFamily="34" charset="0"/>
                <a:cs typeface="Segoe UI" panose="020B0502040204020203" pitchFamily="34" charset="0"/>
              </a:rPr>
              <a:t> </a:t>
            </a:r>
            <a:r>
              <a:rPr lang="en-GB" sz="1200" dirty="0" err="1">
                <a:latin typeface="Calibri" pitchFamily="34" charset="0"/>
                <a:ea typeface="Segoe UI" panose="020B0502040204020203" pitchFamily="34" charset="0"/>
                <a:cs typeface="Segoe UI" panose="020B0502040204020203" pitchFamily="34" charset="0"/>
              </a:rPr>
              <a:t>sistem</a:t>
            </a:r>
            <a:r>
              <a:rPr lang="en-GB" sz="1200" dirty="0">
                <a:latin typeface="Calibri" pitchFamily="34" charset="0"/>
                <a:ea typeface="Segoe UI" panose="020B0502040204020203" pitchFamily="34" charset="0"/>
                <a:cs typeface="Segoe UI" panose="020B0502040204020203" pitchFamily="34" charset="0"/>
              </a:rPr>
              <a:t> </a:t>
            </a:r>
            <a:r>
              <a:rPr lang="en-GB" sz="1200" dirty="0" err="1">
                <a:latin typeface="Calibri" pitchFamily="34" charset="0"/>
                <a:ea typeface="Segoe UI" panose="020B0502040204020203" pitchFamily="34" charset="0"/>
                <a:cs typeface="Segoe UI" panose="020B0502040204020203" pitchFamily="34" charset="0"/>
              </a:rPr>
              <a:t>ap</a:t>
            </a:r>
            <a:r>
              <a:rPr lang="id-ID" sz="1200" dirty="0">
                <a:latin typeface="Calibri" pitchFamily="34" charset="0"/>
                <a:ea typeface="Segoe UI" panose="020B0502040204020203" pitchFamily="34" charset="0"/>
                <a:cs typeface="Segoe UI" panose="020B0502040204020203" pitchFamily="34" charset="0"/>
              </a:rPr>
              <a:t>lik</a:t>
            </a:r>
            <a:r>
              <a:rPr lang="en-GB" sz="1200" dirty="0" err="1">
                <a:latin typeface="Calibri" pitchFamily="34" charset="0"/>
                <a:ea typeface="Segoe UI" panose="020B0502040204020203" pitchFamily="34" charset="0"/>
                <a:cs typeface="Segoe UI" panose="020B0502040204020203" pitchFamily="34" charset="0"/>
              </a:rPr>
              <a:t>asi</a:t>
            </a:r>
            <a:r>
              <a:rPr lang="en-GB" sz="1200" dirty="0">
                <a:latin typeface="Calibri" pitchFamily="34" charset="0"/>
                <a:ea typeface="Segoe UI" panose="020B0502040204020203" pitchFamily="34" charset="0"/>
                <a:cs typeface="Segoe UI" panose="020B0502040204020203" pitchFamily="34" charset="0"/>
              </a:rPr>
              <a:t> </a:t>
            </a:r>
            <a:r>
              <a:rPr lang="en-GB" sz="1200" dirty="0" err="1">
                <a:latin typeface="Calibri" pitchFamily="34" charset="0"/>
                <a:ea typeface="Segoe UI" panose="020B0502040204020203" pitchFamily="34" charset="0"/>
                <a:cs typeface="Segoe UI" panose="020B0502040204020203" pitchFamily="34" charset="0"/>
              </a:rPr>
              <a:t>pasar</a:t>
            </a:r>
            <a:r>
              <a:rPr lang="en-GB" sz="1200" dirty="0">
                <a:latin typeface="Calibri" pitchFamily="34" charset="0"/>
                <a:ea typeface="Segoe UI" panose="020B0502040204020203" pitchFamily="34" charset="0"/>
                <a:cs typeface="Segoe UI" panose="020B0502040204020203" pitchFamily="34" charset="0"/>
              </a:rPr>
              <a:t> </a:t>
            </a:r>
            <a:r>
              <a:rPr lang="en-GB" sz="1200" dirty="0" err="1">
                <a:latin typeface="Calibri" pitchFamily="34" charset="0"/>
                <a:ea typeface="Segoe UI" panose="020B0502040204020203" pitchFamily="34" charset="0"/>
                <a:cs typeface="Segoe UI" panose="020B0502040204020203" pitchFamily="34" charset="0"/>
              </a:rPr>
              <a:t>Lelang</a:t>
            </a:r>
            <a:r>
              <a:rPr lang="en-GB" sz="1200" dirty="0">
                <a:latin typeface="Calibri" pitchFamily="34" charset="0"/>
                <a:ea typeface="Segoe UI" panose="020B0502040204020203" pitchFamily="34" charset="0"/>
                <a:cs typeface="Segoe UI" panose="020B0502040204020203" pitchFamily="34" charset="0"/>
              </a:rPr>
              <a:t>.</a:t>
            </a:r>
            <a:endParaRPr lang="en-US" sz="1200" dirty="0">
              <a:latin typeface="Calibri" pitchFamily="34" charset="0"/>
              <a:ea typeface="Segoe UI" panose="020B0502040204020203" pitchFamily="34" charset="0"/>
              <a:cs typeface="Segoe UI" panose="020B0502040204020203" pitchFamily="34" charset="0"/>
            </a:endParaRPr>
          </a:p>
          <a:p>
            <a:pPr marL="914400" lvl="1" indent="-457200" eaLnBrk="1" hangingPunct="1">
              <a:spcAft>
                <a:spcPts val="0"/>
              </a:spcAft>
              <a:buFont typeface="+mj-lt"/>
              <a:buAutoNum type="alphaLcPeriod" startAt="4"/>
              <a:defRPr/>
            </a:pPr>
            <a:endParaRPr lang="en-US" sz="1200" dirty="0">
              <a:latin typeface="Calibri" pitchFamily="34" charset="0"/>
              <a:ea typeface="Segoe UI" panose="020B0502040204020203" pitchFamily="34" charset="0"/>
              <a:cs typeface="Segoe UI" panose="020B0502040204020203"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xmlns="" val="4288775056"/>
              </p:ext>
            </p:extLst>
          </p:nvPr>
        </p:nvGraphicFramePr>
        <p:xfrm>
          <a:off x="333340" y="1968048"/>
          <a:ext cx="8346688" cy="1798241"/>
        </p:xfrm>
        <a:graphic>
          <a:graphicData uri="http://schemas.openxmlformats.org/drawingml/2006/table">
            <a:tbl>
              <a:tblPr firstRow="1" bandRow="1">
                <a:tableStyleId>{5C22544A-7EE6-4342-B048-85BDC9FD1C3A}</a:tableStyleId>
              </a:tblPr>
              <a:tblGrid>
                <a:gridCol w="362836"/>
                <a:gridCol w="2539852"/>
                <a:gridCol w="2548400"/>
                <a:gridCol w="2895600"/>
              </a:tblGrid>
              <a:tr h="255358">
                <a:tc>
                  <a:txBody>
                    <a:bodyPr/>
                    <a:lstStyle/>
                    <a:p>
                      <a:pPr algn="ctr"/>
                      <a:r>
                        <a:rPr lang="id-ID" sz="900" dirty="0" smtClean="0">
                          <a:latin typeface="Segoe UI" panose="020B0502040204020203" pitchFamily="34" charset="0"/>
                          <a:ea typeface="Segoe UI" panose="020B0502040204020203" pitchFamily="34" charset="0"/>
                          <a:cs typeface="Segoe UI" panose="020B0502040204020203" pitchFamily="34" charset="0"/>
                        </a:rPr>
                        <a:t>NO</a:t>
                      </a:r>
                      <a:endParaRPr lang="en-US" sz="900" dirty="0">
                        <a:latin typeface="Segoe UI" panose="020B0502040204020203" pitchFamily="34" charset="0"/>
                        <a:ea typeface="Segoe UI" panose="020B0502040204020203" pitchFamily="34" charset="0"/>
                        <a:cs typeface="Segoe UI" panose="020B0502040204020203" pitchFamily="34" charset="0"/>
                      </a:endParaRPr>
                    </a:p>
                  </a:txBody>
                  <a:tcPr marL="36000" marR="36000" marT="27022" marB="27022"/>
                </a:tc>
                <a:tc>
                  <a:txBody>
                    <a:bodyPr/>
                    <a:lstStyle/>
                    <a:p>
                      <a:pPr algn="ctr"/>
                      <a:r>
                        <a:rPr lang="id-ID" sz="900" dirty="0" smtClean="0">
                          <a:latin typeface="Segoe UI" panose="020B0502040204020203" pitchFamily="34" charset="0"/>
                          <a:ea typeface="Segoe UI" panose="020B0502040204020203" pitchFamily="34" charset="0"/>
                          <a:cs typeface="Segoe UI" panose="020B0502040204020203" pitchFamily="34" charset="0"/>
                        </a:rPr>
                        <a:t>PENYELENGGARA</a:t>
                      </a:r>
                      <a:endParaRPr lang="en-US" sz="900" dirty="0">
                        <a:latin typeface="Segoe UI" panose="020B0502040204020203" pitchFamily="34" charset="0"/>
                        <a:ea typeface="Segoe UI" panose="020B0502040204020203" pitchFamily="34" charset="0"/>
                        <a:cs typeface="Segoe UI" panose="020B0502040204020203" pitchFamily="34" charset="0"/>
                      </a:endParaRPr>
                    </a:p>
                  </a:txBody>
                  <a:tcPr marL="36000" marR="36000" marT="27022" marB="27022"/>
                </a:tc>
                <a:tc>
                  <a:txBody>
                    <a:bodyPr/>
                    <a:lstStyle/>
                    <a:p>
                      <a:pPr algn="ctr"/>
                      <a:r>
                        <a:rPr lang="id-ID" sz="900" dirty="0" smtClean="0">
                          <a:latin typeface="Segoe UI" panose="020B0502040204020203" pitchFamily="34" charset="0"/>
                          <a:ea typeface="Segoe UI" panose="020B0502040204020203" pitchFamily="34" charset="0"/>
                          <a:cs typeface="Segoe UI" panose="020B0502040204020203" pitchFamily="34" charset="0"/>
                        </a:rPr>
                        <a:t>KOMODITAS UNGGULAN</a:t>
                      </a:r>
                      <a:endParaRPr lang="en-US" sz="900" dirty="0">
                        <a:latin typeface="Segoe UI" panose="020B0502040204020203" pitchFamily="34" charset="0"/>
                        <a:ea typeface="Segoe UI" panose="020B0502040204020203" pitchFamily="34" charset="0"/>
                        <a:cs typeface="Segoe UI" panose="020B0502040204020203" pitchFamily="34" charset="0"/>
                      </a:endParaRPr>
                    </a:p>
                  </a:txBody>
                  <a:tcPr marL="36000" marR="36000" marT="27022" marB="27022"/>
                </a:tc>
                <a:tc>
                  <a:txBody>
                    <a:bodyPr/>
                    <a:lstStyle/>
                    <a:p>
                      <a:pPr algn="ctr"/>
                      <a:r>
                        <a:rPr lang="id-ID" sz="900" dirty="0" smtClean="0">
                          <a:latin typeface="Segoe UI" panose="020B0502040204020203" pitchFamily="34" charset="0"/>
                          <a:ea typeface="Segoe UI" panose="020B0502040204020203" pitchFamily="34" charset="0"/>
                          <a:cs typeface="Segoe UI" panose="020B0502040204020203" pitchFamily="34" charset="0"/>
                        </a:rPr>
                        <a:t>AKTIF/TIDAK AKTIF*</a:t>
                      </a:r>
                      <a:endParaRPr lang="en-US" sz="900" dirty="0">
                        <a:latin typeface="Segoe UI" panose="020B0502040204020203" pitchFamily="34" charset="0"/>
                        <a:ea typeface="Segoe UI" panose="020B0502040204020203" pitchFamily="34" charset="0"/>
                        <a:cs typeface="Segoe UI" panose="020B0502040204020203" pitchFamily="34" charset="0"/>
                      </a:endParaRPr>
                    </a:p>
                  </a:txBody>
                  <a:tcPr marL="36000" marR="36000" marT="27022" marB="27022"/>
                </a:tc>
              </a:tr>
              <a:tr h="209717">
                <a:tc>
                  <a:txBody>
                    <a:bodyPr/>
                    <a:lstStyle/>
                    <a:p>
                      <a:pPr algn="ctr"/>
                      <a:r>
                        <a:rPr lang="id-ID" sz="900" dirty="0" smtClean="0">
                          <a:latin typeface="Segoe UI" panose="020B0502040204020203" pitchFamily="34" charset="0"/>
                          <a:ea typeface="Segoe UI" panose="020B0502040204020203" pitchFamily="34" charset="0"/>
                          <a:cs typeface="Segoe UI" panose="020B0502040204020203" pitchFamily="34" charset="0"/>
                        </a:rPr>
                        <a:t>1</a:t>
                      </a:r>
                      <a:endParaRPr lang="en-US" sz="900" dirty="0">
                        <a:latin typeface="Segoe UI" panose="020B0502040204020203" pitchFamily="34" charset="0"/>
                        <a:ea typeface="Segoe UI" panose="020B0502040204020203" pitchFamily="34" charset="0"/>
                        <a:cs typeface="Segoe UI" panose="020B0502040204020203" pitchFamily="34" charset="0"/>
                      </a:endParaRPr>
                    </a:p>
                  </a:txBody>
                  <a:tcPr marL="36000" marR="36000" marT="27022" marB="27022"/>
                </a:tc>
                <a:tc>
                  <a:txBody>
                    <a:bodyPr/>
                    <a:lstStyle/>
                    <a:p>
                      <a:r>
                        <a:rPr lang="id-ID" sz="900" dirty="0" smtClean="0">
                          <a:latin typeface="Segoe UI" panose="020B0502040204020203" pitchFamily="34" charset="0"/>
                          <a:ea typeface="Segoe UI" panose="020B0502040204020203" pitchFamily="34" charset="0"/>
                          <a:cs typeface="Segoe UI" panose="020B0502040204020203" pitchFamily="34" charset="0"/>
                        </a:rPr>
                        <a:t>Koperasi Pasar Lelang Jawa Barat</a:t>
                      </a:r>
                      <a:endParaRPr lang="en-US" sz="900" dirty="0">
                        <a:latin typeface="Segoe UI" panose="020B0502040204020203" pitchFamily="34" charset="0"/>
                        <a:ea typeface="Segoe UI" panose="020B0502040204020203" pitchFamily="34" charset="0"/>
                        <a:cs typeface="Segoe UI" panose="020B0502040204020203" pitchFamily="34" charset="0"/>
                      </a:endParaRPr>
                    </a:p>
                  </a:txBody>
                  <a:tcPr marL="36000" marR="36000" marT="27022" marB="27022"/>
                </a:tc>
                <a:tc>
                  <a:txBody>
                    <a:bodyPr/>
                    <a:lstStyle/>
                    <a:p>
                      <a:r>
                        <a:rPr lang="id-ID" sz="900" dirty="0" smtClean="0">
                          <a:latin typeface="Segoe UI" panose="020B0502040204020203" pitchFamily="34" charset="0"/>
                          <a:ea typeface="Segoe UI" panose="020B0502040204020203" pitchFamily="34" charset="0"/>
                          <a:cs typeface="Segoe UI" panose="020B0502040204020203" pitchFamily="34" charset="0"/>
                        </a:rPr>
                        <a:t>Teh</a:t>
                      </a:r>
                      <a:endParaRPr lang="en-US" sz="900" dirty="0">
                        <a:latin typeface="Segoe UI" panose="020B0502040204020203" pitchFamily="34" charset="0"/>
                        <a:ea typeface="Segoe UI" panose="020B0502040204020203" pitchFamily="34" charset="0"/>
                        <a:cs typeface="Segoe UI" panose="020B0502040204020203" pitchFamily="34" charset="0"/>
                      </a:endParaRPr>
                    </a:p>
                  </a:txBody>
                  <a:tcPr marL="36000" marR="36000" marT="27022" marB="27022"/>
                </a:tc>
                <a:tc>
                  <a:txBody>
                    <a:bodyPr/>
                    <a:lstStyle/>
                    <a:p>
                      <a:r>
                        <a:rPr lang="id-ID" sz="900" dirty="0" smtClean="0">
                          <a:latin typeface="Segoe UI" panose="020B0502040204020203" pitchFamily="34" charset="0"/>
                          <a:ea typeface="Segoe UI" panose="020B0502040204020203" pitchFamily="34" charset="0"/>
                          <a:cs typeface="Segoe UI" panose="020B0502040204020203" pitchFamily="34" charset="0"/>
                        </a:rPr>
                        <a:t>Aktif (1 bulan sekali).</a:t>
                      </a:r>
                      <a:endParaRPr lang="en-US" sz="900" dirty="0">
                        <a:latin typeface="Segoe UI" panose="020B0502040204020203" pitchFamily="34" charset="0"/>
                        <a:ea typeface="Segoe UI" panose="020B0502040204020203" pitchFamily="34" charset="0"/>
                        <a:cs typeface="Segoe UI" panose="020B0502040204020203" pitchFamily="34" charset="0"/>
                      </a:endParaRPr>
                    </a:p>
                  </a:txBody>
                  <a:tcPr marL="36000" marR="36000" marT="27022" marB="27022"/>
                </a:tc>
              </a:tr>
              <a:tr h="328582">
                <a:tc>
                  <a:txBody>
                    <a:bodyPr/>
                    <a:lstStyle/>
                    <a:p>
                      <a:pPr algn="ctr"/>
                      <a:r>
                        <a:rPr lang="id-ID" sz="900" dirty="0" smtClean="0">
                          <a:latin typeface="Segoe UI" panose="020B0502040204020203" pitchFamily="34" charset="0"/>
                          <a:ea typeface="Segoe UI" panose="020B0502040204020203" pitchFamily="34" charset="0"/>
                          <a:cs typeface="Segoe UI" panose="020B0502040204020203" pitchFamily="34" charset="0"/>
                        </a:rPr>
                        <a:t>2</a:t>
                      </a:r>
                      <a:endParaRPr lang="en-US" sz="900" dirty="0">
                        <a:latin typeface="Segoe UI" panose="020B0502040204020203" pitchFamily="34" charset="0"/>
                        <a:ea typeface="Segoe UI" panose="020B0502040204020203" pitchFamily="34" charset="0"/>
                        <a:cs typeface="Segoe UI" panose="020B0502040204020203" pitchFamily="34" charset="0"/>
                      </a:endParaRPr>
                    </a:p>
                  </a:txBody>
                  <a:tcPr marL="36000" marR="36000" marT="27022" marB="27022"/>
                </a:tc>
                <a:tc>
                  <a:txBody>
                    <a:bodyPr/>
                    <a:lstStyle/>
                    <a:p>
                      <a:r>
                        <a:rPr lang="id-ID" sz="900" dirty="0" smtClean="0">
                          <a:latin typeface="Segoe UI" panose="020B0502040204020203" pitchFamily="34" charset="0"/>
                          <a:ea typeface="Segoe UI" panose="020B0502040204020203" pitchFamily="34" charset="0"/>
                          <a:cs typeface="Segoe UI" panose="020B0502040204020203" pitchFamily="34" charset="0"/>
                        </a:rPr>
                        <a:t>Koperasi Pasar Lelang</a:t>
                      </a:r>
                      <a:r>
                        <a:rPr lang="id-ID" sz="900" baseline="0" dirty="0" smtClean="0">
                          <a:latin typeface="Segoe UI" panose="020B0502040204020203" pitchFamily="34" charset="0"/>
                          <a:ea typeface="Segoe UI" panose="020B0502040204020203" pitchFamily="34" charset="0"/>
                          <a:cs typeface="Segoe UI" panose="020B0502040204020203" pitchFamily="34" charset="0"/>
                        </a:rPr>
                        <a:t> Agro Jawa Tengah</a:t>
                      </a:r>
                      <a:endParaRPr lang="en-US" sz="900" dirty="0">
                        <a:latin typeface="Segoe UI" panose="020B0502040204020203" pitchFamily="34" charset="0"/>
                        <a:ea typeface="Segoe UI" panose="020B0502040204020203" pitchFamily="34" charset="0"/>
                        <a:cs typeface="Segoe UI" panose="020B0502040204020203" pitchFamily="34" charset="0"/>
                      </a:endParaRPr>
                    </a:p>
                  </a:txBody>
                  <a:tcPr marL="36000" marR="36000" marT="27022" marB="27022"/>
                </a:tc>
                <a:tc>
                  <a:txBody>
                    <a:bodyPr/>
                    <a:lstStyle/>
                    <a:p>
                      <a:r>
                        <a:rPr lang="id-ID" sz="900" dirty="0" smtClean="0">
                          <a:latin typeface="Segoe UI" panose="020B0502040204020203" pitchFamily="34" charset="0"/>
                          <a:ea typeface="Segoe UI" panose="020B0502040204020203" pitchFamily="34" charset="0"/>
                          <a:cs typeface="Segoe UI" panose="020B0502040204020203" pitchFamily="34" charset="0"/>
                        </a:rPr>
                        <a:t>Beras, gula</a:t>
                      </a:r>
                      <a:r>
                        <a:rPr lang="id-ID" sz="900" baseline="0" dirty="0" smtClean="0">
                          <a:latin typeface="Segoe UI" panose="020B0502040204020203" pitchFamily="34" charset="0"/>
                          <a:ea typeface="Segoe UI" panose="020B0502040204020203" pitchFamily="34" charset="0"/>
                          <a:cs typeface="Segoe UI" panose="020B0502040204020203" pitchFamily="34" charset="0"/>
                        </a:rPr>
                        <a:t> pasir, jagung, bawang merah</a:t>
                      </a:r>
                      <a:endParaRPr lang="en-US" sz="900" dirty="0">
                        <a:latin typeface="Segoe UI" panose="020B0502040204020203" pitchFamily="34" charset="0"/>
                        <a:ea typeface="Segoe UI" panose="020B0502040204020203" pitchFamily="34" charset="0"/>
                        <a:cs typeface="Segoe UI" panose="020B0502040204020203" pitchFamily="34" charset="0"/>
                      </a:endParaRPr>
                    </a:p>
                  </a:txBody>
                  <a:tcPr marL="36000" marR="36000" marT="27022" marB="2702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sz="900" baseline="0" dirty="0" smtClean="0">
                          <a:latin typeface="Segoe UI" panose="020B0502040204020203" pitchFamily="34" charset="0"/>
                          <a:ea typeface="Segoe UI" panose="020B0502040204020203" pitchFamily="34" charset="0"/>
                          <a:cs typeface="Segoe UI" panose="020B0502040204020203" pitchFamily="34" charset="0"/>
                        </a:rPr>
                        <a:t>Aktif (frekuensi pelaksanaan tidak menentu).</a:t>
                      </a:r>
                      <a:endParaRPr lang="en-US" sz="900" dirty="0" smtClean="0">
                        <a:latin typeface="Segoe UI" panose="020B0502040204020203" pitchFamily="34" charset="0"/>
                        <a:ea typeface="Segoe UI" panose="020B0502040204020203" pitchFamily="34" charset="0"/>
                        <a:cs typeface="Segoe UI" panose="020B0502040204020203" pitchFamily="34" charset="0"/>
                      </a:endParaRPr>
                    </a:p>
                  </a:txBody>
                  <a:tcPr marL="36000" marR="36000" marT="27022" marB="27022"/>
                </a:tc>
              </a:tr>
              <a:tr h="465696">
                <a:tc>
                  <a:txBody>
                    <a:bodyPr/>
                    <a:lstStyle/>
                    <a:p>
                      <a:pPr algn="ctr"/>
                      <a:r>
                        <a:rPr lang="id-ID" sz="900" dirty="0" smtClean="0">
                          <a:latin typeface="Segoe UI" panose="020B0502040204020203" pitchFamily="34" charset="0"/>
                          <a:ea typeface="Segoe UI" panose="020B0502040204020203" pitchFamily="34" charset="0"/>
                          <a:cs typeface="Segoe UI" panose="020B0502040204020203" pitchFamily="34" charset="0"/>
                        </a:rPr>
                        <a:t>3</a:t>
                      </a:r>
                      <a:endParaRPr lang="en-US" sz="900" dirty="0">
                        <a:latin typeface="Segoe UI" panose="020B0502040204020203" pitchFamily="34" charset="0"/>
                        <a:ea typeface="Segoe UI" panose="020B0502040204020203" pitchFamily="34" charset="0"/>
                        <a:cs typeface="Segoe UI" panose="020B0502040204020203" pitchFamily="34" charset="0"/>
                      </a:endParaRPr>
                    </a:p>
                  </a:txBody>
                  <a:tcPr marL="36000" marR="36000" marT="27022" marB="27022"/>
                </a:tc>
                <a:tc>
                  <a:txBody>
                    <a:bodyPr/>
                    <a:lstStyle/>
                    <a:p>
                      <a:r>
                        <a:rPr lang="id-ID" sz="900" dirty="0" smtClean="0">
                          <a:latin typeface="Segoe UI" panose="020B0502040204020203" pitchFamily="34" charset="0"/>
                          <a:ea typeface="Segoe UI" panose="020B0502040204020203" pitchFamily="34" charset="0"/>
                          <a:cs typeface="Segoe UI" panose="020B0502040204020203" pitchFamily="34" charset="0"/>
                        </a:rPr>
                        <a:t>PT.</a:t>
                      </a:r>
                      <a:r>
                        <a:rPr lang="id-ID" sz="900" baseline="0" dirty="0" smtClean="0">
                          <a:latin typeface="Segoe UI" panose="020B0502040204020203" pitchFamily="34" charset="0"/>
                          <a:ea typeface="Segoe UI" panose="020B0502040204020203" pitchFamily="34" charset="0"/>
                          <a:cs typeface="Segoe UI" panose="020B0502040204020203" pitchFamily="34" charset="0"/>
                        </a:rPr>
                        <a:t> Puspa Agro Jawa Timur</a:t>
                      </a:r>
                      <a:endParaRPr lang="en-US" sz="900" dirty="0">
                        <a:latin typeface="Segoe UI" panose="020B0502040204020203" pitchFamily="34" charset="0"/>
                        <a:ea typeface="Segoe UI" panose="020B0502040204020203" pitchFamily="34" charset="0"/>
                        <a:cs typeface="Segoe UI" panose="020B0502040204020203" pitchFamily="34" charset="0"/>
                      </a:endParaRPr>
                    </a:p>
                  </a:txBody>
                  <a:tcPr marL="36000" marR="36000" marT="27022" marB="27022"/>
                </a:tc>
                <a:tc>
                  <a:txBody>
                    <a:bodyPr/>
                    <a:lstStyle/>
                    <a:p>
                      <a:r>
                        <a:rPr lang="id-ID" sz="900" dirty="0" smtClean="0">
                          <a:latin typeface="Segoe UI" panose="020B0502040204020203" pitchFamily="34" charset="0"/>
                          <a:ea typeface="Segoe UI" panose="020B0502040204020203" pitchFamily="34" charset="0"/>
                          <a:cs typeface="Segoe UI" panose="020B0502040204020203" pitchFamily="34" charset="0"/>
                        </a:rPr>
                        <a:t>Sapi, beras,</a:t>
                      </a:r>
                      <a:r>
                        <a:rPr lang="id-ID" sz="900" baseline="0" dirty="0" smtClean="0">
                          <a:latin typeface="Segoe UI" panose="020B0502040204020203" pitchFamily="34" charset="0"/>
                          <a:ea typeface="Segoe UI" panose="020B0502040204020203" pitchFamily="34" charset="0"/>
                          <a:cs typeface="Segoe UI" panose="020B0502040204020203" pitchFamily="34" charset="0"/>
                        </a:rPr>
                        <a:t> cabe, kentang, jagung</a:t>
                      </a:r>
                      <a:endParaRPr lang="en-US" sz="900" dirty="0">
                        <a:latin typeface="Segoe UI" panose="020B0502040204020203" pitchFamily="34" charset="0"/>
                        <a:ea typeface="Segoe UI" panose="020B0502040204020203" pitchFamily="34" charset="0"/>
                        <a:cs typeface="Segoe UI" panose="020B0502040204020203" pitchFamily="34" charset="0"/>
                      </a:endParaRPr>
                    </a:p>
                  </a:txBody>
                  <a:tcPr marL="36000" marR="36000" marT="27022" marB="2702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sz="900" baseline="0" dirty="0" smtClean="0">
                          <a:latin typeface="Segoe UI" panose="020B0502040204020203" pitchFamily="34" charset="0"/>
                          <a:ea typeface="Segoe UI" panose="020B0502040204020203" pitchFamily="34" charset="0"/>
                          <a:cs typeface="Segoe UI" panose="020B0502040204020203" pitchFamily="34" charset="0"/>
                        </a:rPr>
                        <a:t>Aktif (frekuensi pelaksanaan tidak menentu). Nilai transaksi mengalami penurunan pada tahun 2015.</a:t>
                      </a:r>
                    </a:p>
                  </a:txBody>
                  <a:tcPr marL="36000" marR="36000" marT="27022" marB="27022"/>
                </a:tc>
              </a:tr>
              <a:tr h="209717">
                <a:tc>
                  <a:txBody>
                    <a:bodyPr/>
                    <a:lstStyle/>
                    <a:p>
                      <a:pPr algn="ctr"/>
                      <a:r>
                        <a:rPr lang="id-ID" sz="900" dirty="0" smtClean="0">
                          <a:latin typeface="Segoe UI" panose="020B0502040204020203" pitchFamily="34" charset="0"/>
                          <a:ea typeface="Segoe UI" panose="020B0502040204020203" pitchFamily="34" charset="0"/>
                          <a:cs typeface="Segoe UI" panose="020B0502040204020203" pitchFamily="34" charset="0"/>
                        </a:rPr>
                        <a:t>4</a:t>
                      </a:r>
                      <a:endParaRPr lang="en-US" sz="900" dirty="0">
                        <a:latin typeface="Segoe UI" panose="020B0502040204020203" pitchFamily="34" charset="0"/>
                        <a:ea typeface="Segoe UI" panose="020B0502040204020203" pitchFamily="34" charset="0"/>
                        <a:cs typeface="Segoe UI" panose="020B0502040204020203" pitchFamily="34" charset="0"/>
                      </a:endParaRPr>
                    </a:p>
                  </a:txBody>
                  <a:tcPr marL="36000" marR="36000" marT="27022" marB="27022"/>
                </a:tc>
                <a:tc>
                  <a:txBody>
                    <a:bodyPr/>
                    <a:lstStyle/>
                    <a:p>
                      <a:r>
                        <a:rPr lang="id-ID" sz="900" dirty="0" smtClean="0">
                          <a:latin typeface="Segoe UI" panose="020B0502040204020203" pitchFamily="34" charset="0"/>
                          <a:ea typeface="Segoe UI" panose="020B0502040204020203" pitchFamily="34" charset="0"/>
                          <a:cs typeface="Segoe UI" panose="020B0502040204020203" pitchFamily="34" charset="0"/>
                        </a:rPr>
                        <a:t>Koperasi Pegawai</a:t>
                      </a:r>
                      <a:r>
                        <a:rPr lang="id-ID" sz="900" baseline="0" dirty="0" smtClean="0">
                          <a:latin typeface="Segoe UI" panose="020B0502040204020203" pitchFamily="34" charset="0"/>
                          <a:ea typeface="Segoe UI" panose="020B0502040204020203" pitchFamily="34" charset="0"/>
                          <a:cs typeface="Segoe UI" panose="020B0502040204020203" pitchFamily="34" charset="0"/>
                        </a:rPr>
                        <a:t> Negeri Praja Bali</a:t>
                      </a:r>
                      <a:endParaRPr lang="en-US" sz="900" dirty="0">
                        <a:latin typeface="Segoe UI" panose="020B0502040204020203" pitchFamily="34" charset="0"/>
                        <a:ea typeface="Segoe UI" panose="020B0502040204020203" pitchFamily="34" charset="0"/>
                        <a:cs typeface="Segoe UI" panose="020B0502040204020203" pitchFamily="34" charset="0"/>
                      </a:endParaRPr>
                    </a:p>
                  </a:txBody>
                  <a:tcPr marL="36000" marR="36000" marT="27022" marB="27022"/>
                </a:tc>
                <a:tc>
                  <a:txBody>
                    <a:bodyPr/>
                    <a:lstStyle/>
                    <a:p>
                      <a:r>
                        <a:rPr lang="id-ID" sz="900" dirty="0" smtClean="0">
                          <a:latin typeface="Segoe UI" panose="020B0502040204020203" pitchFamily="34" charset="0"/>
                          <a:ea typeface="Segoe UI" panose="020B0502040204020203" pitchFamily="34" charset="0"/>
                          <a:cs typeface="Segoe UI" panose="020B0502040204020203" pitchFamily="34" charset="0"/>
                        </a:rPr>
                        <a:t>Jahe, kelapa, bawang merah, kopi, cengkeh</a:t>
                      </a:r>
                      <a:endParaRPr lang="en-US" sz="900" dirty="0">
                        <a:latin typeface="Segoe UI" panose="020B0502040204020203" pitchFamily="34" charset="0"/>
                        <a:ea typeface="Segoe UI" panose="020B0502040204020203" pitchFamily="34" charset="0"/>
                        <a:cs typeface="Segoe UI" panose="020B0502040204020203" pitchFamily="34" charset="0"/>
                      </a:endParaRPr>
                    </a:p>
                  </a:txBody>
                  <a:tcPr marL="36000" marR="36000" marT="27022" marB="27022"/>
                </a:tc>
                <a:tc>
                  <a:txBody>
                    <a:bodyPr/>
                    <a:lstStyle/>
                    <a:p>
                      <a:r>
                        <a:rPr lang="id-ID" sz="900" dirty="0" smtClean="0">
                          <a:latin typeface="Segoe UI" panose="020B0502040204020203" pitchFamily="34" charset="0"/>
                          <a:ea typeface="Segoe UI" panose="020B0502040204020203" pitchFamily="34" charset="0"/>
                          <a:cs typeface="Segoe UI" panose="020B0502040204020203" pitchFamily="34" charset="0"/>
                        </a:rPr>
                        <a:t>Aktif.</a:t>
                      </a:r>
                      <a:endParaRPr lang="en-US" sz="900" dirty="0">
                        <a:latin typeface="Segoe UI" panose="020B0502040204020203" pitchFamily="34" charset="0"/>
                        <a:ea typeface="Segoe UI" panose="020B0502040204020203" pitchFamily="34" charset="0"/>
                        <a:cs typeface="Segoe UI" panose="020B0502040204020203" pitchFamily="34" charset="0"/>
                      </a:endParaRPr>
                    </a:p>
                  </a:txBody>
                  <a:tcPr marL="36000" marR="36000" marT="27022" marB="27022"/>
                </a:tc>
              </a:tr>
              <a:tr h="329171">
                <a:tc>
                  <a:txBody>
                    <a:bodyPr/>
                    <a:lstStyle/>
                    <a:p>
                      <a:pPr algn="ctr"/>
                      <a:r>
                        <a:rPr lang="id-ID" sz="900" dirty="0" smtClean="0">
                          <a:latin typeface="Segoe UI" panose="020B0502040204020203" pitchFamily="34" charset="0"/>
                          <a:ea typeface="Segoe UI" panose="020B0502040204020203" pitchFamily="34" charset="0"/>
                          <a:cs typeface="Segoe UI" panose="020B0502040204020203" pitchFamily="34" charset="0"/>
                        </a:rPr>
                        <a:t>5</a:t>
                      </a:r>
                      <a:endParaRPr lang="en-US" sz="900" dirty="0">
                        <a:latin typeface="Segoe UI" panose="020B0502040204020203" pitchFamily="34" charset="0"/>
                        <a:ea typeface="Segoe UI" panose="020B0502040204020203" pitchFamily="34" charset="0"/>
                        <a:cs typeface="Segoe UI" panose="020B0502040204020203" pitchFamily="34" charset="0"/>
                      </a:endParaRPr>
                    </a:p>
                  </a:txBody>
                  <a:tcPr marL="36000" marR="36000" marT="27022" marB="27022"/>
                </a:tc>
                <a:tc>
                  <a:txBody>
                    <a:bodyPr/>
                    <a:lstStyle/>
                    <a:p>
                      <a:r>
                        <a:rPr lang="id-ID" sz="900" dirty="0" smtClean="0">
                          <a:latin typeface="Segoe UI" panose="020B0502040204020203" pitchFamily="34" charset="0"/>
                          <a:ea typeface="Segoe UI" panose="020B0502040204020203" pitchFamily="34" charset="0"/>
                          <a:cs typeface="Segoe UI" panose="020B0502040204020203" pitchFamily="34" charset="0"/>
                        </a:rPr>
                        <a:t>Koperasi Puskompas</a:t>
                      </a:r>
                      <a:r>
                        <a:rPr lang="id-ID" sz="900" baseline="0" dirty="0" smtClean="0">
                          <a:latin typeface="Segoe UI" panose="020B0502040204020203" pitchFamily="34" charset="0"/>
                          <a:ea typeface="Segoe UI" panose="020B0502040204020203" pitchFamily="34" charset="0"/>
                          <a:cs typeface="Segoe UI" panose="020B0502040204020203" pitchFamily="34" charset="0"/>
                        </a:rPr>
                        <a:t> Sulawesi Selatan</a:t>
                      </a:r>
                      <a:endParaRPr lang="en-US" sz="900" dirty="0">
                        <a:latin typeface="Segoe UI" panose="020B0502040204020203" pitchFamily="34" charset="0"/>
                        <a:ea typeface="Segoe UI" panose="020B0502040204020203" pitchFamily="34" charset="0"/>
                        <a:cs typeface="Segoe UI" panose="020B0502040204020203" pitchFamily="34" charset="0"/>
                      </a:endParaRPr>
                    </a:p>
                  </a:txBody>
                  <a:tcPr marL="36000" marR="36000" marT="27022" marB="27022"/>
                </a:tc>
                <a:tc>
                  <a:txBody>
                    <a:bodyPr/>
                    <a:lstStyle/>
                    <a:p>
                      <a:r>
                        <a:rPr lang="id-ID" sz="900" dirty="0" smtClean="0">
                          <a:latin typeface="Segoe UI" panose="020B0502040204020203" pitchFamily="34" charset="0"/>
                          <a:ea typeface="Segoe UI" panose="020B0502040204020203" pitchFamily="34" charset="0"/>
                          <a:cs typeface="Segoe UI" panose="020B0502040204020203" pitchFamily="34" charset="0"/>
                        </a:rPr>
                        <a:t>Beras, kakao, rumput laut, cengkeh, sapi</a:t>
                      </a:r>
                      <a:endParaRPr lang="en-US" sz="900" dirty="0">
                        <a:latin typeface="Segoe UI" panose="020B0502040204020203" pitchFamily="34" charset="0"/>
                        <a:ea typeface="Segoe UI" panose="020B0502040204020203" pitchFamily="34" charset="0"/>
                        <a:cs typeface="Segoe UI" panose="020B0502040204020203" pitchFamily="34" charset="0"/>
                      </a:endParaRPr>
                    </a:p>
                  </a:txBody>
                  <a:tcPr marL="36000" marR="36000" marT="27022" marB="27022"/>
                </a:tc>
                <a:tc>
                  <a:txBody>
                    <a:bodyPr/>
                    <a:lstStyle/>
                    <a:p>
                      <a:r>
                        <a:rPr lang="id-ID" sz="900" dirty="0" smtClean="0">
                          <a:latin typeface="Segoe UI" panose="020B0502040204020203" pitchFamily="34" charset="0"/>
                          <a:ea typeface="Segoe UI" panose="020B0502040204020203" pitchFamily="34" charset="0"/>
                          <a:cs typeface="Segoe UI" panose="020B0502040204020203" pitchFamily="34" charset="0"/>
                        </a:rPr>
                        <a:t>Aktif (1 bulan sekali) tergantung jenis</a:t>
                      </a:r>
                      <a:r>
                        <a:rPr lang="id-ID" sz="900" baseline="0" dirty="0" smtClean="0">
                          <a:latin typeface="Segoe UI" panose="020B0502040204020203" pitchFamily="34" charset="0"/>
                          <a:ea typeface="Segoe UI" panose="020B0502040204020203" pitchFamily="34" charset="0"/>
                          <a:cs typeface="Segoe UI" panose="020B0502040204020203" pitchFamily="34" charset="0"/>
                        </a:rPr>
                        <a:t> komoditas yg tersedia. Saat ini lebih banyak dilakukan secara </a:t>
                      </a:r>
                      <a:r>
                        <a:rPr lang="id-ID" sz="900" i="1" baseline="0" dirty="0" smtClean="0">
                          <a:latin typeface="Segoe UI" panose="020B0502040204020203" pitchFamily="34" charset="0"/>
                          <a:ea typeface="Segoe UI" panose="020B0502040204020203" pitchFamily="34" charset="0"/>
                          <a:cs typeface="Segoe UI" panose="020B0502040204020203" pitchFamily="34" charset="0"/>
                        </a:rPr>
                        <a:t>online.</a:t>
                      </a:r>
                      <a:endParaRPr lang="en-US" sz="900" dirty="0">
                        <a:latin typeface="Segoe UI" panose="020B0502040204020203" pitchFamily="34" charset="0"/>
                        <a:ea typeface="Segoe UI" panose="020B0502040204020203" pitchFamily="34" charset="0"/>
                        <a:cs typeface="Segoe UI" panose="020B0502040204020203" pitchFamily="34" charset="0"/>
                      </a:endParaRPr>
                    </a:p>
                  </a:txBody>
                  <a:tcPr marL="36000" marR="36000" marT="27022" marB="27022"/>
                </a:tc>
              </a:tr>
            </a:tbl>
          </a:graphicData>
        </a:graphic>
      </p:graphicFrame>
      <p:sp>
        <p:nvSpPr>
          <p:cNvPr id="6" name="Text Placeholder 5"/>
          <p:cNvSpPr txBox="1">
            <a:spLocks/>
          </p:cNvSpPr>
          <p:nvPr/>
        </p:nvSpPr>
        <p:spPr>
          <a:xfrm>
            <a:off x="0" y="246063"/>
            <a:ext cx="8051800" cy="254000"/>
          </a:xfrm>
          <a:prstGeom prst="rect">
            <a:avLst/>
          </a:prstGeom>
        </p:spPr>
        <p:txBody>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Font typeface="Arial" pitchFamily="34" charset="0"/>
              <a:buNone/>
              <a:defRPr/>
            </a:pPr>
            <a:endParaRPr lang="nb-NO" sz="1800" b="1"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33833" name="TextBox 40"/>
          <p:cNvSpPr txBox="1">
            <a:spLocks noChangeArrowheads="1"/>
          </p:cNvSpPr>
          <p:nvPr/>
        </p:nvSpPr>
        <p:spPr bwMode="auto">
          <a:xfrm>
            <a:off x="0" y="0"/>
            <a:ext cx="9144000"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 typeface="Arial" charset="0"/>
              <a:buNone/>
            </a:pPr>
            <a:r>
              <a:rPr lang="nb-NO" altLang="id-ID" sz="3200" b="1" dirty="0" smtClean="0">
                <a:solidFill>
                  <a:srgbClr val="FF0000"/>
                </a:solidFill>
                <a:latin typeface="Agency FB" pitchFamily="34" charset="0"/>
                <a:cs typeface="Segoe UI" pitchFamily="34" charset="0"/>
              </a:rPr>
              <a:t>O</a:t>
            </a:r>
            <a:r>
              <a:rPr lang="nb-NO" altLang="id-ID" sz="2800" b="1" dirty="0" smtClean="0">
                <a:latin typeface="Agency FB" pitchFamily="34" charset="0"/>
                <a:cs typeface="Segoe UI" pitchFamily="34" charset="0"/>
              </a:rPr>
              <a:t>PERATOR DAN REGULATOR DALAM PASAR LELANG</a:t>
            </a:r>
          </a:p>
        </p:txBody>
      </p:sp>
      <p:sp>
        <p:nvSpPr>
          <p:cNvPr id="33834" name="Slide Number Placeholder 4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A9FE20A5-09DB-4617-8B22-220629DEB233}" type="slidenum">
              <a:rPr lang="en-US" altLang="en-US" smtClean="0">
                <a:solidFill>
                  <a:schemeClr val="bg1"/>
                </a:solidFill>
                <a:latin typeface="Calibri" pitchFamily="34" charset="0"/>
              </a:rPr>
              <a:pPr/>
              <a:t>6</a:t>
            </a:fld>
            <a:endParaRPr lang="en-US" altLang="en-US" smtClean="0">
              <a:solidFill>
                <a:schemeClr val="bg1"/>
              </a:solidFill>
              <a:latin typeface="Calibri" pitchFamily="34" charset="0"/>
            </a:endParaRPr>
          </a:p>
        </p:txBody>
      </p:sp>
      <p:sp>
        <p:nvSpPr>
          <p:cNvPr id="33835" name="TextBox 3"/>
          <p:cNvSpPr txBox="1">
            <a:spLocks noChangeArrowheads="1"/>
          </p:cNvSpPr>
          <p:nvPr/>
        </p:nvSpPr>
        <p:spPr bwMode="auto">
          <a:xfrm>
            <a:off x="65312" y="3758294"/>
            <a:ext cx="3276600" cy="2000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a:r>
              <a:rPr lang="id-ID" sz="700" b="1" dirty="0"/>
              <a:t>*perlu konfirmasi lebih lanjut terkait kontinuitas pelaksanaan PLK.</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idx="4294967295"/>
          </p:nvPr>
        </p:nvSpPr>
        <p:spPr>
          <a:xfrm>
            <a:off x="76200" y="35379"/>
            <a:ext cx="7315200" cy="628650"/>
          </a:xfrm>
        </p:spPr>
        <p:txBody>
          <a:bodyPr>
            <a:normAutofit/>
          </a:bodyPr>
          <a:lstStyle/>
          <a:p>
            <a:pPr eaLnBrk="1" hangingPunct="1">
              <a:defRPr/>
            </a:pPr>
            <a:r>
              <a:rPr lang="id-ID" sz="3200" b="1" dirty="0" smtClean="0">
                <a:solidFill>
                  <a:srgbClr val="FF0000"/>
                </a:solidFill>
                <a:latin typeface="Agency FB" pitchFamily="34" charset="0"/>
              </a:rPr>
              <a:t>P</a:t>
            </a:r>
            <a:r>
              <a:rPr lang="id-ID" sz="2800" b="1" dirty="0" smtClean="0">
                <a:solidFill>
                  <a:schemeClr val="tx1"/>
                </a:solidFill>
                <a:latin typeface="Agency FB" pitchFamily="34" charset="0"/>
              </a:rPr>
              <a:t>ASAR LELANG YANG DIBINA DAN DIAWASI BAPPEBTI</a:t>
            </a:r>
            <a:r>
              <a:rPr lang="en-AU" sz="2800" b="1" dirty="0" smtClean="0">
                <a:solidFill>
                  <a:schemeClr val="tx1"/>
                </a:solidFill>
                <a:latin typeface="Agency FB" pitchFamily="34" charset="0"/>
              </a:rPr>
              <a:t> KEMENDAG</a:t>
            </a:r>
            <a:endParaRPr lang="en-US" sz="2800" b="1" dirty="0" smtClean="0">
              <a:solidFill>
                <a:schemeClr val="tx1"/>
              </a:solidFill>
              <a:latin typeface="Agency FB" pitchFamily="34" charset="0"/>
            </a:endParaRPr>
          </a:p>
        </p:txBody>
      </p:sp>
      <p:graphicFrame>
        <p:nvGraphicFramePr>
          <p:cNvPr id="5" name="Diagram 4"/>
          <p:cNvGraphicFramePr/>
          <p:nvPr>
            <p:extLst>
              <p:ext uri="{D42A27DB-BD31-4B8C-83A1-F6EECF244321}">
                <p14:modId xmlns:p14="http://schemas.microsoft.com/office/powerpoint/2010/main" xmlns="" val="1408273768"/>
              </p:ext>
            </p:extLst>
          </p:nvPr>
        </p:nvGraphicFramePr>
        <p:xfrm>
          <a:off x="228600" y="742950"/>
          <a:ext cx="8458200" cy="3924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39"/>
          <p:cNvSpPr txBox="1">
            <a:spLocks noChangeArrowheads="1"/>
          </p:cNvSpPr>
          <p:nvPr/>
        </p:nvSpPr>
        <p:spPr bwMode="auto">
          <a:xfrm>
            <a:off x="152400" y="4787899"/>
            <a:ext cx="9170988" cy="24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000">
                <a:latin typeface="Segoe UI" pitchFamily="34" charset="0"/>
                <a:cs typeface="Segoe UI" pitchFamily="34" charset="0"/>
              </a:rPr>
              <a:t>Sumber: Kepala Bappebti-Kementerian Perdagangan pada Rakor BI-Pemenrintah Pusat-Pemerintah Daerah, 12 Februari 2016</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8"/>
          <p:cNvSpPr>
            <a:spLocks noGrp="1"/>
          </p:cNvSpPr>
          <p:nvPr>
            <p:ph type="title"/>
          </p:nvPr>
        </p:nvSpPr>
        <p:spPr>
          <a:xfrm>
            <a:off x="76200" y="-19050"/>
            <a:ext cx="7162800" cy="681037"/>
          </a:xfrm>
        </p:spPr>
        <p:txBody>
          <a:bodyPr>
            <a:normAutofit/>
          </a:bodyPr>
          <a:lstStyle/>
          <a:p>
            <a:pPr>
              <a:defRPr/>
            </a:pPr>
            <a:r>
              <a:rPr lang="id-ID" altLang="id-ID" sz="3200" b="1" dirty="0">
                <a:solidFill>
                  <a:srgbClr val="FF0000"/>
                </a:solidFill>
                <a:effectLst>
                  <a:outerShdw blurRad="38100" dist="38100" dir="2700000" algn="tl">
                    <a:srgbClr val="000000">
                      <a:alpha val="43137"/>
                    </a:srgbClr>
                  </a:outerShdw>
                </a:effectLst>
                <a:latin typeface="Agency FB" pitchFamily="34" charset="0"/>
                <a:ea typeface="Segoe UI" panose="020B0502040204020203" pitchFamily="34" charset="0"/>
                <a:cs typeface="Segoe UI" panose="020B0502040204020203" pitchFamily="34" charset="0"/>
              </a:rPr>
              <a:t>D</a:t>
            </a:r>
            <a:r>
              <a:rPr lang="id-ID" altLang="id-ID" sz="2800" b="1" dirty="0">
                <a:solidFill>
                  <a:srgbClr val="002060"/>
                </a:solidFill>
                <a:effectLst>
                  <a:outerShdw blurRad="38100" dist="38100" dir="2700000" algn="tl">
                    <a:srgbClr val="000000">
                      <a:alpha val="43137"/>
                    </a:srgbClr>
                  </a:outerShdw>
                </a:effectLst>
                <a:latin typeface="Agency FB" pitchFamily="34" charset="0"/>
                <a:ea typeface="Segoe UI" panose="020B0502040204020203" pitchFamily="34" charset="0"/>
                <a:cs typeface="Segoe UI" panose="020B0502040204020203" pitchFamily="34" charset="0"/>
              </a:rPr>
              <a:t>AERAH </a:t>
            </a:r>
            <a:r>
              <a:rPr lang="en-AU" altLang="id-ID" sz="2800" b="1" dirty="0">
                <a:solidFill>
                  <a:srgbClr val="002060"/>
                </a:solidFill>
                <a:effectLst>
                  <a:outerShdw blurRad="38100" dist="38100" dir="2700000" algn="tl">
                    <a:srgbClr val="000000">
                      <a:alpha val="43137"/>
                    </a:srgbClr>
                  </a:outerShdw>
                </a:effectLst>
                <a:latin typeface="Agency FB" pitchFamily="34" charset="0"/>
                <a:ea typeface="Segoe UI" panose="020B0502040204020203" pitchFamily="34" charset="0"/>
                <a:cs typeface="Segoe UI" panose="020B0502040204020203" pitchFamily="34" charset="0"/>
              </a:rPr>
              <a:t>REVITALISASI </a:t>
            </a:r>
            <a:r>
              <a:rPr lang="id-ID" altLang="id-ID" sz="2800" b="1" dirty="0">
                <a:solidFill>
                  <a:srgbClr val="002060"/>
                </a:solidFill>
                <a:effectLst>
                  <a:outerShdw blurRad="38100" dist="38100" dir="2700000" algn="tl">
                    <a:srgbClr val="000000">
                      <a:alpha val="43137"/>
                    </a:srgbClr>
                  </a:outerShdw>
                </a:effectLst>
                <a:latin typeface="Agency FB" pitchFamily="34" charset="0"/>
                <a:ea typeface="Segoe UI" panose="020B0502040204020203" pitchFamily="34" charset="0"/>
                <a:cs typeface="Segoe UI" panose="020B0502040204020203" pitchFamily="34" charset="0"/>
              </a:rPr>
              <a:t>PASAR LELANG</a:t>
            </a:r>
          </a:p>
        </p:txBody>
      </p:sp>
      <p:graphicFrame>
        <p:nvGraphicFramePr>
          <p:cNvPr id="48" name="Group 132"/>
          <p:cNvGraphicFramePr>
            <a:graphicFrameLocks noGrp="1"/>
          </p:cNvGraphicFramePr>
          <p:nvPr>
            <p:extLst>
              <p:ext uri="{D42A27DB-BD31-4B8C-83A1-F6EECF244321}">
                <p14:modId xmlns:p14="http://schemas.microsoft.com/office/powerpoint/2010/main" xmlns="" val="810059346"/>
              </p:ext>
            </p:extLst>
          </p:nvPr>
        </p:nvGraphicFramePr>
        <p:xfrm>
          <a:off x="152400" y="742950"/>
          <a:ext cx="8382001" cy="3809996"/>
        </p:xfrm>
        <a:graphic>
          <a:graphicData uri="http://schemas.openxmlformats.org/drawingml/2006/table">
            <a:tbl>
              <a:tblPr/>
              <a:tblGrid>
                <a:gridCol w="821765"/>
                <a:gridCol w="3040530"/>
                <a:gridCol w="821765"/>
                <a:gridCol w="3697941"/>
              </a:tblGrid>
              <a:tr h="661564">
                <a:tc>
                  <a:txBody>
                    <a:bodyPr/>
                    <a:lstStyle/>
                    <a:p>
                      <a:pPr marL="0" marR="0" lvl="0" indent="0" algn="ctr" defTabSz="914400" rtl="0" eaLnBrk="1" fontAlgn="base" latinLnBrk="0" hangingPunct="1">
                        <a:lnSpc>
                          <a:spcPct val="110000"/>
                        </a:lnSpc>
                        <a:spcBef>
                          <a:spcPts val="600"/>
                        </a:spcBef>
                        <a:spcAft>
                          <a:spcPts val="600"/>
                        </a:spcAft>
                        <a:buClrTx/>
                        <a:buSzTx/>
                        <a:buFontTx/>
                        <a:buNone/>
                        <a:tabLst/>
                      </a:pPr>
                      <a:r>
                        <a:rPr kumimoji="0" lang="en-US" sz="14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No.</a:t>
                      </a:r>
                      <a:endParaRPr kumimoji="0" lang="en-U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marT="34277" marB="3427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914400" rtl="0" eaLnBrk="1" fontAlgn="base" latinLnBrk="0" hangingPunct="1">
                        <a:lnSpc>
                          <a:spcPct val="110000"/>
                        </a:lnSpc>
                        <a:spcBef>
                          <a:spcPts val="600"/>
                        </a:spcBef>
                        <a:spcAft>
                          <a:spcPct val="0"/>
                        </a:spcAft>
                        <a:buClrTx/>
                        <a:buSzTx/>
                        <a:buFontTx/>
                        <a:buNone/>
                        <a:tabLst/>
                      </a:pPr>
                      <a:r>
                        <a:rPr kumimoji="0" lang="id-ID"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DAERAH REVITALISASI </a:t>
                      </a:r>
                      <a:endParaRPr kumimoji="0" lang="en-U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marT="34277" marB="3427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914400" rtl="0" eaLnBrk="1" fontAlgn="base" latinLnBrk="0" hangingPunct="1">
                        <a:lnSpc>
                          <a:spcPct val="110000"/>
                        </a:lnSpc>
                        <a:spcBef>
                          <a:spcPts val="600"/>
                        </a:spcBef>
                        <a:spcAft>
                          <a:spcPts val="600"/>
                        </a:spcAft>
                        <a:buClrTx/>
                        <a:buSzTx/>
                        <a:buFontTx/>
                        <a:buNone/>
                        <a:tabLst/>
                      </a:pPr>
                      <a:r>
                        <a:rPr kumimoji="0" lang="id-ID"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No.</a:t>
                      </a:r>
                      <a:endParaRPr kumimoji="0" lang="en-U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marT="34277" marB="3427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10000"/>
                        </a:lnSpc>
                        <a:spcBef>
                          <a:spcPts val="600"/>
                        </a:spcBef>
                        <a:spcAft>
                          <a:spcPts val="600"/>
                        </a:spcAft>
                        <a:buClrTx/>
                        <a:buSzTx/>
                        <a:buFontTx/>
                        <a:buNone/>
                        <a:tabLst/>
                      </a:pPr>
                      <a:r>
                        <a:rPr kumimoji="0" lang="id-ID"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DAERAH PERSIAPAN REVITALISASI</a:t>
                      </a:r>
                      <a:endParaRPr kumimoji="0" lang="en-U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marT="34277" marB="3427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r>
              <a:tr h="393554">
                <a:tc>
                  <a:txBody>
                    <a:bodyPr/>
                    <a:lstStyle/>
                    <a:p>
                      <a:pPr marL="0" marR="0" lvl="0" indent="0" algn="ctr" defTabSz="914400" rtl="0" eaLnBrk="1" fontAlgn="base" latinLnBrk="0" hangingPunct="1">
                        <a:lnSpc>
                          <a:spcPct val="110000"/>
                        </a:lnSpc>
                        <a:spcBef>
                          <a:spcPts val="600"/>
                        </a:spcBef>
                        <a:spcAft>
                          <a:spcPct val="0"/>
                        </a:spcAft>
                        <a:buClrTx/>
                        <a:buSzTx/>
                        <a:buFontTx/>
                        <a:buNone/>
                        <a:tabLst/>
                      </a:pPr>
                      <a:r>
                        <a:rPr kumimoji="0" lang="en-US" sz="15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1</a:t>
                      </a:r>
                      <a:endParaRPr kumimoji="0" lang="en-US" sz="15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marT="34277" marB="34277"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l" defTabSz="914400" rtl="0" eaLnBrk="1" fontAlgn="base" latinLnBrk="0" hangingPunct="1">
                        <a:lnSpc>
                          <a:spcPct val="110000"/>
                        </a:lnSpc>
                        <a:spcBef>
                          <a:spcPts val="600"/>
                        </a:spcBef>
                        <a:spcAft>
                          <a:spcPct val="0"/>
                        </a:spcAft>
                        <a:buClrTx/>
                        <a:buSzTx/>
                        <a:buFontTx/>
                        <a:buNone/>
                        <a:tabLst/>
                      </a:pPr>
                      <a:r>
                        <a:rPr kumimoji="0" lang="en-US" sz="15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JAWA BARAT</a:t>
                      </a:r>
                      <a:endParaRPr kumimoji="0" lang="en-US" sz="15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marT="34277" marB="3427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10000"/>
                        </a:lnSpc>
                        <a:spcBef>
                          <a:spcPts val="600"/>
                        </a:spcBef>
                        <a:spcAft>
                          <a:spcPct val="0"/>
                        </a:spcAft>
                        <a:buClrTx/>
                        <a:buSzTx/>
                        <a:buFontTx/>
                        <a:buNone/>
                        <a:tabLst/>
                      </a:pPr>
                      <a:r>
                        <a:rPr kumimoji="0" lang="id-ID" sz="15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a:t>
                      </a:r>
                      <a:endParaRPr kumimoji="0" lang="en-US" sz="15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marT="34277" marB="3427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0" marR="0" lvl="0" indent="0" algn="l" defTabSz="914400" rtl="0" eaLnBrk="1" fontAlgn="base" latinLnBrk="0" hangingPunct="1">
                        <a:lnSpc>
                          <a:spcPct val="110000"/>
                        </a:lnSpc>
                        <a:spcBef>
                          <a:spcPts val="600"/>
                        </a:spcBef>
                        <a:spcAft>
                          <a:spcPct val="0"/>
                        </a:spcAft>
                        <a:buClrTx/>
                        <a:buSzTx/>
                        <a:buFontTx/>
                        <a:buNone/>
                        <a:tabLst/>
                        <a:defRPr/>
                      </a:pPr>
                      <a:r>
                        <a:rPr kumimoji="0" lang="en-US" sz="15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SUMATERA BARAT</a:t>
                      </a:r>
                      <a:endParaRPr kumimoji="0" lang="en-US" sz="15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marT="34277" marB="3427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60000"/>
                        <a:lumOff val="40000"/>
                      </a:schemeClr>
                    </a:solidFill>
                  </a:tcPr>
                </a:tc>
              </a:tr>
              <a:tr h="393554">
                <a:tc>
                  <a:txBody>
                    <a:bodyPr/>
                    <a:lstStyle/>
                    <a:p>
                      <a:pPr marL="0" marR="0" lvl="0" indent="0" algn="ctr" defTabSz="914400" rtl="0" eaLnBrk="1" fontAlgn="base" latinLnBrk="0" hangingPunct="1">
                        <a:lnSpc>
                          <a:spcPct val="110000"/>
                        </a:lnSpc>
                        <a:spcBef>
                          <a:spcPts val="600"/>
                        </a:spcBef>
                        <a:spcAft>
                          <a:spcPct val="0"/>
                        </a:spcAft>
                        <a:buClrTx/>
                        <a:buSzTx/>
                        <a:buFontTx/>
                        <a:buNone/>
                        <a:tabLst/>
                      </a:pPr>
                      <a:r>
                        <a:rPr kumimoji="0" lang="en-US" sz="15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2</a:t>
                      </a:r>
                      <a:endParaRPr kumimoji="0" lang="en-US" sz="15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marT="34277" marB="34277"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l" defTabSz="914400" rtl="0" eaLnBrk="1" fontAlgn="base" latinLnBrk="0" hangingPunct="1">
                        <a:lnSpc>
                          <a:spcPct val="110000"/>
                        </a:lnSpc>
                        <a:spcBef>
                          <a:spcPts val="600"/>
                        </a:spcBef>
                        <a:spcAft>
                          <a:spcPct val="0"/>
                        </a:spcAft>
                        <a:buClrTx/>
                        <a:buSzTx/>
                        <a:buFontTx/>
                        <a:buNone/>
                        <a:tabLst/>
                      </a:pPr>
                      <a:r>
                        <a:rPr kumimoji="0" lang="en-US" sz="15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JAWA TENGAH</a:t>
                      </a:r>
                      <a:endParaRPr kumimoji="0" lang="en-US" sz="15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marT="34277" marB="3427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10000"/>
                        </a:lnSpc>
                        <a:spcBef>
                          <a:spcPts val="600"/>
                        </a:spcBef>
                        <a:spcAft>
                          <a:spcPct val="0"/>
                        </a:spcAft>
                        <a:buClrTx/>
                        <a:buSzTx/>
                        <a:buFontTx/>
                        <a:buNone/>
                        <a:tabLst/>
                      </a:pPr>
                      <a:r>
                        <a:rPr kumimoji="0" lang="id-ID" sz="15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2</a:t>
                      </a:r>
                      <a:endParaRPr kumimoji="0" lang="en-US" sz="15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marT="34277" marB="3427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0" marR="0" lvl="0" indent="0" algn="l" defTabSz="914400" rtl="0" eaLnBrk="1" fontAlgn="base" latinLnBrk="0" hangingPunct="1">
                        <a:lnSpc>
                          <a:spcPct val="110000"/>
                        </a:lnSpc>
                        <a:spcBef>
                          <a:spcPts val="600"/>
                        </a:spcBef>
                        <a:spcAft>
                          <a:spcPct val="0"/>
                        </a:spcAft>
                        <a:buClrTx/>
                        <a:buSzTx/>
                        <a:buFontTx/>
                        <a:buNone/>
                        <a:tabLst/>
                      </a:pPr>
                      <a:r>
                        <a:rPr kumimoji="0" lang="en-US" sz="15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JAMBI</a:t>
                      </a:r>
                      <a:endParaRPr kumimoji="0" lang="en-US" sz="15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marT="34277" marB="3427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60000"/>
                        <a:lumOff val="40000"/>
                      </a:schemeClr>
                    </a:solidFill>
                  </a:tcPr>
                </a:tc>
              </a:tr>
              <a:tr h="393554">
                <a:tc>
                  <a:txBody>
                    <a:bodyPr/>
                    <a:lstStyle/>
                    <a:p>
                      <a:pPr marL="0" marR="0" lvl="0" indent="0" algn="ctr" defTabSz="914400" rtl="0" eaLnBrk="1" fontAlgn="base" latinLnBrk="0" hangingPunct="1">
                        <a:lnSpc>
                          <a:spcPct val="110000"/>
                        </a:lnSpc>
                        <a:spcBef>
                          <a:spcPts val="600"/>
                        </a:spcBef>
                        <a:spcAft>
                          <a:spcPct val="0"/>
                        </a:spcAft>
                        <a:buClrTx/>
                        <a:buSzTx/>
                        <a:buFontTx/>
                        <a:buNone/>
                        <a:tabLst/>
                      </a:pPr>
                      <a:r>
                        <a:rPr kumimoji="0" lang="en-US" sz="15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3</a:t>
                      </a:r>
                      <a:endParaRPr kumimoji="0" lang="en-US" sz="15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marT="34277" marB="34277"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id-ID" sz="15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n-US" sz="15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JAWA TIMUR</a:t>
                      </a:r>
                      <a:endParaRPr kumimoji="0" lang="en-US" sz="15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marT="34277" marB="3427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10000"/>
                        </a:lnSpc>
                        <a:spcBef>
                          <a:spcPts val="600"/>
                        </a:spcBef>
                        <a:spcAft>
                          <a:spcPct val="0"/>
                        </a:spcAft>
                        <a:buClrTx/>
                        <a:buSzTx/>
                        <a:buFontTx/>
                        <a:buNone/>
                        <a:tabLst/>
                      </a:pPr>
                      <a:r>
                        <a:rPr kumimoji="0" lang="id-ID" sz="15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3</a:t>
                      </a:r>
                      <a:endParaRPr kumimoji="0" lang="en-US" sz="15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marT="34277" marB="3427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0" marR="0" lvl="0" indent="0" algn="l" defTabSz="914400" rtl="0" eaLnBrk="1" fontAlgn="base" latinLnBrk="0" hangingPunct="1">
                        <a:lnSpc>
                          <a:spcPct val="110000"/>
                        </a:lnSpc>
                        <a:spcBef>
                          <a:spcPts val="600"/>
                        </a:spcBef>
                        <a:spcAft>
                          <a:spcPct val="0"/>
                        </a:spcAft>
                        <a:buClrTx/>
                        <a:buSzTx/>
                        <a:buFontTx/>
                        <a:buNone/>
                        <a:tabLst/>
                      </a:pPr>
                      <a:r>
                        <a:rPr kumimoji="0" lang="en-US" sz="15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LAMPUNG</a:t>
                      </a:r>
                      <a:endParaRPr kumimoji="0" lang="en-US" sz="15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marT="34277" marB="3427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60000"/>
                        <a:lumOff val="40000"/>
                      </a:schemeClr>
                    </a:solidFill>
                  </a:tcPr>
                </a:tc>
              </a:tr>
              <a:tr h="393554">
                <a:tc>
                  <a:txBody>
                    <a:bodyPr/>
                    <a:lstStyle/>
                    <a:p>
                      <a:pPr marL="0" marR="0" lvl="0" indent="0" algn="ctr" defTabSz="914400" rtl="0" eaLnBrk="1" fontAlgn="base" latinLnBrk="0" hangingPunct="1">
                        <a:lnSpc>
                          <a:spcPct val="110000"/>
                        </a:lnSpc>
                        <a:spcBef>
                          <a:spcPts val="600"/>
                        </a:spcBef>
                        <a:spcAft>
                          <a:spcPct val="0"/>
                        </a:spcAft>
                        <a:buClrTx/>
                        <a:buSzTx/>
                        <a:buFontTx/>
                        <a:buNone/>
                        <a:tabLst/>
                      </a:pPr>
                      <a:r>
                        <a:rPr kumimoji="0" lang="en-US" sz="15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4</a:t>
                      </a:r>
                      <a:endParaRPr kumimoji="0" lang="en-US" sz="15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marT="34277" marB="34277"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l" defTabSz="914400" rtl="0" eaLnBrk="1" fontAlgn="base" latinLnBrk="0" hangingPunct="1">
                        <a:lnSpc>
                          <a:spcPct val="110000"/>
                        </a:lnSpc>
                        <a:spcBef>
                          <a:spcPts val="600"/>
                        </a:spcBef>
                        <a:spcAft>
                          <a:spcPct val="0"/>
                        </a:spcAft>
                        <a:buClrTx/>
                        <a:buSzTx/>
                        <a:buFontTx/>
                        <a:buNone/>
                        <a:tabLst/>
                      </a:pPr>
                      <a:r>
                        <a:rPr kumimoji="0" lang="en-US" sz="15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BALI</a:t>
                      </a:r>
                      <a:endParaRPr kumimoji="0" lang="en-US" sz="15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marT="34277" marB="3427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10000"/>
                        </a:lnSpc>
                        <a:spcBef>
                          <a:spcPts val="600"/>
                        </a:spcBef>
                        <a:spcAft>
                          <a:spcPct val="0"/>
                        </a:spcAft>
                        <a:buClrTx/>
                        <a:buSzTx/>
                        <a:buFontTx/>
                        <a:buNone/>
                        <a:tabLst/>
                      </a:pPr>
                      <a:r>
                        <a:rPr kumimoji="0" lang="id-ID" sz="15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4</a:t>
                      </a:r>
                      <a:endParaRPr kumimoji="0" lang="en-US" sz="15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marT="34277" marB="3427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0" marR="0" lvl="0" indent="0" algn="l" defTabSz="914400" rtl="0" eaLnBrk="1" fontAlgn="base" latinLnBrk="0" hangingPunct="1">
                        <a:lnSpc>
                          <a:spcPct val="110000"/>
                        </a:lnSpc>
                        <a:spcBef>
                          <a:spcPts val="600"/>
                        </a:spcBef>
                        <a:spcAft>
                          <a:spcPct val="0"/>
                        </a:spcAft>
                        <a:buClrTx/>
                        <a:buSzTx/>
                        <a:buFontTx/>
                        <a:buNone/>
                        <a:tabLst/>
                        <a:defRPr/>
                      </a:pPr>
                      <a:r>
                        <a:rPr kumimoji="0" lang="en-US" sz="15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YOGYAKARTA</a:t>
                      </a:r>
                      <a:endParaRPr kumimoji="0" lang="en-US" sz="15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marT="34277" marB="3427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60000"/>
                        <a:lumOff val="40000"/>
                      </a:schemeClr>
                    </a:solidFill>
                  </a:tcPr>
                </a:tc>
              </a:tr>
              <a:tr h="393554">
                <a:tc>
                  <a:txBody>
                    <a:bodyPr/>
                    <a:lstStyle/>
                    <a:p>
                      <a:pPr marL="0" marR="0" lvl="0" indent="0" algn="ctr" defTabSz="914400" rtl="0" eaLnBrk="1" fontAlgn="base" latinLnBrk="0" hangingPunct="1">
                        <a:lnSpc>
                          <a:spcPct val="110000"/>
                        </a:lnSpc>
                        <a:spcBef>
                          <a:spcPts val="600"/>
                        </a:spcBef>
                        <a:spcAft>
                          <a:spcPct val="0"/>
                        </a:spcAft>
                        <a:buClrTx/>
                        <a:buSzTx/>
                        <a:buFontTx/>
                        <a:buNone/>
                        <a:tabLst/>
                      </a:pPr>
                      <a:r>
                        <a:rPr kumimoji="0" lang="en-US" sz="15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5</a:t>
                      </a:r>
                      <a:endParaRPr kumimoji="0" lang="en-US" sz="15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marT="34277" marB="34277"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l" defTabSz="914400" rtl="0" eaLnBrk="1" fontAlgn="base" latinLnBrk="0" hangingPunct="1">
                        <a:lnSpc>
                          <a:spcPct val="110000"/>
                        </a:lnSpc>
                        <a:spcBef>
                          <a:spcPts val="600"/>
                        </a:spcBef>
                        <a:spcAft>
                          <a:spcPct val="0"/>
                        </a:spcAft>
                        <a:buClrTx/>
                        <a:buSzTx/>
                        <a:buFontTx/>
                        <a:buNone/>
                        <a:tabLst/>
                      </a:pPr>
                      <a:r>
                        <a:rPr kumimoji="0" lang="en-US" sz="15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id-ID" sz="15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n-US" sz="15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SULAWESI SELATAN</a:t>
                      </a:r>
                      <a:endParaRPr kumimoji="0" lang="en-US" sz="15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marT="34277" marB="3427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10000"/>
                        </a:lnSpc>
                        <a:spcBef>
                          <a:spcPts val="600"/>
                        </a:spcBef>
                        <a:spcAft>
                          <a:spcPct val="0"/>
                        </a:spcAft>
                        <a:buClrTx/>
                        <a:buSzTx/>
                        <a:buFontTx/>
                        <a:buNone/>
                        <a:tabLst/>
                      </a:pPr>
                      <a:r>
                        <a:rPr kumimoji="0" lang="id-ID" sz="15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5</a:t>
                      </a:r>
                      <a:endParaRPr kumimoji="0" lang="en-US" sz="15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marT="34277" marB="3427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0" marR="0" lvl="0" indent="0" algn="l" defTabSz="914400" rtl="0" eaLnBrk="1" fontAlgn="base" latinLnBrk="0" hangingPunct="1">
                        <a:lnSpc>
                          <a:spcPct val="110000"/>
                        </a:lnSpc>
                        <a:spcBef>
                          <a:spcPts val="600"/>
                        </a:spcBef>
                        <a:spcAft>
                          <a:spcPct val="0"/>
                        </a:spcAft>
                        <a:buClrTx/>
                        <a:buSzTx/>
                        <a:buFontTx/>
                        <a:buNone/>
                        <a:tabLst/>
                        <a:defRPr/>
                      </a:pPr>
                      <a:r>
                        <a:rPr kumimoji="0" lang="en-US" sz="15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NTB</a:t>
                      </a:r>
                      <a:endParaRPr kumimoji="0" lang="en-US" sz="15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marT="34277" marB="3427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60000"/>
                        <a:lumOff val="40000"/>
                      </a:schemeClr>
                    </a:solidFill>
                  </a:tcPr>
                </a:tc>
              </a:tr>
              <a:tr h="393554">
                <a:tc>
                  <a:txBody>
                    <a:bodyPr/>
                    <a:lstStyle/>
                    <a:p>
                      <a:pPr marL="0" marR="0" lvl="0" indent="0" algn="ctr" defTabSz="914400" rtl="0" eaLnBrk="1" fontAlgn="base" latinLnBrk="0" hangingPunct="1">
                        <a:lnSpc>
                          <a:spcPct val="110000"/>
                        </a:lnSpc>
                        <a:spcBef>
                          <a:spcPts val="600"/>
                        </a:spcBef>
                        <a:spcAft>
                          <a:spcPct val="0"/>
                        </a:spcAft>
                        <a:buClrTx/>
                        <a:buSzTx/>
                        <a:buFontTx/>
                        <a:buNone/>
                        <a:tabLst/>
                      </a:pPr>
                      <a:endParaRPr kumimoji="0" lang="en-US" sz="15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marT="34277" marB="34277"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l" defTabSz="914400" rtl="0" eaLnBrk="1" fontAlgn="base" latinLnBrk="0" hangingPunct="1">
                        <a:lnSpc>
                          <a:spcPct val="110000"/>
                        </a:lnSpc>
                        <a:spcBef>
                          <a:spcPts val="600"/>
                        </a:spcBef>
                        <a:spcAft>
                          <a:spcPct val="0"/>
                        </a:spcAft>
                        <a:buClrTx/>
                        <a:buSzTx/>
                        <a:buFontTx/>
                        <a:buNone/>
                        <a:tabLst/>
                      </a:pPr>
                      <a:endParaRPr kumimoji="0" lang="en-US" sz="15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marT="34277" marB="3427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10000"/>
                        </a:lnSpc>
                        <a:spcBef>
                          <a:spcPts val="600"/>
                        </a:spcBef>
                        <a:spcAft>
                          <a:spcPct val="0"/>
                        </a:spcAft>
                        <a:buClrTx/>
                        <a:buSzTx/>
                        <a:buFontTx/>
                        <a:buNone/>
                        <a:tabLst/>
                      </a:pPr>
                      <a:r>
                        <a:rPr kumimoji="0" lang="id-ID" sz="15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6</a:t>
                      </a:r>
                      <a:endParaRPr kumimoji="0" lang="en-US" sz="15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marT="34277" marB="3427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0" marR="0" lvl="0" indent="0" algn="l" defTabSz="914400" rtl="0" eaLnBrk="1" fontAlgn="base" latinLnBrk="0" hangingPunct="1">
                        <a:lnSpc>
                          <a:spcPct val="110000"/>
                        </a:lnSpc>
                        <a:spcBef>
                          <a:spcPts val="600"/>
                        </a:spcBef>
                        <a:spcAft>
                          <a:spcPct val="0"/>
                        </a:spcAft>
                        <a:buClrTx/>
                        <a:buSzTx/>
                        <a:buFontTx/>
                        <a:buNone/>
                        <a:tabLst/>
                        <a:defRPr/>
                      </a:pPr>
                      <a:r>
                        <a:rPr kumimoji="0" lang="en-US" sz="15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SULAWESI UTARA</a:t>
                      </a:r>
                      <a:endParaRPr kumimoji="0" lang="en-US" sz="15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marT="34277" marB="3427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60000"/>
                        <a:lumOff val="40000"/>
                      </a:schemeClr>
                    </a:solidFill>
                  </a:tcPr>
                </a:tc>
              </a:tr>
              <a:tr h="393554">
                <a:tc>
                  <a:txBody>
                    <a:bodyPr/>
                    <a:lstStyle/>
                    <a:p>
                      <a:pPr marL="0" marR="0" lvl="0" indent="0" algn="ctr" defTabSz="914400" rtl="0" eaLnBrk="1" fontAlgn="base" latinLnBrk="0" hangingPunct="1">
                        <a:lnSpc>
                          <a:spcPct val="110000"/>
                        </a:lnSpc>
                        <a:spcBef>
                          <a:spcPts val="600"/>
                        </a:spcBef>
                        <a:spcAft>
                          <a:spcPct val="0"/>
                        </a:spcAft>
                        <a:buClrTx/>
                        <a:buSzTx/>
                        <a:buFontTx/>
                        <a:buNone/>
                        <a:tabLst/>
                      </a:pPr>
                      <a:endParaRPr kumimoji="0" lang="en-US" sz="15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marT="34277" marB="34277"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endParaRPr lang="id-ID" sz="1500" b="1" dirty="0"/>
                    </a:p>
                  </a:txBody>
                  <a:tcPr marT="34277" marB="3427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10000"/>
                        </a:lnSpc>
                        <a:spcBef>
                          <a:spcPts val="600"/>
                        </a:spcBef>
                        <a:spcAft>
                          <a:spcPct val="0"/>
                        </a:spcAft>
                        <a:buClrTx/>
                        <a:buSzTx/>
                        <a:buFontTx/>
                        <a:buNone/>
                        <a:tabLst/>
                      </a:pPr>
                      <a:r>
                        <a:rPr kumimoji="0" lang="id-ID" sz="15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7</a:t>
                      </a:r>
                      <a:endParaRPr kumimoji="0" lang="en-US" sz="15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marT="34277" marB="3427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0" marR="0" lvl="0" indent="0" algn="l" defTabSz="914400" rtl="0" eaLnBrk="1" fontAlgn="base" latinLnBrk="0" hangingPunct="1">
                        <a:lnSpc>
                          <a:spcPct val="110000"/>
                        </a:lnSpc>
                        <a:spcBef>
                          <a:spcPts val="600"/>
                        </a:spcBef>
                        <a:spcAft>
                          <a:spcPct val="0"/>
                        </a:spcAft>
                        <a:buClrTx/>
                        <a:buSzTx/>
                        <a:buFontTx/>
                        <a:buNone/>
                        <a:tabLst/>
                      </a:pPr>
                      <a:r>
                        <a:rPr kumimoji="0" lang="en-US" sz="15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SULAWESI TENGGARA</a:t>
                      </a:r>
                      <a:endParaRPr kumimoji="0" lang="en-US" sz="15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marT="34277" marB="3427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60000"/>
                        <a:lumOff val="40000"/>
                      </a:schemeClr>
                    </a:solidFill>
                  </a:tcPr>
                </a:tc>
              </a:tr>
              <a:tr h="393554">
                <a:tc>
                  <a:txBody>
                    <a:bodyPr/>
                    <a:lstStyle/>
                    <a:p>
                      <a:pPr marL="0" marR="0" lvl="0" indent="0" algn="ctr" defTabSz="914400" rtl="0" eaLnBrk="1" fontAlgn="base" latinLnBrk="0" hangingPunct="1">
                        <a:lnSpc>
                          <a:spcPct val="110000"/>
                        </a:lnSpc>
                        <a:spcBef>
                          <a:spcPts val="600"/>
                        </a:spcBef>
                        <a:spcAft>
                          <a:spcPct val="0"/>
                        </a:spcAft>
                        <a:buClrTx/>
                        <a:buSzTx/>
                        <a:buFontTx/>
                        <a:buNone/>
                        <a:tabLst/>
                      </a:pPr>
                      <a:endParaRPr kumimoji="0" lang="en-US" sz="15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marT="34277" marB="34277"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endParaRPr lang="id-ID" sz="1500" b="1" dirty="0"/>
                    </a:p>
                  </a:txBody>
                  <a:tcPr marT="34277" marB="3427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10000"/>
                        </a:lnSpc>
                        <a:spcBef>
                          <a:spcPts val="600"/>
                        </a:spcBef>
                        <a:spcAft>
                          <a:spcPct val="0"/>
                        </a:spcAft>
                        <a:buClrTx/>
                        <a:buSzTx/>
                        <a:buFontTx/>
                        <a:buNone/>
                        <a:tabLst/>
                      </a:pPr>
                      <a:r>
                        <a:rPr kumimoji="0" lang="id-ID" sz="15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8</a:t>
                      </a:r>
                      <a:endParaRPr kumimoji="0" lang="en-US" sz="15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marT="34264" marB="34264"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0" marR="0" lvl="0" indent="0" algn="l" defTabSz="914400" rtl="0" eaLnBrk="1" fontAlgn="base" latinLnBrk="0" hangingPunct="1">
                        <a:lnSpc>
                          <a:spcPct val="110000"/>
                        </a:lnSpc>
                        <a:spcBef>
                          <a:spcPts val="600"/>
                        </a:spcBef>
                        <a:spcAft>
                          <a:spcPct val="0"/>
                        </a:spcAft>
                        <a:buClrTx/>
                        <a:buSzTx/>
                        <a:buFontTx/>
                        <a:buNone/>
                        <a:tabLst/>
                      </a:pPr>
                      <a:r>
                        <a:rPr kumimoji="0" lang="en-US" sz="15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GORONTALO</a:t>
                      </a:r>
                      <a:endParaRPr kumimoji="0" lang="en-US" sz="15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marT="34264" marB="34264"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60000"/>
                        <a:lumOff val="40000"/>
                      </a:schemeClr>
                    </a:solidFill>
                  </a:tcPr>
                </a:tc>
              </a:tr>
            </a:tbl>
          </a:graphicData>
        </a:graphic>
      </p:graphicFrame>
      <p:sp>
        <p:nvSpPr>
          <p:cNvPr id="4" name="TextBox 39"/>
          <p:cNvSpPr txBox="1">
            <a:spLocks noChangeArrowheads="1"/>
          </p:cNvSpPr>
          <p:nvPr/>
        </p:nvSpPr>
        <p:spPr bwMode="auto">
          <a:xfrm>
            <a:off x="152400" y="4546600"/>
            <a:ext cx="9170988" cy="24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000" dirty="0" err="1">
                <a:latin typeface="Segoe UI" pitchFamily="34" charset="0"/>
                <a:cs typeface="Segoe UI" pitchFamily="34" charset="0"/>
              </a:rPr>
              <a:t>Sumber</a:t>
            </a:r>
            <a:r>
              <a:rPr lang="en-US" altLang="en-US" sz="1000" dirty="0">
                <a:latin typeface="Segoe UI" pitchFamily="34" charset="0"/>
                <a:cs typeface="Segoe UI" pitchFamily="34" charset="0"/>
              </a:rPr>
              <a:t>: </a:t>
            </a:r>
            <a:r>
              <a:rPr lang="en-US" altLang="en-US" sz="1000" dirty="0" err="1" smtClean="0">
                <a:latin typeface="Segoe UI" pitchFamily="34" charset="0"/>
                <a:cs typeface="Segoe UI" pitchFamily="34" charset="0"/>
              </a:rPr>
              <a:t>Bappebti-Kementerian</a:t>
            </a:r>
            <a:r>
              <a:rPr lang="en-US" altLang="en-US" sz="1000" dirty="0" smtClean="0">
                <a:latin typeface="Segoe UI" pitchFamily="34" charset="0"/>
                <a:cs typeface="Segoe UI" pitchFamily="34" charset="0"/>
              </a:rPr>
              <a:t> </a:t>
            </a:r>
            <a:r>
              <a:rPr lang="en-US" altLang="en-US" sz="1000" dirty="0" err="1">
                <a:latin typeface="Segoe UI" pitchFamily="34" charset="0"/>
                <a:cs typeface="Segoe UI" pitchFamily="34" charset="0"/>
              </a:rPr>
              <a:t>Perdagangan</a:t>
            </a:r>
            <a:r>
              <a:rPr lang="en-US" altLang="en-US" sz="1000" dirty="0">
                <a:latin typeface="Segoe UI" pitchFamily="34" charset="0"/>
                <a:cs typeface="Segoe UI" pitchFamily="34" charset="0"/>
              </a:rPr>
              <a:t> </a:t>
            </a:r>
            <a:r>
              <a:rPr lang="en-US" altLang="en-US" sz="1000" dirty="0" err="1">
                <a:latin typeface="Segoe UI" pitchFamily="34" charset="0"/>
                <a:cs typeface="Segoe UI" pitchFamily="34" charset="0"/>
              </a:rPr>
              <a:t>pada</a:t>
            </a:r>
            <a:r>
              <a:rPr lang="en-US" altLang="en-US" sz="1000" dirty="0">
                <a:latin typeface="Segoe UI" pitchFamily="34" charset="0"/>
                <a:cs typeface="Segoe UI" pitchFamily="34" charset="0"/>
              </a:rPr>
              <a:t> </a:t>
            </a:r>
            <a:r>
              <a:rPr lang="en-US" altLang="en-US" sz="1000" dirty="0" err="1">
                <a:latin typeface="Segoe UI" pitchFamily="34" charset="0"/>
                <a:cs typeface="Segoe UI" pitchFamily="34" charset="0"/>
              </a:rPr>
              <a:t>Rakor</a:t>
            </a:r>
            <a:r>
              <a:rPr lang="en-US" altLang="en-US" sz="1000" dirty="0">
                <a:latin typeface="Segoe UI" pitchFamily="34" charset="0"/>
                <a:cs typeface="Segoe UI" pitchFamily="34" charset="0"/>
              </a:rPr>
              <a:t> BI-</a:t>
            </a:r>
            <a:r>
              <a:rPr lang="en-US" altLang="en-US" sz="1000" dirty="0" err="1">
                <a:latin typeface="Segoe UI" pitchFamily="34" charset="0"/>
                <a:cs typeface="Segoe UI" pitchFamily="34" charset="0"/>
              </a:rPr>
              <a:t>Pemenrintah</a:t>
            </a:r>
            <a:r>
              <a:rPr lang="en-US" altLang="en-US" sz="1000" dirty="0">
                <a:latin typeface="Segoe UI" pitchFamily="34" charset="0"/>
                <a:cs typeface="Segoe UI" pitchFamily="34" charset="0"/>
              </a:rPr>
              <a:t> </a:t>
            </a:r>
            <a:r>
              <a:rPr lang="en-US" altLang="en-US" sz="1000" dirty="0" err="1">
                <a:latin typeface="Segoe UI" pitchFamily="34" charset="0"/>
                <a:cs typeface="Segoe UI" pitchFamily="34" charset="0"/>
              </a:rPr>
              <a:t>Pusat-Pemerintah</a:t>
            </a:r>
            <a:r>
              <a:rPr lang="en-US" altLang="en-US" sz="1000" dirty="0">
                <a:latin typeface="Segoe UI" pitchFamily="34" charset="0"/>
                <a:cs typeface="Segoe UI" pitchFamily="34" charset="0"/>
              </a:rPr>
              <a:t> Daerah, 12 </a:t>
            </a:r>
            <a:r>
              <a:rPr lang="en-US" altLang="en-US" sz="1000" dirty="0" err="1">
                <a:latin typeface="Segoe UI" pitchFamily="34" charset="0"/>
                <a:cs typeface="Segoe UI" pitchFamily="34" charset="0"/>
              </a:rPr>
              <a:t>Februari</a:t>
            </a:r>
            <a:r>
              <a:rPr lang="en-US" altLang="en-US" sz="1000" dirty="0">
                <a:latin typeface="Segoe UI" pitchFamily="34" charset="0"/>
                <a:cs typeface="Segoe UI" pitchFamily="34" charset="0"/>
              </a:rPr>
              <a:t> 2016</a:t>
            </a:r>
          </a:p>
        </p:txBody>
      </p:sp>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DFDEEEF3-B161-4399-9E31-4AAAC62654F3}" type="slidenum">
              <a:rPr lang="en-US" altLang="id-ID" smtClean="0">
                <a:solidFill>
                  <a:schemeClr val="bg1"/>
                </a:solidFill>
                <a:latin typeface="Calibri" pitchFamily="34" charset="0"/>
              </a:rPr>
              <a:pPr/>
              <a:t>9</a:t>
            </a:fld>
            <a:endParaRPr lang="en-US" altLang="id-ID" smtClean="0">
              <a:solidFill>
                <a:schemeClr val="bg1"/>
              </a:solidFill>
              <a:latin typeface="Calibri" pitchFamily="34" charset="0"/>
            </a:endParaRPr>
          </a:p>
        </p:txBody>
      </p:sp>
      <p:sp>
        <p:nvSpPr>
          <p:cNvPr id="4" name="Title 2"/>
          <p:cNvSpPr txBox="1">
            <a:spLocks/>
          </p:cNvSpPr>
          <p:nvPr/>
        </p:nvSpPr>
        <p:spPr>
          <a:xfrm>
            <a:off x="36513" y="6241"/>
            <a:ext cx="5867400" cy="646331"/>
          </a:xfrm>
          <a:prstGeom prst="rect">
            <a:avLst/>
          </a:prstGeom>
        </p:spPr>
        <p:txBody>
          <a:bodyPr anchor="ctr">
            <a:spAutoFit/>
          </a:bodyPr>
          <a:lstStyle>
            <a:lvl1pPr algn="l" rtl="0" eaLnBrk="0" fontAlgn="base" hangingPunct="0">
              <a:spcBef>
                <a:spcPct val="0"/>
              </a:spcBef>
              <a:spcAft>
                <a:spcPct val="0"/>
              </a:spcAft>
              <a:defRPr sz="4000" kern="1200" spc="-1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a:lstStyle>
          <a:p>
            <a:pPr eaLnBrk="1" fontAlgn="auto" hangingPunct="1">
              <a:spcAft>
                <a:spcPts val="0"/>
              </a:spcAft>
              <a:defRPr/>
            </a:pPr>
            <a:r>
              <a:rPr lang="en-US" sz="3600" b="1" dirty="0" smtClean="0">
                <a:solidFill>
                  <a:srgbClr val="FF0000"/>
                </a:solidFill>
                <a:effectLst>
                  <a:outerShdw blurRad="38100" dist="38100" dir="2700000" algn="tl">
                    <a:srgbClr val="000000">
                      <a:alpha val="43137"/>
                    </a:srgbClr>
                  </a:outerShdw>
                </a:effectLst>
                <a:latin typeface="Agency FB" pitchFamily="34" charset="0"/>
                <a:ea typeface="Segoe UI" panose="020B0502040204020203" pitchFamily="34" charset="0"/>
                <a:cs typeface="Segoe UI" panose="020B0502040204020203" pitchFamily="34" charset="0"/>
              </a:rPr>
              <a:t>D</a:t>
            </a:r>
            <a:r>
              <a:rPr lang="en-US" sz="3200" b="1" dirty="0" smtClean="0">
                <a:solidFill>
                  <a:srgbClr val="002060"/>
                </a:solidFill>
                <a:effectLst>
                  <a:outerShdw blurRad="38100" dist="38100" dir="2700000" algn="tl">
                    <a:srgbClr val="000000">
                      <a:alpha val="43137"/>
                    </a:srgbClr>
                  </a:outerShdw>
                </a:effectLst>
                <a:latin typeface="Agency FB" pitchFamily="34" charset="0"/>
                <a:ea typeface="Segoe UI" panose="020B0502040204020203" pitchFamily="34" charset="0"/>
                <a:cs typeface="Segoe UI" panose="020B0502040204020203" pitchFamily="34" charset="0"/>
              </a:rPr>
              <a:t>ASAR HUKUM (1)</a:t>
            </a:r>
            <a:endParaRPr lang="en-US" sz="3200" b="1" dirty="0">
              <a:solidFill>
                <a:srgbClr val="002060"/>
              </a:solidFill>
              <a:effectLst>
                <a:outerShdw blurRad="38100" dist="38100" dir="2700000" algn="tl">
                  <a:srgbClr val="000000">
                    <a:alpha val="43137"/>
                  </a:srgbClr>
                </a:outerShdw>
              </a:effectLst>
              <a:latin typeface="Agency FB" pitchFamily="34" charset="0"/>
              <a:ea typeface="Segoe UI" panose="020B0502040204020203" pitchFamily="34" charset="0"/>
              <a:cs typeface="Segoe UI" panose="020B0502040204020203" pitchFamily="34" charset="0"/>
            </a:endParaRPr>
          </a:p>
        </p:txBody>
      </p:sp>
      <p:sp>
        <p:nvSpPr>
          <p:cNvPr id="5" name="Rectangle 3"/>
          <p:cNvSpPr>
            <a:spLocks noGrp="1" noChangeArrowheads="1"/>
          </p:cNvSpPr>
          <p:nvPr>
            <p:ph idx="1"/>
          </p:nvPr>
        </p:nvSpPr>
        <p:spPr>
          <a:xfrm>
            <a:off x="304800" y="971550"/>
            <a:ext cx="8458200" cy="3701144"/>
          </a:xfrm>
        </p:spPr>
        <p:txBody>
          <a:bodyPr/>
          <a:lstStyle/>
          <a:p>
            <a:pPr marL="282575" indent="-282575" algn="just" defTabSz="912813" eaLnBrk="1" hangingPunct="1">
              <a:spcBef>
                <a:spcPts val="600"/>
              </a:spcBef>
              <a:spcAft>
                <a:spcPts val="600"/>
              </a:spcAft>
              <a:buClr>
                <a:schemeClr val="tx1"/>
              </a:buClr>
              <a:buFont typeface="+mj-lt"/>
              <a:buAutoNum type="arabicPeriod"/>
              <a:defRPr/>
            </a:pPr>
            <a:r>
              <a:rPr lang="en-US" sz="1900" b="1" dirty="0" smtClean="0">
                <a:latin typeface="Segoe UI" pitchFamily="34" charset="0"/>
                <a:cs typeface="Segoe UI" pitchFamily="34" charset="0"/>
              </a:rPr>
              <a:t>UU NO. 7 TAHUN 2014 TENTANG PERDAGANGAN </a:t>
            </a:r>
            <a:r>
              <a:rPr lang="en-AU" sz="1900" b="1" dirty="0" smtClean="0">
                <a:latin typeface="Segoe UI" pitchFamily="34" charset="0"/>
                <a:cs typeface="Segoe UI" pitchFamily="34" charset="0"/>
              </a:rPr>
              <a:t>(PASAL 12 DAN </a:t>
            </a:r>
            <a:r>
              <a:rPr lang="en-US" sz="1900" b="1" dirty="0" smtClean="0">
                <a:latin typeface="Segoe UI" pitchFamily="34" charset="0"/>
                <a:cs typeface="Segoe UI" pitchFamily="34" charset="0"/>
              </a:rPr>
              <a:t>18)</a:t>
            </a:r>
          </a:p>
          <a:p>
            <a:pPr marL="282575" indent="-282575" algn="just" defTabSz="912813" eaLnBrk="1" hangingPunct="1">
              <a:spcBef>
                <a:spcPts val="600"/>
              </a:spcBef>
              <a:spcAft>
                <a:spcPts val="600"/>
              </a:spcAft>
              <a:buClr>
                <a:schemeClr val="tx1"/>
              </a:buClr>
              <a:buFont typeface="+mj-lt"/>
              <a:buAutoNum type="arabicPeriod"/>
              <a:defRPr/>
            </a:pPr>
            <a:r>
              <a:rPr lang="sv-SE" sz="1900" b="1" dirty="0" smtClean="0">
                <a:latin typeface="Segoe UI" pitchFamily="34" charset="0"/>
                <a:cs typeface="Segoe UI" pitchFamily="34" charset="0"/>
              </a:rPr>
              <a:t>PASAR LELANG (KEPUTUSAN MENPERINDAG NO. 650/MPP/KEP/10/2004)</a:t>
            </a:r>
            <a:r>
              <a:rPr lang="id-ID" sz="1900" b="1" dirty="0" smtClean="0">
                <a:latin typeface="Segoe UI" pitchFamily="34" charset="0"/>
                <a:cs typeface="Segoe UI" pitchFamily="34" charset="0"/>
              </a:rPr>
              <a:t> TENTANG  KETENTUAN  PENYELENGGARAAN PASAR LELANG DENGAN PENYERAHAN KEMUDIAN (FORWARD) KOMODITI AGRO;   </a:t>
            </a:r>
            <a:endParaRPr lang="en-US" sz="1900" b="1" dirty="0" smtClean="0">
              <a:latin typeface="Segoe UI" pitchFamily="34" charset="0"/>
              <a:cs typeface="Segoe UI" pitchFamily="34" charset="0"/>
            </a:endParaRPr>
          </a:p>
          <a:p>
            <a:pPr marL="282575" indent="-282575" algn="just" defTabSz="912813" eaLnBrk="1" hangingPunct="1">
              <a:spcBef>
                <a:spcPts val="600"/>
              </a:spcBef>
              <a:spcAft>
                <a:spcPts val="600"/>
              </a:spcAft>
              <a:buClr>
                <a:schemeClr val="tx1"/>
              </a:buClr>
              <a:buFont typeface="+mj-lt"/>
              <a:buAutoNum type="arabicPeriod"/>
              <a:defRPr/>
            </a:pPr>
            <a:r>
              <a:rPr lang="id-ID" sz="1900" b="1" dirty="0" smtClean="0">
                <a:latin typeface="Segoe UI" pitchFamily="34" charset="0"/>
                <a:cs typeface="Segoe UI" pitchFamily="34" charset="0"/>
              </a:rPr>
              <a:t>PERATURAN KEPALA BAPPEBTI NO. 0</a:t>
            </a:r>
            <a:r>
              <a:rPr lang="en-US" sz="1900" b="1" dirty="0" smtClean="0">
                <a:latin typeface="Segoe UI" pitchFamily="34" charset="0"/>
                <a:cs typeface="Segoe UI" pitchFamily="34" charset="0"/>
              </a:rPr>
              <a:t>2</a:t>
            </a:r>
            <a:r>
              <a:rPr lang="id-ID" sz="1900" b="1" dirty="0" smtClean="0">
                <a:latin typeface="Segoe UI" pitchFamily="34" charset="0"/>
                <a:cs typeface="Segoe UI" pitchFamily="34" charset="0"/>
              </a:rPr>
              <a:t>/BAPPEBTI/PER-PL/08/2010</a:t>
            </a:r>
            <a:r>
              <a:rPr lang="en-US" sz="1900" b="1" dirty="0" smtClean="0">
                <a:latin typeface="Segoe UI" pitchFamily="34" charset="0"/>
                <a:cs typeface="Segoe UI" pitchFamily="34" charset="0"/>
              </a:rPr>
              <a:t> TENTANG PERSETUJUAN LEMBAGA KLIRING DAN PENJAMINAN  </a:t>
            </a:r>
          </a:p>
          <a:p>
            <a:pPr marL="282575" indent="-282575" algn="just" defTabSz="912813" eaLnBrk="1" hangingPunct="1">
              <a:spcBef>
                <a:spcPts val="600"/>
              </a:spcBef>
              <a:spcAft>
                <a:spcPts val="600"/>
              </a:spcAft>
              <a:buClr>
                <a:schemeClr val="tx1"/>
              </a:buClr>
              <a:buFont typeface="+mj-lt"/>
              <a:buAutoNum type="arabicPeriod"/>
              <a:defRPr/>
            </a:pPr>
            <a:r>
              <a:rPr lang="id-ID" sz="1900" b="1" dirty="0" smtClean="0">
                <a:latin typeface="Segoe UI" pitchFamily="34" charset="0"/>
                <a:cs typeface="Segoe UI" pitchFamily="34" charset="0"/>
              </a:rPr>
              <a:t>PERATURAN KEPALA BAPPEBTI NO. 0</a:t>
            </a:r>
            <a:r>
              <a:rPr lang="en-AU" sz="1900" b="1" dirty="0" smtClean="0">
                <a:latin typeface="Segoe UI" pitchFamily="34" charset="0"/>
                <a:cs typeface="Segoe UI" pitchFamily="34" charset="0"/>
              </a:rPr>
              <a:t>4</a:t>
            </a:r>
            <a:r>
              <a:rPr lang="id-ID" sz="1900" b="1" dirty="0" smtClean="0">
                <a:latin typeface="Segoe UI" pitchFamily="34" charset="0"/>
                <a:cs typeface="Segoe UI" pitchFamily="34" charset="0"/>
              </a:rPr>
              <a:t>/BAPPEBTI/PER-PL/0</a:t>
            </a:r>
            <a:r>
              <a:rPr lang="en-US" sz="1900" b="1" dirty="0" smtClean="0">
                <a:latin typeface="Segoe UI" pitchFamily="34" charset="0"/>
                <a:cs typeface="Segoe UI" pitchFamily="34" charset="0"/>
              </a:rPr>
              <a:t>1</a:t>
            </a:r>
            <a:r>
              <a:rPr lang="id-ID" sz="1900" b="1" dirty="0" smtClean="0">
                <a:latin typeface="Segoe UI" pitchFamily="34" charset="0"/>
                <a:cs typeface="Segoe UI" pitchFamily="34" charset="0"/>
              </a:rPr>
              <a:t>/201</a:t>
            </a:r>
            <a:r>
              <a:rPr lang="en-AU" sz="1900" b="1" dirty="0" smtClean="0">
                <a:latin typeface="Segoe UI" pitchFamily="34" charset="0"/>
                <a:cs typeface="Segoe UI" pitchFamily="34" charset="0"/>
              </a:rPr>
              <a:t>5 </a:t>
            </a:r>
            <a:r>
              <a:rPr lang="en-US" sz="1900" b="1" dirty="0" smtClean="0">
                <a:latin typeface="Segoe UI" pitchFamily="34" charset="0"/>
                <a:cs typeface="Segoe UI" pitchFamily="34" charset="0"/>
              </a:rPr>
              <a:t>TENTANG  PERSETUJUAN PENYELENGGARA PASAR LELANG DENGAN PENYERAHAN KEMUDIAN </a:t>
            </a:r>
            <a:r>
              <a:rPr lang="en-US" sz="1900" b="1" i="1" dirty="0" smtClean="0">
                <a:latin typeface="Segoe UI" pitchFamily="34" charset="0"/>
                <a:cs typeface="Segoe UI" pitchFamily="34" charset="0"/>
              </a:rPr>
              <a:t>(FORWARD</a:t>
            </a:r>
            <a:r>
              <a:rPr lang="en-US" sz="1900" b="1" dirty="0" smtClean="0">
                <a:latin typeface="Segoe UI" pitchFamily="34" charset="0"/>
                <a:cs typeface="Segoe UI" pitchFamily="34" charset="0"/>
              </a:rPr>
              <a:t>).</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5199</TotalTime>
  <Words>5306</Words>
  <Application>Microsoft Office PowerPoint</Application>
  <PresentationFormat>On-screen Show (16:9)</PresentationFormat>
  <Paragraphs>736</Paragraphs>
  <Slides>43</Slides>
  <Notes>11</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Clarity</vt:lpstr>
      <vt:lpstr>PENGEMBANGAN PASAR LELANG KOMODITAS : KONDISI SAAT INI DAN ARAH PENGEMBANGAN</vt:lpstr>
      <vt:lpstr>Slide 2</vt:lpstr>
      <vt:lpstr>Slide 3</vt:lpstr>
      <vt:lpstr>Slide 4</vt:lpstr>
      <vt:lpstr>Slide 5</vt:lpstr>
      <vt:lpstr>Slide 6</vt:lpstr>
      <vt:lpstr>PASAR LELANG YANG DIBINA DAN DIAWASI BAPPEBTI KEMENDAG</vt:lpstr>
      <vt:lpstr>DAERAH REVITALISASI PASAR LELANG</vt:lpstr>
      <vt:lpstr>Slide 9</vt:lpstr>
      <vt:lpstr>Slide 10</vt:lpstr>
      <vt:lpstr>Slide 11</vt:lpstr>
      <vt:lpstr>Slide 12</vt:lpstr>
      <vt:lpstr>Slide 13</vt:lpstr>
      <vt:lpstr>Slide 14</vt:lpstr>
      <vt:lpstr>Slide 15</vt:lpstr>
      <vt:lpstr>Slide 16</vt:lpstr>
      <vt:lpstr>Slide 17</vt:lpstr>
      <vt:lpstr>Slide 18</vt:lpstr>
      <vt:lpstr>Slide 19</vt:lpstr>
      <vt:lpstr>TAHAPAN PENGEMBANGAN PASAR LELANG</vt:lpstr>
      <vt:lpstr>TANTANGAN PASAR LELANG (PL)</vt:lpstr>
      <vt:lpstr>Slide 22</vt:lpstr>
      <vt:lpstr>Slide 23</vt:lpstr>
      <vt:lpstr>Slide 24</vt:lpstr>
      <vt:lpstr>Slide 25</vt:lpstr>
      <vt:lpstr>Slide 26</vt:lpstr>
      <vt:lpstr>Slide 27</vt:lpstr>
      <vt:lpstr>Slide 28</vt:lpstr>
      <vt:lpstr>TERIMA KASIH</vt:lpstr>
      <vt:lpstr>Slide 30</vt:lpstr>
      <vt:lpstr>VISI DAN MISI</vt:lpstr>
      <vt:lpstr>MASALAH PADA TINGKAT PELAKSANAAN</vt:lpstr>
      <vt:lpstr>AKIBAT DARI PERMASALAHAN</vt:lpstr>
      <vt:lpstr>REVITALISASI PASAR LELANG</vt:lpstr>
      <vt:lpstr>STATUS HUKUM PENYELENGGARA LELANG SETELAH REVITALISASI</vt:lpstr>
      <vt:lpstr>Slide 36</vt:lpstr>
      <vt:lpstr>EVALUASI KERJA LELANG 2015</vt:lpstr>
      <vt:lpstr>PELAKSANAAN KERJA LELANG 2015</vt:lpstr>
      <vt:lpstr>KINERJA TRANSAKSI PASAR 2015-2016</vt:lpstr>
      <vt:lpstr>Slide 40</vt:lpstr>
      <vt:lpstr>RENCANA KERJA 2016</vt:lpstr>
      <vt:lpstr>RENCANA KERJA 2016</vt:lpstr>
      <vt:lpstr>LELANG KOMODITAS STRATEGIS AKAN BERDAMPAK LUAS PADA KESTABILAN PASAR</vt:lpstr>
    </vt:vector>
  </TitlesOfParts>
  <Company>Bank Indonesia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Pengembangan Pasar Lelang Komoditas Pangan dan Penyusunan Pedoman Baku Operasi Pasar</dc:title>
  <dc:creator>Soraefi Oktafihani</dc:creator>
  <cp:lastModifiedBy>Lenovo</cp:lastModifiedBy>
  <cp:revision>301</cp:revision>
  <dcterms:created xsi:type="dcterms:W3CDTF">2016-02-24T03:34:18Z</dcterms:created>
  <dcterms:modified xsi:type="dcterms:W3CDTF">2016-04-20T01:10:18Z</dcterms:modified>
</cp:coreProperties>
</file>