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png" ContentType="image/png"/>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4"/>
  </p:notesMasterIdLst>
  <p:handoutMasterIdLst>
    <p:handoutMasterId r:id="rId25"/>
  </p:handoutMasterIdLst>
  <p:sldIdLst>
    <p:sldId id="275" r:id="rId2"/>
    <p:sldId id="300" r:id="rId3"/>
    <p:sldId id="291" r:id="rId4"/>
    <p:sldId id="292" r:id="rId5"/>
    <p:sldId id="303" r:id="rId6"/>
    <p:sldId id="309" r:id="rId7"/>
    <p:sldId id="304" r:id="rId8"/>
    <p:sldId id="310" r:id="rId9"/>
    <p:sldId id="305" r:id="rId10"/>
    <p:sldId id="311" r:id="rId11"/>
    <p:sldId id="306" r:id="rId12"/>
    <p:sldId id="312" r:id="rId13"/>
    <p:sldId id="307" r:id="rId14"/>
    <p:sldId id="313" r:id="rId15"/>
    <p:sldId id="301" r:id="rId16"/>
    <p:sldId id="315" r:id="rId17"/>
    <p:sldId id="302" r:id="rId18"/>
    <p:sldId id="293" r:id="rId19"/>
    <p:sldId id="294" r:id="rId20"/>
    <p:sldId id="295" r:id="rId21"/>
    <p:sldId id="296" r:id="rId22"/>
    <p:sldId id="316" r:id="rId23"/>
  </p:sldIdLst>
  <p:sldSz cx="9144000" cy="6858000" type="screen4x3"/>
  <p:notesSz cx="6858000" cy="12057063"/>
  <p:defaultTextStyle>
    <a:defPPr>
      <a:defRPr lang="id-ID"/>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 xmlns:p14="http://schemas.microsoft.com/office/powerpoint/2010/main">
          <a:srgbClr val="FF0000"/>
        </p14:laserClr>
      </p:ext>
      <p:ext uri="{2FDB2607-1784-4EEB-B798-7EB5836EED8A}">
        <p14:showMediaCtrls xmlns="" xmlns:p14="http://schemas.microsoft.com/office/powerpoint/2010/main" val="1"/>
      </p:ext>
    </p:extLst>
  </p:showPr>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5294" autoAdjust="0"/>
    <p:restoredTop sz="99645" autoAdjust="0"/>
  </p:normalViewPr>
  <p:slideViewPr>
    <p:cSldViewPr>
      <p:cViewPr>
        <p:scale>
          <a:sx n="70" d="100"/>
          <a:sy n="70" d="100"/>
        </p:scale>
        <p:origin x="-1092" y="54"/>
      </p:cViewPr>
      <p:guideLst>
        <p:guide orient="horz" pos="2160"/>
        <p:guide pos="2880"/>
      </p:guideLst>
    </p:cSldViewPr>
  </p:slideViewPr>
  <p:notesTextViewPr>
    <p:cViewPr>
      <p:scale>
        <a:sx n="1" d="1"/>
        <a:sy n="1" d="1"/>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60325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603250"/>
          </a:xfrm>
          <a:prstGeom prst="rect">
            <a:avLst/>
          </a:prstGeom>
        </p:spPr>
        <p:txBody>
          <a:bodyPr vert="horz" lIns="91440" tIns="45720" rIns="91440" bIns="45720" rtlCol="0"/>
          <a:lstStyle>
            <a:lvl1pPr algn="r">
              <a:defRPr sz="1200"/>
            </a:lvl1pPr>
          </a:lstStyle>
          <a:p>
            <a:fld id="{423397CD-8EC5-4E43-B4B8-E7A28898DBA0}" type="datetimeFigureOut">
              <a:rPr lang="en-US" smtClean="0"/>
              <a:pPr/>
              <a:t>9/23/2016</a:t>
            </a:fld>
            <a:endParaRPr lang="en-US"/>
          </a:p>
        </p:txBody>
      </p:sp>
      <p:sp>
        <p:nvSpPr>
          <p:cNvPr id="4" name="Footer Placeholder 3"/>
          <p:cNvSpPr>
            <a:spLocks noGrp="1"/>
          </p:cNvSpPr>
          <p:nvPr>
            <p:ph type="ftr" sz="quarter" idx="2"/>
          </p:nvPr>
        </p:nvSpPr>
        <p:spPr>
          <a:xfrm>
            <a:off x="0" y="11452225"/>
            <a:ext cx="2971800" cy="60325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11452225"/>
            <a:ext cx="2971800" cy="603250"/>
          </a:xfrm>
          <a:prstGeom prst="rect">
            <a:avLst/>
          </a:prstGeom>
        </p:spPr>
        <p:txBody>
          <a:bodyPr vert="horz" lIns="91440" tIns="45720" rIns="91440" bIns="45720" rtlCol="0" anchor="b"/>
          <a:lstStyle>
            <a:lvl1pPr algn="r">
              <a:defRPr sz="1200"/>
            </a:lvl1pPr>
          </a:lstStyle>
          <a:p>
            <a:fld id="{6CA7E895-A10C-4E47-BD03-265578F70531}" type="slidenum">
              <a:rPr lang="en-US" smtClean="0"/>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2971800" cy="602853"/>
          </a:xfrm>
          <a:prstGeom prst="rect">
            <a:avLst/>
          </a:prstGeom>
        </p:spPr>
        <p:txBody>
          <a:bodyPr vert="horz" lIns="103274" tIns="51638" rIns="103274" bIns="51638" rtlCol="0"/>
          <a:lstStyle>
            <a:lvl1pPr algn="l">
              <a:defRPr sz="1400"/>
            </a:lvl1pPr>
          </a:lstStyle>
          <a:p>
            <a:endParaRPr lang="id-ID"/>
          </a:p>
        </p:txBody>
      </p:sp>
      <p:sp>
        <p:nvSpPr>
          <p:cNvPr id="3" name="Date Placeholder 2"/>
          <p:cNvSpPr>
            <a:spLocks noGrp="1"/>
          </p:cNvSpPr>
          <p:nvPr>
            <p:ph type="dt" idx="1"/>
          </p:nvPr>
        </p:nvSpPr>
        <p:spPr>
          <a:xfrm>
            <a:off x="3884614" y="1"/>
            <a:ext cx="2971800" cy="602853"/>
          </a:xfrm>
          <a:prstGeom prst="rect">
            <a:avLst/>
          </a:prstGeom>
        </p:spPr>
        <p:txBody>
          <a:bodyPr vert="horz" lIns="103274" tIns="51638" rIns="103274" bIns="51638" rtlCol="0"/>
          <a:lstStyle>
            <a:lvl1pPr algn="r">
              <a:defRPr sz="1400"/>
            </a:lvl1pPr>
          </a:lstStyle>
          <a:p>
            <a:fld id="{BB675A79-45B2-4740-BB20-3823A4DA1E02}" type="datetimeFigureOut">
              <a:rPr lang="id-ID" smtClean="0"/>
              <a:pPr/>
              <a:t>23/09/2016</a:t>
            </a:fld>
            <a:endParaRPr lang="id-ID"/>
          </a:p>
        </p:txBody>
      </p:sp>
      <p:sp>
        <p:nvSpPr>
          <p:cNvPr id="4" name="Slide Image Placeholder 3"/>
          <p:cNvSpPr>
            <a:spLocks noGrp="1" noRot="1" noChangeAspect="1"/>
          </p:cNvSpPr>
          <p:nvPr>
            <p:ph type="sldImg" idx="2"/>
          </p:nvPr>
        </p:nvSpPr>
        <p:spPr>
          <a:xfrm>
            <a:off x="415925" y="904875"/>
            <a:ext cx="6026150" cy="4521200"/>
          </a:xfrm>
          <a:prstGeom prst="rect">
            <a:avLst/>
          </a:prstGeom>
          <a:noFill/>
          <a:ln w="12700">
            <a:solidFill>
              <a:prstClr val="black"/>
            </a:solidFill>
          </a:ln>
        </p:spPr>
        <p:txBody>
          <a:bodyPr vert="horz" lIns="103274" tIns="51638" rIns="103274" bIns="51638" rtlCol="0" anchor="ctr"/>
          <a:lstStyle/>
          <a:p>
            <a:endParaRPr lang="id-ID"/>
          </a:p>
        </p:txBody>
      </p:sp>
      <p:sp>
        <p:nvSpPr>
          <p:cNvPr id="5" name="Notes Placeholder 4"/>
          <p:cNvSpPr>
            <a:spLocks noGrp="1"/>
          </p:cNvSpPr>
          <p:nvPr>
            <p:ph type="body" sz="quarter" idx="3"/>
          </p:nvPr>
        </p:nvSpPr>
        <p:spPr>
          <a:xfrm>
            <a:off x="685800" y="5727105"/>
            <a:ext cx="5486400" cy="5425679"/>
          </a:xfrm>
          <a:prstGeom prst="rect">
            <a:avLst/>
          </a:prstGeom>
        </p:spPr>
        <p:txBody>
          <a:bodyPr vert="horz" lIns="103274" tIns="51638" rIns="103274" bIns="51638"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d-ID"/>
          </a:p>
        </p:txBody>
      </p:sp>
      <p:sp>
        <p:nvSpPr>
          <p:cNvPr id="6" name="Footer Placeholder 5"/>
          <p:cNvSpPr>
            <a:spLocks noGrp="1"/>
          </p:cNvSpPr>
          <p:nvPr>
            <p:ph type="ftr" sz="quarter" idx="4"/>
          </p:nvPr>
        </p:nvSpPr>
        <p:spPr>
          <a:xfrm>
            <a:off x="1" y="11452118"/>
            <a:ext cx="2971800" cy="602853"/>
          </a:xfrm>
          <a:prstGeom prst="rect">
            <a:avLst/>
          </a:prstGeom>
        </p:spPr>
        <p:txBody>
          <a:bodyPr vert="horz" lIns="103274" tIns="51638" rIns="103274" bIns="51638" rtlCol="0" anchor="b"/>
          <a:lstStyle>
            <a:lvl1pPr algn="l">
              <a:defRPr sz="1400"/>
            </a:lvl1pPr>
          </a:lstStyle>
          <a:p>
            <a:endParaRPr lang="id-ID"/>
          </a:p>
        </p:txBody>
      </p:sp>
      <p:sp>
        <p:nvSpPr>
          <p:cNvPr id="7" name="Slide Number Placeholder 6"/>
          <p:cNvSpPr>
            <a:spLocks noGrp="1"/>
          </p:cNvSpPr>
          <p:nvPr>
            <p:ph type="sldNum" sz="quarter" idx="5"/>
          </p:nvPr>
        </p:nvSpPr>
        <p:spPr>
          <a:xfrm>
            <a:off x="3884614" y="11452118"/>
            <a:ext cx="2971800" cy="602853"/>
          </a:xfrm>
          <a:prstGeom prst="rect">
            <a:avLst/>
          </a:prstGeom>
        </p:spPr>
        <p:txBody>
          <a:bodyPr vert="horz" lIns="103274" tIns="51638" rIns="103274" bIns="51638" rtlCol="0" anchor="b"/>
          <a:lstStyle>
            <a:lvl1pPr algn="r">
              <a:defRPr sz="1400"/>
            </a:lvl1pPr>
          </a:lstStyle>
          <a:p>
            <a:fld id="{ED5CEBE8-60EB-46B1-BE5D-A783176CCA11}" type="slidenum">
              <a:rPr lang="id-ID" smtClean="0"/>
              <a:pPr/>
              <a:t>‹#›</a:t>
            </a:fld>
            <a:endParaRPr lang="id-ID"/>
          </a:p>
        </p:txBody>
      </p:sp>
    </p:spTree>
    <p:extLst>
      <p:ext uri="{BB962C8B-B14F-4D97-AF65-F5344CB8AC3E}">
        <p14:creationId xmlns="" xmlns:p14="http://schemas.microsoft.com/office/powerpoint/2010/main" val="17406761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9"/>
            <a:ext cx="7772400" cy="1470025"/>
          </a:xfrm>
        </p:spPr>
        <p:txBody>
          <a:bodyPr/>
          <a:lstStyle/>
          <a:p>
            <a:r>
              <a:rPr lang="en-US" smtClean="0"/>
              <a:t>Click to edit Master title style</a:t>
            </a:r>
            <a:endParaRPr lang="id-ID"/>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id-ID"/>
          </a:p>
        </p:txBody>
      </p:sp>
      <p:sp>
        <p:nvSpPr>
          <p:cNvPr id="4" name="Date Placeholder 3"/>
          <p:cNvSpPr>
            <a:spLocks noGrp="1"/>
          </p:cNvSpPr>
          <p:nvPr>
            <p:ph type="dt" sz="half" idx="10"/>
          </p:nvPr>
        </p:nvSpPr>
        <p:spPr/>
        <p:txBody>
          <a:bodyPr/>
          <a:lstStyle/>
          <a:p>
            <a:fld id="{3EB34723-6F9E-45B1-AB0A-01FBA9D112DA}" type="datetimeFigureOut">
              <a:rPr lang="id-ID" smtClean="0"/>
              <a:pPr/>
              <a:t>23/09/2016</a:t>
            </a:fld>
            <a:endParaRPr lang="id-ID"/>
          </a:p>
        </p:txBody>
      </p:sp>
      <p:sp>
        <p:nvSpPr>
          <p:cNvPr id="5" name="Footer Placeholder 4"/>
          <p:cNvSpPr>
            <a:spLocks noGrp="1"/>
          </p:cNvSpPr>
          <p:nvPr>
            <p:ph type="ftr" sz="quarter" idx="11"/>
          </p:nvPr>
        </p:nvSpPr>
        <p:spPr/>
        <p:txBody>
          <a:bodyPr/>
          <a:lstStyle/>
          <a:p>
            <a:endParaRPr lang="id-ID"/>
          </a:p>
        </p:txBody>
      </p:sp>
      <p:sp>
        <p:nvSpPr>
          <p:cNvPr id="6" name="Slide Number Placeholder 5"/>
          <p:cNvSpPr>
            <a:spLocks noGrp="1"/>
          </p:cNvSpPr>
          <p:nvPr>
            <p:ph type="sldNum" sz="quarter" idx="12"/>
          </p:nvPr>
        </p:nvSpPr>
        <p:spPr/>
        <p:txBody>
          <a:bodyPr/>
          <a:lstStyle/>
          <a:p>
            <a:fld id="{663C48E8-2B4B-469C-A8DA-D04EFBC5A87B}" type="slidenum">
              <a:rPr lang="id-ID" smtClean="0"/>
              <a:pPr/>
              <a:t>‹#›</a:t>
            </a:fld>
            <a:endParaRPr lang="id-ID"/>
          </a:p>
        </p:txBody>
      </p:sp>
    </p:spTree>
    <p:extLst>
      <p:ext uri="{BB962C8B-B14F-4D97-AF65-F5344CB8AC3E}">
        <p14:creationId xmlns="" xmlns:p14="http://schemas.microsoft.com/office/powerpoint/2010/main" val="16965515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id-ID"/>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d-ID"/>
          </a:p>
        </p:txBody>
      </p:sp>
      <p:sp>
        <p:nvSpPr>
          <p:cNvPr id="4" name="Date Placeholder 3"/>
          <p:cNvSpPr>
            <a:spLocks noGrp="1"/>
          </p:cNvSpPr>
          <p:nvPr>
            <p:ph type="dt" sz="half" idx="10"/>
          </p:nvPr>
        </p:nvSpPr>
        <p:spPr/>
        <p:txBody>
          <a:bodyPr/>
          <a:lstStyle/>
          <a:p>
            <a:fld id="{3EB34723-6F9E-45B1-AB0A-01FBA9D112DA}" type="datetimeFigureOut">
              <a:rPr lang="id-ID" smtClean="0"/>
              <a:pPr/>
              <a:t>23/09/2016</a:t>
            </a:fld>
            <a:endParaRPr lang="id-ID"/>
          </a:p>
        </p:txBody>
      </p:sp>
      <p:sp>
        <p:nvSpPr>
          <p:cNvPr id="5" name="Footer Placeholder 4"/>
          <p:cNvSpPr>
            <a:spLocks noGrp="1"/>
          </p:cNvSpPr>
          <p:nvPr>
            <p:ph type="ftr" sz="quarter" idx="11"/>
          </p:nvPr>
        </p:nvSpPr>
        <p:spPr/>
        <p:txBody>
          <a:bodyPr/>
          <a:lstStyle/>
          <a:p>
            <a:endParaRPr lang="id-ID"/>
          </a:p>
        </p:txBody>
      </p:sp>
      <p:sp>
        <p:nvSpPr>
          <p:cNvPr id="6" name="Slide Number Placeholder 5"/>
          <p:cNvSpPr>
            <a:spLocks noGrp="1"/>
          </p:cNvSpPr>
          <p:nvPr>
            <p:ph type="sldNum" sz="quarter" idx="12"/>
          </p:nvPr>
        </p:nvSpPr>
        <p:spPr/>
        <p:txBody>
          <a:bodyPr/>
          <a:lstStyle/>
          <a:p>
            <a:fld id="{663C48E8-2B4B-469C-A8DA-D04EFBC5A87B}" type="slidenum">
              <a:rPr lang="id-ID" smtClean="0"/>
              <a:pPr/>
              <a:t>‹#›</a:t>
            </a:fld>
            <a:endParaRPr lang="id-ID"/>
          </a:p>
        </p:txBody>
      </p:sp>
    </p:spTree>
    <p:extLst>
      <p:ext uri="{BB962C8B-B14F-4D97-AF65-F5344CB8AC3E}">
        <p14:creationId xmlns="" xmlns:p14="http://schemas.microsoft.com/office/powerpoint/2010/main" val="31773187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smtClean="0"/>
              <a:t>Click to edit Master title style</a:t>
            </a:r>
            <a:endParaRPr lang="id-ID"/>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d-ID"/>
          </a:p>
        </p:txBody>
      </p:sp>
      <p:sp>
        <p:nvSpPr>
          <p:cNvPr id="4" name="Date Placeholder 3"/>
          <p:cNvSpPr>
            <a:spLocks noGrp="1"/>
          </p:cNvSpPr>
          <p:nvPr>
            <p:ph type="dt" sz="half" idx="10"/>
          </p:nvPr>
        </p:nvSpPr>
        <p:spPr/>
        <p:txBody>
          <a:bodyPr/>
          <a:lstStyle/>
          <a:p>
            <a:fld id="{3EB34723-6F9E-45B1-AB0A-01FBA9D112DA}" type="datetimeFigureOut">
              <a:rPr lang="id-ID" smtClean="0"/>
              <a:pPr/>
              <a:t>23/09/2016</a:t>
            </a:fld>
            <a:endParaRPr lang="id-ID"/>
          </a:p>
        </p:txBody>
      </p:sp>
      <p:sp>
        <p:nvSpPr>
          <p:cNvPr id="5" name="Footer Placeholder 4"/>
          <p:cNvSpPr>
            <a:spLocks noGrp="1"/>
          </p:cNvSpPr>
          <p:nvPr>
            <p:ph type="ftr" sz="quarter" idx="11"/>
          </p:nvPr>
        </p:nvSpPr>
        <p:spPr/>
        <p:txBody>
          <a:bodyPr/>
          <a:lstStyle/>
          <a:p>
            <a:endParaRPr lang="id-ID"/>
          </a:p>
        </p:txBody>
      </p:sp>
      <p:sp>
        <p:nvSpPr>
          <p:cNvPr id="6" name="Slide Number Placeholder 5"/>
          <p:cNvSpPr>
            <a:spLocks noGrp="1"/>
          </p:cNvSpPr>
          <p:nvPr>
            <p:ph type="sldNum" sz="quarter" idx="12"/>
          </p:nvPr>
        </p:nvSpPr>
        <p:spPr/>
        <p:txBody>
          <a:bodyPr/>
          <a:lstStyle/>
          <a:p>
            <a:fld id="{663C48E8-2B4B-469C-A8DA-D04EFBC5A87B}" type="slidenum">
              <a:rPr lang="id-ID" smtClean="0"/>
              <a:pPr/>
              <a:t>‹#›</a:t>
            </a:fld>
            <a:endParaRPr lang="id-ID"/>
          </a:p>
        </p:txBody>
      </p:sp>
    </p:spTree>
    <p:extLst>
      <p:ext uri="{BB962C8B-B14F-4D97-AF65-F5344CB8AC3E}">
        <p14:creationId xmlns="" xmlns:p14="http://schemas.microsoft.com/office/powerpoint/2010/main" val="4689801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825625"/>
            <a:ext cx="788670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d-ID"/>
          </a:p>
        </p:txBody>
      </p:sp>
      <p:sp>
        <p:nvSpPr>
          <p:cNvPr id="4" name="Date Placeholder 3"/>
          <p:cNvSpPr>
            <a:spLocks noGrp="1"/>
          </p:cNvSpPr>
          <p:nvPr>
            <p:ph type="dt" sz="half" idx="10"/>
          </p:nvPr>
        </p:nvSpPr>
        <p:spPr>
          <a:xfrm>
            <a:off x="628650" y="6356355"/>
            <a:ext cx="2057400" cy="365125"/>
          </a:xfrm>
          <a:prstGeom prst="rect">
            <a:avLst/>
          </a:prstGeom>
        </p:spPr>
        <p:txBody>
          <a:bodyPr/>
          <a:lstStyle/>
          <a:p>
            <a:fld id="{7893A875-F454-4939-9392-02BEF5A8F9B1}" type="datetimeFigureOut">
              <a:rPr lang="id-ID" smtClean="0"/>
              <a:pPr/>
              <a:t>23/09/2016</a:t>
            </a:fld>
            <a:endParaRPr lang="id-ID"/>
          </a:p>
        </p:txBody>
      </p:sp>
      <p:sp>
        <p:nvSpPr>
          <p:cNvPr id="5" name="Footer Placeholder 4"/>
          <p:cNvSpPr>
            <a:spLocks noGrp="1"/>
          </p:cNvSpPr>
          <p:nvPr>
            <p:ph type="ftr" sz="quarter" idx="11"/>
          </p:nvPr>
        </p:nvSpPr>
        <p:spPr>
          <a:xfrm>
            <a:off x="3028950" y="6356355"/>
            <a:ext cx="3086100" cy="365125"/>
          </a:xfrm>
          <a:prstGeom prst="rect">
            <a:avLst/>
          </a:prstGeom>
        </p:spPr>
        <p:txBody>
          <a:bodyPr/>
          <a:lstStyle/>
          <a:p>
            <a:endParaRPr lang="id-ID"/>
          </a:p>
        </p:txBody>
      </p:sp>
      <p:sp>
        <p:nvSpPr>
          <p:cNvPr id="6" name="Slide Number Placeholder 5"/>
          <p:cNvSpPr>
            <a:spLocks noGrp="1"/>
          </p:cNvSpPr>
          <p:nvPr>
            <p:ph type="sldNum" sz="quarter" idx="12"/>
          </p:nvPr>
        </p:nvSpPr>
        <p:spPr>
          <a:xfrm>
            <a:off x="6457950" y="6356355"/>
            <a:ext cx="2057400" cy="365125"/>
          </a:xfrm>
          <a:prstGeom prst="rect">
            <a:avLst/>
          </a:prstGeom>
        </p:spPr>
        <p:txBody>
          <a:bodyPr/>
          <a:lstStyle/>
          <a:p>
            <a:fld id="{FD35F5D9-6CAB-4502-AD91-6777AA8740CE}" type="slidenum">
              <a:rPr lang="id-ID" smtClean="0"/>
              <a:pPr/>
              <a:t>‹#›</a:t>
            </a:fld>
            <a:endParaRPr lang="id-ID"/>
          </a:p>
        </p:txBody>
      </p:sp>
      <p:grpSp>
        <p:nvGrpSpPr>
          <p:cNvPr id="7" name="Group 6"/>
          <p:cNvGrpSpPr/>
          <p:nvPr userDrawn="1"/>
        </p:nvGrpSpPr>
        <p:grpSpPr>
          <a:xfrm>
            <a:off x="0" y="0"/>
            <a:ext cx="8656320" cy="548640"/>
            <a:chOff x="0" y="0"/>
            <a:chExt cx="8656320" cy="548640"/>
          </a:xfrm>
        </p:grpSpPr>
        <p:sp>
          <p:nvSpPr>
            <p:cNvPr id="8" name="Rectangle 7"/>
            <p:cNvSpPr/>
            <p:nvPr/>
          </p:nvSpPr>
          <p:spPr>
            <a:xfrm>
              <a:off x="0" y="0"/>
              <a:ext cx="8610600" cy="54864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9" name="Rectangle 8"/>
            <p:cNvSpPr/>
            <p:nvPr/>
          </p:nvSpPr>
          <p:spPr>
            <a:xfrm>
              <a:off x="8610600" y="0"/>
              <a:ext cx="45720" cy="54864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sp>
        <p:nvSpPr>
          <p:cNvPr id="10" name="Title 1"/>
          <p:cNvSpPr>
            <a:spLocks noGrp="1"/>
          </p:cNvSpPr>
          <p:nvPr>
            <p:ph type="title"/>
          </p:nvPr>
        </p:nvSpPr>
        <p:spPr>
          <a:xfrm>
            <a:off x="0" y="26894"/>
            <a:ext cx="9144000" cy="487362"/>
          </a:xfrm>
          <a:prstGeom prst="rect">
            <a:avLst/>
          </a:prstGeom>
        </p:spPr>
        <p:txBody>
          <a:bodyPr/>
          <a:lstStyle>
            <a:lvl1pPr algn="l">
              <a:defRPr sz="2800" b="1">
                <a:solidFill>
                  <a:srgbClr val="002060"/>
                </a:solidFill>
                <a:latin typeface="+mj-lt"/>
              </a:defRPr>
            </a:lvl1pPr>
          </a:lstStyle>
          <a:p>
            <a:r>
              <a:rPr lang="en-US" dirty="0" smtClean="0"/>
              <a:t>Click to edit Master title style</a:t>
            </a:r>
            <a:endParaRPr lang="en-US" dirty="0"/>
          </a:p>
        </p:txBody>
      </p:sp>
      <p:sp>
        <p:nvSpPr>
          <p:cNvPr id="11" name="TextBox 10"/>
          <p:cNvSpPr txBox="1"/>
          <p:nvPr userDrawn="1"/>
        </p:nvSpPr>
        <p:spPr>
          <a:xfrm>
            <a:off x="8686800" y="53788"/>
            <a:ext cx="457200" cy="369332"/>
          </a:xfrm>
          <a:prstGeom prst="rect">
            <a:avLst/>
          </a:prstGeom>
          <a:noFill/>
        </p:spPr>
        <p:txBody>
          <a:bodyPr wrap="square" rtlCol="0">
            <a:spAutoFit/>
          </a:bodyPr>
          <a:lstStyle/>
          <a:p>
            <a:fld id="{7A8DCC32-D9E0-4372-A0A3-FCBBD0811A29}" type="slidenum">
              <a:rPr lang="en-US" b="1" smtClean="0">
                <a:solidFill>
                  <a:srgbClr val="C00000"/>
                </a:solidFill>
              </a:rPr>
              <a:pPr/>
              <a:t>‹#›</a:t>
            </a:fld>
            <a:endParaRPr lang="en-US" b="1" dirty="0">
              <a:solidFill>
                <a:srgbClr val="C00000"/>
              </a:solidFill>
            </a:endParaRPr>
          </a:p>
        </p:txBody>
      </p:sp>
    </p:spTree>
    <p:extLst>
      <p:ext uri="{BB962C8B-B14F-4D97-AF65-F5344CB8AC3E}">
        <p14:creationId xmlns="" xmlns:p14="http://schemas.microsoft.com/office/powerpoint/2010/main" val="3609892364"/>
      </p:ext>
    </p:extLst>
  </p:cSld>
  <p:clrMapOvr>
    <a:masterClrMapping/>
  </p:clrMapOvr>
  <p:transition>
    <p:fade thruBlk="1"/>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id-ID"/>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d-ID"/>
          </a:p>
        </p:txBody>
      </p:sp>
      <p:sp>
        <p:nvSpPr>
          <p:cNvPr id="4" name="Date Placeholder 3"/>
          <p:cNvSpPr>
            <a:spLocks noGrp="1"/>
          </p:cNvSpPr>
          <p:nvPr>
            <p:ph type="dt" sz="half" idx="10"/>
          </p:nvPr>
        </p:nvSpPr>
        <p:spPr/>
        <p:txBody>
          <a:bodyPr/>
          <a:lstStyle/>
          <a:p>
            <a:fld id="{3EB34723-6F9E-45B1-AB0A-01FBA9D112DA}" type="datetimeFigureOut">
              <a:rPr lang="id-ID" smtClean="0"/>
              <a:pPr/>
              <a:t>23/09/2016</a:t>
            </a:fld>
            <a:endParaRPr lang="id-ID"/>
          </a:p>
        </p:txBody>
      </p:sp>
      <p:sp>
        <p:nvSpPr>
          <p:cNvPr id="5" name="Footer Placeholder 4"/>
          <p:cNvSpPr>
            <a:spLocks noGrp="1"/>
          </p:cNvSpPr>
          <p:nvPr>
            <p:ph type="ftr" sz="quarter" idx="11"/>
          </p:nvPr>
        </p:nvSpPr>
        <p:spPr/>
        <p:txBody>
          <a:bodyPr/>
          <a:lstStyle/>
          <a:p>
            <a:endParaRPr lang="id-ID"/>
          </a:p>
        </p:txBody>
      </p:sp>
      <p:sp>
        <p:nvSpPr>
          <p:cNvPr id="6" name="Slide Number Placeholder 5"/>
          <p:cNvSpPr>
            <a:spLocks noGrp="1"/>
          </p:cNvSpPr>
          <p:nvPr>
            <p:ph type="sldNum" sz="quarter" idx="12"/>
          </p:nvPr>
        </p:nvSpPr>
        <p:spPr/>
        <p:txBody>
          <a:bodyPr/>
          <a:lstStyle/>
          <a:p>
            <a:fld id="{663C48E8-2B4B-469C-A8DA-D04EFBC5A87B}" type="slidenum">
              <a:rPr lang="id-ID" smtClean="0"/>
              <a:pPr/>
              <a:t>‹#›</a:t>
            </a:fld>
            <a:endParaRPr lang="id-ID"/>
          </a:p>
        </p:txBody>
      </p:sp>
    </p:spTree>
    <p:extLst>
      <p:ext uri="{BB962C8B-B14F-4D97-AF65-F5344CB8AC3E}">
        <p14:creationId xmlns="" xmlns:p14="http://schemas.microsoft.com/office/powerpoint/2010/main" val="23213897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4"/>
            <a:ext cx="7772400" cy="1362075"/>
          </a:xfrm>
        </p:spPr>
        <p:txBody>
          <a:bodyPr anchor="t"/>
          <a:lstStyle>
            <a:lvl1pPr algn="l">
              <a:defRPr sz="4000" b="1" cap="all"/>
            </a:lvl1pPr>
          </a:lstStyle>
          <a:p>
            <a:r>
              <a:rPr lang="en-US" smtClean="0"/>
              <a:t>Click to edit Master title style</a:t>
            </a:r>
            <a:endParaRPr lang="id-ID"/>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EB34723-6F9E-45B1-AB0A-01FBA9D112DA}" type="datetimeFigureOut">
              <a:rPr lang="id-ID" smtClean="0"/>
              <a:pPr/>
              <a:t>23/09/2016</a:t>
            </a:fld>
            <a:endParaRPr lang="id-ID"/>
          </a:p>
        </p:txBody>
      </p:sp>
      <p:sp>
        <p:nvSpPr>
          <p:cNvPr id="5" name="Footer Placeholder 4"/>
          <p:cNvSpPr>
            <a:spLocks noGrp="1"/>
          </p:cNvSpPr>
          <p:nvPr>
            <p:ph type="ftr" sz="quarter" idx="11"/>
          </p:nvPr>
        </p:nvSpPr>
        <p:spPr/>
        <p:txBody>
          <a:bodyPr/>
          <a:lstStyle/>
          <a:p>
            <a:endParaRPr lang="id-ID"/>
          </a:p>
        </p:txBody>
      </p:sp>
      <p:sp>
        <p:nvSpPr>
          <p:cNvPr id="6" name="Slide Number Placeholder 5"/>
          <p:cNvSpPr>
            <a:spLocks noGrp="1"/>
          </p:cNvSpPr>
          <p:nvPr>
            <p:ph type="sldNum" sz="quarter" idx="12"/>
          </p:nvPr>
        </p:nvSpPr>
        <p:spPr/>
        <p:txBody>
          <a:bodyPr/>
          <a:lstStyle/>
          <a:p>
            <a:fld id="{663C48E8-2B4B-469C-A8DA-D04EFBC5A87B}" type="slidenum">
              <a:rPr lang="id-ID" smtClean="0"/>
              <a:pPr/>
              <a:t>‹#›</a:t>
            </a:fld>
            <a:endParaRPr lang="id-ID"/>
          </a:p>
        </p:txBody>
      </p:sp>
    </p:spTree>
    <p:extLst>
      <p:ext uri="{BB962C8B-B14F-4D97-AF65-F5344CB8AC3E}">
        <p14:creationId xmlns="" xmlns:p14="http://schemas.microsoft.com/office/powerpoint/2010/main" val="6719462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id-ID"/>
          </a:p>
        </p:txBody>
      </p:sp>
      <p:sp>
        <p:nvSpPr>
          <p:cNvPr id="3" name="Content Placeholder 2"/>
          <p:cNvSpPr>
            <a:spLocks noGrp="1"/>
          </p:cNvSpPr>
          <p:nvPr>
            <p:ph sz="half" idx="1"/>
          </p:nvPr>
        </p:nvSpPr>
        <p:spPr>
          <a:xfrm>
            <a:off x="457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d-ID"/>
          </a:p>
        </p:txBody>
      </p:sp>
      <p:sp>
        <p:nvSpPr>
          <p:cNvPr id="4" name="Content Placeholder 3"/>
          <p:cNvSpPr>
            <a:spLocks noGrp="1"/>
          </p:cNvSpPr>
          <p:nvPr>
            <p:ph sz="half" idx="2"/>
          </p:nvPr>
        </p:nvSpPr>
        <p:spPr>
          <a:xfrm>
            <a:off x="4648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d-ID"/>
          </a:p>
        </p:txBody>
      </p:sp>
      <p:sp>
        <p:nvSpPr>
          <p:cNvPr id="5" name="Date Placeholder 4"/>
          <p:cNvSpPr>
            <a:spLocks noGrp="1"/>
          </p:cNvSpPr>
          <p:nvPr>
            <p:ph type="dt" sz="half" idx="10"/>
          </p:nvPr>
        </p:nvSpPr>
        <p:spPr/>
        <p:txBody>
          <a:bodyPr/>
          <a:lstStyle/>
          <a:p>
            <a:fld id="{3EB34723-6F9E-45B1-AB0A-01FBA9D112DA}" type="datetimeFigureOut">
              <a:rPr lang="id-ID" smtClean="0"/>
              <a:pPr/>
              <a:t>23/09/2016</a:t>
            </a:fld>
            <a:endParaRPr lang="id-ID"/>
          </a:p>
        </p:txBody>
      </p:sp>
      <p:sp>
        <p:nvSpPr>
          <p:cNvPr id="6" name="Footer Placeholder 5"/>
          <p:cNvSpPr>
            <a:spLocks noGrp="1"/>
          </p:cNvSpPr>
          <p:nvPr>
            <p:ph type="ftr" sz="quarter" idx="11"/>
          </p:nvPr>
        </p:nvSpPr>
        <p:spPr/>
        <p:txBody>
          <a:bodyPr/>
          <a:lstStyle/>
          <a:p>
            <a:endParaRPr lang="id-ID"/>
          </a:p>
        </p:txBody>
      </p:sp>
      <p:sp>
        <p:nvSpPr>
          <p:cNvPr id="7" name="Slide Number Placeholder 6"/>
          <p:cNvSpPr>
            <a:spLocks noGrp="1"/>
          </p:cNvSpPr>
          <p:nvPr>
            <p:ph type="sldNum" sz="quarter" idx="12"/>
          </p:nvPr>
        </p:nvSpPr>
        <p:spPr/>
        <p:txBody>
          <a:bodyPr/>
          <a:lstStyle/>
          <a:p>
            <a:fld id="{663C48E8-2B4B-469C-A8DA-D04EFBC5A87B}" type="slidenum">
              <a:rPr lang="id-ID" smtClean="0"/>
              <a:pPr/>
              <a:t>‹#›</a:t>
            </a:fld>
            <a:endParaRPr lang="id-ID"/>
          </a:p>
        </p:txBody>
      </p:sp>
    </p:spTree>
    <p:extLst>
      <p:ext uri="{BB962C8B-B14F-4D97-AF65-F5344CB8AC3E}">
        <p14:creationId xmlns="" xmlns:p14="http://schemas.microsoft.com/office/powerpoint/2010/main" val="35435937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id-ID"/>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d-ID"/>
          </a:p>
        </p:txBody>
      </p:sp>
      <p:sp>
        <p:nvSpPr>
          <p:cNvPr id="5" name="Text Placeholder 4"/>
          <p:cNvSpPr>
            <a:spLocks noGrp="1"/>
          </p:cNvSpPr>
          <p:nvPr>
            <p:ph type="body" sz="quarter" idx="3"/>
          </p:nvPr>
        </p:nvSpPr>
        <p:spPr>
          <a:xfrm>
            <a:off x="4645027"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d-ID"/>
          </a:p>
        </p:txBody>
      </p:sp>
      <p:sp>
        <p:nvSpPr>
          <p:cNvPr id="7" name="Date Placeholder 6"/>
          <p:cNvSpPr>
            <a:spLocks noGrp="1"/>
          </p:cNvSpPr>
          <p:nvPr>
            <p:ph type="dt" sz="half" idx="10"/>
          </p:nvPr>
        </p:nvSpPr>
        <p:spPr/>
        <p:txBody>
          <a:bodyPr/>
          <a:lstStyle/>
          <a:p>
            <a:fld id="{3EB34723-6F9E-45B1-AB0A-01FBA9D112DA}" type="datetimeFigureOut">
              <a:rPr lang="id-ID" smtClean="0"/>
              <a:pPr/>
              <a:t>23/09/2016</a:t>
            </a:fld>
            <a:endParaRPr lang="id-ID"/>
          </a:p>
        </p:txBody>
      </p:sp>
      <p:sp>
        <p:nvSpPr>
          <p:cNvPr id="8" name="Footer Placeholder 7"/>
          <p:cNvSpPr>
            <a:spLocks noGrp="1"/>
          </p:cNvSpPr>
          <p:nvPr>
            <p:ph type="ftr" sz="quarter" idx="11"/>
          </p:nvPr>
        </p:nvSpPr>
        <p:spPr/>
        <p:txBody>
          <a:bodyPr/>
          <a:lstStyle/>
          <a:p>
            <a:endParaRPr lang="id-ID"/>
          </a:p>
        </p:txBody>
      </p:sp>
      <p:sp>
        <p:nvSpPr>
          <p:cNvPr id="9" name="Slide Number Placeholder 8"/>
          <p:cNvSpPr>
            <a:spLocks noGrp="1"/>
          </p:cNvSpPr>
          <p:nvPr>
            <p:ph type="sldNum" sz="quarter" idx="12"/>
          </p:nvPr>
        </p:nvSpPr>
        <p:spPr/>
        <p:txBody>
          <a:bodyPr/>
          <a:lstStyle/>
          <a:p>
            <a:fld id="{663C48E8-2B4B-469C-A8DA-D04EFBC5A87B}" type="slidenum">
              <a:rPr lang="id-ID" smtClean="0"/>
              <a:pPr/>
              <a:t>‹#›</a:t>
            </a:fld>
            <a:endParaRPr lang="id-ID"/>
          </a:p>
        </p:txBody>
      </p:sp>
    </p:spTree>
    <p:extLst>
      <p:ext uri="{BB962C8B-B14F-4D97-AF65-F5344CB8AC3E}">
        <p14:creationId xmlns="" xmlns:p14="http://schemas.microsoft.com/office/powerpoint/2010/main" val="2831934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id-ID"/>
          </a:p>
        </p:txBody>
      </p:sp>
      <p:sp>
        <p:nvSpPr>
          <p:cNvPr id="3" name="Date Placeholder 2"/>
          <p:cNvSpPr>
            <a:spLocks noGrp="1"/>
          </p:cNvSpPr>
          <p:nvPr>
            <p:ph type="dt" sz="half" idx="10"/>
          </p:nvPr>
        </p:nvSpPr>
        <p:spPr/>
        <p:txBody>
          <a:bodyPr/>
          <a:lstStyle/>
          <a:p>
            <a:fld id="{3EB34723-6F9E-45B1-AB0A-01FBA9D112DA}" type="datetimeFigureOut">
              <a:rPr lang="id-ID" smtClean="0"/>
              <a:pPr/>
              <a:t>23/09/2016</a:t>
            </a:fld>
            <a:endParaRPr lang="id-ID"/>
          </a:p>
        </p:txBody>
      </p:sp>
      <p:sp>
        <p:nvSpPr>
          <p:cNvPr id="4" name="Footer Placeholder 3"/>
          <p:cNvSpPr>
            <a:spLocks noGrp="1"/>
          </p:cNvSpPr>
          <p:nvPr>
            <p:ph type="ftr" sz="quarter" idx="11"/>
          </p:nvPr>
        </p:nvSpPr>
        <p:spPr/>
        <p:txBody>
          <a:bodyPr/>
          <a:lstStyle/>
          <a:p>
            <a:endParaRPr lang="id-ID"/>
          </a:p>
        </p:txBody>
      </p:sp>
      <p:sp>
        <p:nvSpPr>
          <p:cNvPr id="5" name="Slide Number Placeholder 4"/>
          <p:cNvSpPr>
            <a:spLocks noGrp="1"/>
          </p:cNvSpPr>
          <p:nvPr>
            <p:ph type="sldNum" sz="quarter" idx="12"/>
          </p:nvPr>
        </p:nvSpPr>
        <p:spPr/>
        <p:txBody>
          <a:bodyPr/>
          <a:lstStyle/>
          <a:p>
            <a:fld id="{663C48E8-2B4B-469C-A8DA-D04EFBC5A87B}" type="slidenum">
              <a:rPr lang="id-ID" smtClean="0"/>
              <a:pPr/>
              <a:t>‹#›</a:t>
            </a:fld>
            <a:endParaRPr lang="id-ID"/>
          </a:p>
        </p:txBody>
      </p:sp>
    </p:spTree>
    <p:extLst>
      <p:ext uri="{BB962C8B-B14F-4D97-AF65-F5344CB8AC3E}">
        <p14:creationId xmlns="" xmlns:p14="http://schemas.microsoft.com/office/powerpoint/2010/main" val="14784781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EB34723-6F9E-45B1-AB0A-01FBA9D112DA}" type="datetimeFigureOut">
              <a:rPr lang="id-ID" smtClean="0"/>
              <a:pPr/>
              <a:t>23/09/2016</a:t>
            </a:fld>
            <a:endParaRPr lang="id-ID"/>
          </a:p>
        </p:txBody>
      </p:sp>
      <p:sp>
        <p:nvSpPr>
          <p:cNvPr id="3" name="Footer Placeholder 2"/>
          <p:cNvSpPr>
            <a:spLocks noGrp="1"/>
          </p:cNvSpPr>
          <p:nvPr>
            <p:ph type="ftr" sz="quarter" idx="11"/>
          </p:nvPr>
        </p:nvSpPr>
        <p:spPr/>
        <p:txBody>
          <a:bodyPr/>
          <a:lstStyle/>
          <a:p>
            <a:endParaRPr lang="id-ID"/>
          </a:p>
        </p:txBody>
      </p:sp>
      <p:sp>
        <p:nvSpPr>
          <p:cNvPr id="4" name="Slide Number Placeholder 3"/>
          <p:cNvSpPr>
            <a:spLocks noGrp="1"/>
          </p:cNvSpPr>
          <p:nvPr>
            <p:ph type="sldNum" sz="quarter" idx="12"/>
          </p:nvPr>
        </p:nvSpPr>
        <p:spPr/>
        <p:txBody>
          <a:bodyPr/>
          <a:lstStyle/>
          <a:p>
            <a:fld id="{663C48E8-2B4B-469C-A8DA-D04EFBC5A87B}" type="slidenum">
              <a:rPr lang="id-ID" smtClean="0"/>
              <a:pPr/>
              <a:t>‹#›</a:t>
            </a:fld>
            <a:endParaRPr lang="id-ID"/>
          </a:p>
        </p:txBody>
      </p:sp>
    </p:spTree>
    <p:extLst>
      <p:ext uri="{BB962C8B-B14F-4D97-AF65-F5344CB8AC3E}">
        <p14:creationId xmlns="" xmlns:p14="http://schemas.microsoft.com/office/powerpoint/2010/main" val="3250644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id-ID"/>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d-ID"/>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EB34723-6F9E-45B1-AB0A-01FBA9D112DA}" type="datetimeFigureOut">
              <a:rPr lang="id-ID" smtClean="0"/>
              <a:pPr/>
              <a:t>23/09/2016</a:t>
            </a:fld>
            <a:endParaRPr lang="id-ID"/>
          </a:p>
        </p:txBody>
      </p:sp>
      <p:sp>
        <p:nvSpPr>
          <p:cNvPr id="6" name="Footer Placeholder 5"/>
          <p:cNvSpPr>
            <a:spLocks noGrp="1"/>
          </p:cNvSpPr>
          <p:nvPr>
            <p:ph type="ftr" sz="quarter" idx="11"/>
          </p:nvPr>
        </p:nvSpPr>
        <p:spPr/>
        <p:txBody>
          <a:bodyPr/>
          <a:lstStyle/>
          <a:p>
            <a:endParaRPr lang="id-ID"/>
          </a:p>
        </p:txBody>
      </p:sp>
      <p:sp>
        <p:nvSpPr>
          <p:cNvPr id="7" name="Slide Number Placeholder 6"/>
          <p:cNvSpPr>
            <a:spLocks noGrp="1"/>
          </p:cNvSpPr>
          <p:nvPr>
            <p:ph type="sldNum" sz="quarter" idx="12"/>
          </p:nvPr>
        </p:nvSpPr>
        <p:spPr/>
        <p:txBody>
          <a:bodyPr/>
          <a:lstStyle/>
          <a:p>
            <a:fld id="{663C48E8-2B4B-469C-A8DA-D04EFBC5A87B}" type="slidenum">
              <a:rPr lang="id-ID" smtClean="0"/>
              <a:pPr/>
              <a:t>‹#›</a:t>
            </a:fld>
            <a:endParaRPr lang="id-ID"/>
          </a:p>
        </p:txBody>
      </p:sp>
    </p:spTree>
    <p:extLst>
      <p:ext uri="{BB962C8B-B14F-4D97-AF65-F5344CB8AC3E}">
        <p14:creationId xmlns="" xmlns:p14="http://schemas.microsoft.com/office/powerpoint/2010/main" val="6596407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id-ID"/>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d-ID"/>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EB34723-6F9E-45B1-AB0A-01FBA9D112DA}" type="datetimeFigureOut">
              <a:rPr lang="id-ID" smtClean="0"/>
              <a:pPr/>
              <a:t>23/09/2016</a:t>
            </a:fld>
            <a:endParaRPr lang="id-ID"/>
          </a:p>
        </p:txBody>
      </p:sp>
      <p:sp>
        <p:nvSpPr>
          <p:cNvPr id="6" name="Footer Placeholder 5"/>
          <p:cNvSpPr>
            <a:spLocks noGrp="1"/>
          </p:cNvSpPr>
          <p:nvPr>
            <p:ph type="ftr" sz="quarter" idx="11"/>
          </p:nvPr>
        </p:nvSpPr>
        <p:spPr/>
        <p:txBody>
          <a:bodyPr/>
          <a:lstStyle/>
          <a:p>
            <a:endParaRPr lang="id-ID"/>
          </a:p>
        </p:txBody>
      </p:sp>
      <p:sp>
        <p:nvSpPr>
          <p:cNvPr id="7" name="Slide Number Placeholder 6"/>
          <p:cNvSpPr>
            <a:spLocks noGrp="1"/>
          </p:cNvSpPr>
          <p:nvPr>
            <p:ph type="sldNum" sz="quarter" idx="12"/>
          </p:nvPr>
        </p:nvSpPr>
        <p:spPr/>
        <p:txBody>
          <a:bodyPr/>
          <a:lstStyle/>
          <a:p>
            <a:fld id="{663C48E8-2B4B-469C-A8DA-D04EFBC5A87B}" type="slidenum">
              <a:rPr lang="id-ID" smtClean="0"/>
              <a:pPr/>
              <a:t>‹#›</a:t>
            </a:fld>
            <a:endParaRPr lang="id-ID"/>
          </a:p>
        </p:txBody>
      </p:sp>
    </p:spTree>
    <p:extLst>
      <p:ext uri="{BB962C8B-B14F-4D97-AF65-F5344CB8AC3E}">
        <p14:creationId xmlns="" xmlns:p14="http://schemas.microsoft.com/office/powerpoint/2010/main" val="29750549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id-ID"/>
          </a:p>
        </p:txBody>
      </p:sp>
      <p:sp>
        <p:nvSpPr>
          <p:cNvPr id="3" name="Text Placeholder 2"/>
          <p:cNvSpPr>
            <a:spLocks noGrp="1"/>
          </p:cNvSpPr>
          <p:nvPr>
            <p:ph type="body" idx="1"/>
          </p:nvPr>
        </p:nvSpPr>
        <p:spPr>
          <a:xfrm>
            <a:off x="457200" y="1600204"/>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d-ID"/>
          </a:p>
        </p:txBody>
      </p:sp>
      <p:sp>
        <p:nvSpPr>
          <p:cNvPr id="4" name="Date Placeholder 3"/>
          <p:cNvSpPr>
            <a:spLocks noGrp="1"/>
          </p:cNvSpPr>
          <p:nvPr>
            <p:ph type="dt" sz="half" idx="2"/>
          </p:nvPr>
        </p:nvSpPr>
        <p:spPr>
          <a:xfrm>
            <a:off x="457200" y="6356354"/>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EB34723-6F9E-45B1-AB0A-01FBA9D112DA}" type="datetimeFigureOut">
              <a:rPr lang="id-ID" smtClean="0"/>
              <a:pPr/>
              <a:t>23/09/2016</a:t>
            </a:fld>
            <a:endParaRPr lang="id-ID"/>
          </a:p>
        </p:txBody>
      </p:sp>
      <p:sp>
        <p:nvSpPr>
          <p:cNvPr id="5" name="Footer Placeholder 4"/>
          <p:cNvSpPr>
            <a:spLocks noGrp="1"/>
          </p:cNvSpPr>
          <p:nvPr>
            <p:ph type="ftr" sz="quarter" idx="3"/>
          </p:nvPr>
        </p:nvSpPr>
        <p:spPr>
          <a:xfrm>
            <a:off x="3124200" y="6356354"/>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d-ID"/>
          </a:p>
        </p:txBody>
      </p:sp>
      <p:sp>
        <p:nvSpPr>
          <p:cNvPr id="6" name="Slide Number Placeholder 5"/>
          <p:cNvSpPr>
            <a:spLocks noGrp="1"/>
          </p:cNvSpPr>
          <p:nvPr>
            <p:ph type="sldNum" sz="quarter" idx="4"/>
          </p:nvPr>
        </p:nvSpPr>
        <p:spPr>
          <a:xfrm>
            <a:off x="6553200" y="6356354"/>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63C48E8-2B4B-469C-A8DA-D04EFBC5A87B}" type="slidenum">
              <a:rPr lang="id-ID" smtClean="0"/>
              <a:pPr/>
              <a:t>‹#›</a:t>
            </a:fld>
            <a:endParaRPr lang="id-ID"/>
          </a:p>
        </p:txBody>
      </p:sp>
    </p:spTree>
    <p:extLst>
      <p:ext uri="{BB962C8B-B14F-4D97-AF65-F5344CB8AC3E}">
        <p14:creationId xmlns="" xmlns:p14="http://schemas.microsoft.com/office/powerpoint/2010/main" val="28035089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d-ID"/>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6.xml"/><Relationship Id="rId5" Type="http://schemas.openxmlformats.org/officeDocument/2006/relationships/image" Target="../media/image4.pn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12.xml"/><Relationship Id="rId5" Type="http://schemas.openxmlformats.org/officeDocument/2006/relationships/image" Target="../media/image23.png"/><Relationship Id="rId4" Type="http://schemas.openxmlformats.org/officeDocument/2006/relationships/image" Target="../media/image2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image" Target="../media/image25.png"/><Relationship Id="rId7" Type="http://schemas.openxmlformats.org/officeDocument/2006/relationships/image" Target="../media/image29.jpeg"/><Relationship Id="rId2" Type="http://schemas.openxmlformats.org/officeDocument/2006/relationships/image" Target="../media/image24.png"/><Relationship Id="rId1" Type="http://schemas.openxmlformats.org/officeDocument/2006/relationships/slideLayout" Target="../slideLayouts/slideLayout12.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jpeg"/><Relationship Id="rId9" Type="http://schemas.openxmlformats.org/officeDocument/2006/relationships/image" Target="../media/image31.png"/></Relationships>
</file>

<file path=ppt/slides/_rels/slide21.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2.xml"/><Relationship Id="rId4" Type="http://schemas.openxmlformats.org/officeDocument/2006/relationships/image" Target="../media/image35.png"/></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bwMode="auto">
          <a:xfrm>
            <a:off x="190500" y="1628775"/>
            <a:ext cx="3270250" cy="2664594"/>
          </a:xfrm>
          <a:prstGeom prst="rect">
            <a:avLst/>
          </a:prstGeom>
          <a:noFill/>
          <a:ln w="28575">
            <a:solidFill>
              <a:schemeClr val="bg1">
                <a:lumMod val="65000"/>
              </a:schemeClr>
            </a:solidFill>
            <a:miter lim="800000"/>
            <a:headEnd/>
            <a:tailEnd/>
          </a:ln>
        </p:spPr>
      </p:pic>
      <p:sp>
        <p:nvSpPr>
          <p:cNvPr id="4" name="Rectangle 3"/>
          <p:cNvSpPr/>
          <p:nvPr/>
        </p:nvSpPr>
        <p:spPr>
          <a:xfrm>
            <a:off x="3538540" y="1628775"/>
            <a:ext cx="5426075" cy="1944242"/>
          </a:xfrm>
          <a:prstGeom prst="rect">
            <a:avLst/>
          </a:prstGeom>
          <a:solidFill>
            <a:schemeClr val="accent5">
              <a:lumMod val="20000"/>
              <a:lumOff val="80000"/>
            </a:schemeClr>
          </a:solidFill>
          <a:ln>
            <a:solidFill>
              <a:schemeClr val="bg1">
                <a:lumMod val="65000"/>
              </a:schemeClr>
            </a:solidFill>
          </a:ln>
        </p:spPr>
        <p:style>
          <a:lnRef idx="1">
            <a:schemeClr val="dk1"/>
          </a:lnRef>
          <a:fillRef idx="2">
            <a:schemeClr val="dk1"/>
          </a:fillRef>
          <a:effectRef idx="1">
            <a:schemeClr val="dk1"/>
          </a:effectRef>
          <a:fontRef idx="minor">
            <a:schemeClr val="dk1"/>
          </a:fontRef>
        </p:style>
        <p:txBody>
          <a:bodyPr anchor="ctr"/>
          <a:lstStyle/>
          <a:p>
            <a:pPr algn="ctr" fontAlgn="auto">
              <a:spcBef>
                <a:spcPts val="0"/>
              </a:spcBef>
              <a:spcAft>
                <a:spcPts val="0"/>
              </a:spcAft>
              <a:defRPr/>
            </a:pPr>
            <a:r>
              <a:rPr lang="id-ID" sz="2800" b="1" dirty="0" smtClean="0">
                <a:solidFill>
                  <a:schemeClr val="tx1"/>
                </a:solidFill>
                <a:latin typeface="Khmer UI" pitchFamily="34" charset="0"/>
                <a:cs typeface="Khmer UI" pitchFamily="34" charset="0"/>
              </a:rPr>
              <a:t>RAPAT KOORDINASI </a:t>
            </a:r>
          </a:p>
          <a:p>
            <a:pPr algn="ctr" fontAlgn="auto">
              <a:spcBef>
                <a:spcPts val="0"/>
              </a:spcBef>
              <a:spcAft>
                <a:spcPts val="0"/>
              </a:spcAft>
              <a:defRPr/>
            </a:pPr>
            <a:r>
              <a:rPr lang="id-ID" sz="2800" b="1" dirty="0" smtClean="0">
                <a:solidFill>
                  <a:schemeClr val="tx1"/>
                </a:solidFill>
                <a:latin typeface="Khmer UI" pitchFamily="34" charset="0"/>
                <a:cs typeface="Khmer UI" pitchFamily="34" charset="0"/>
              </a:rPr>
              <a:t>PUSAT DAERAH TPID</a:t>
            </a:r>
          </a:p>
        </p:txBody>
      </p:sp>
      <p:grpSp>
        <p:nvGrpSpPr>
          <p:cNvPr id="7173" name="Group 2"/>
          <p:cNvGrpSpPr>
            <a:grpSpLocks/>
          </p:cNvGrpSpPr>
          <p:nvPr/>
        </p:nvGrpSpPr>
        <p:grpSpPr bwMode="auto">
          <a:xfrm>
            <a:off x="2339754" y="-1250950"/>
            <a:ext cx="5976664" cy="1946275"/>
            <a:chOff x="-21160" y="-1251520"/>
            <a:chExt cx="5385248" cy="1946356"/>
          </a:xfrm>
        </p:grpSpPr>
        <p:pic>
          <p:nvPicPr>
            <p:cNvPr id="8" name="Picture 2" descr="C:\Users\Bhaskara_a\Desktop\batik_02.jpg"/>
            <p:cNvPicPr>
              <a:picLocks noChangeAspect="1" noChangeArrowheads="1"/>
            </p:cNvPicPr>
            <p:nvPr/>
          </p:nvPicPr>
          <p:blipFill rotWithShape="1">
            <a:blip r:embed="rId3">
              <a:duotone>
                <a:schemeClr val="accent1">
                  <a:shade val="45000"/>
                  <a:satMod val="135000"/>
                </a:schemeClr>
                <a:prstClr val="white"/>
              </a:duotone>
              <a:extLst>
                <a:ext uri="{28A0092B-C50C-407E-A947-70E740481C1C}">
                  <a14:useLocalDpi xmlns="" xmlns:a14="http://schemas.microsoft.com/office/drawing/2010/main" val="0"/>
                </a:ext>
              </a:extLst>
            </a:blip>
            <a:srcRect l="11" t="-88157" r="-11" b="88157"/>
            <a:stretch/>
          </p:blipFill>
          <p:spPr bwMode="auto">
            <a:xfrm>
              <a:off x="-21160" y="-1251520"/>
              <a:ext cx="3593253" cy="1944000"/>
            </a:xfrm>
            <a:prstGeom prst="rect">
              <a:avLst/>
            </a:prstGeom>
            <a:noFill/>
            <a:extLst>
              <a:ext uri="{909E8E84-426E-40DD-AFC4-6F175D3DCCD1}">
                <a14:hiddenFill xmlns="" xmlns:a14="http://schemas.microsoft.com/office/drawing/2010/main">
                  <a:solidFill>
                    <a:srgbClr val="FFFFFF"/>
                  </a:solidFill>
                </a14:hiddenFill>
              </a:ext>
            </a:extLst>
          </p:spPr>
        </p:pic>
        <p:pic>
          <p:nvPicPr>
            <p:cNvPr id="10" name="Picture 2" descr="C:\Users\Bhaskara_a\Desktop\batik_02.jpg"/>
            <p:cNvPicPr>
              <a:picLocks noChangeAspect="1" noChangeArrowheads="1"/>
            </p:cNvPicPr>
            <p:nvPr/>
          </p:nvPicPr>
          <p:blipFill rotWithShape="1">
            <a:blip r:embed="rId3">
              <a:duotone>
                <a:schemeClr val="accent1">
                  <a:shade val="45000"/>
                  <a:satMod val="135000"/>
                </a:schemeClr>
                <a:prstClr val="white"/>
              </a:duotone>
              <a:extLst>
                <a:ext uri="{28A0092B-C50C-407E-A947-70E740481C1C}">
                  <a14:useLocalDpi xmlns="" xmlns:a14="http://schemas.microsoft.com/office/drawing/2010/main" val="0"/>
                </a:ext>
              </a:extLst>
            </a:blip>
            <a:srcRect l="11" t="-88157" r="-11" b="88157"/>
            <a:stretch/>
          </p:blipFill>
          <p:spPr bwMode="auto">
            <a:xfrm>
              <a:off x="1770835" y="-1249164"/>
              <a:ext cx="3593253" cy="1944000"/>
            </a:xfrm>
            <a:prstGeom prst="rect">
              <a:avLst/>
            </a:prstGeom>
            <a:noFill/>
            <a:extLst>
              <a:ext uri="{909E8E84-426E-40DD-AFC4-6F175D3DCCD1}">
                <a14:hiddenFill xmlns="" xmlns:a14="http://schemas.microsoft.com/office/drawing/2010/main">
                  <a:solidFill>
                    <a:srgbClr val="FFFFFF"/>
                  </a:solidFill>
                </a14:hiddenFill>
              </a:ext>
            </a:extLst>
          </p:spPr>
        </p:pic>
      </p:grpSp>
      <p:pic>
        <p:nvPicPr>
          <p:cNvPr id="7174" name="Picture 10"/>
          <p:cNvPicPr>
            <a:picLocks noChangeAspect="1"/>
          </p:cNvPicPr>
          <p:nvPr/>
        </p:nvPicPr>
        <p:blipFill>
          <a:blip r:embed="rId4">
            <a:extLst>
              <a:ext uri="{28A0092B-C50C-407E-A947-70E740481C1C}">
                <a14:useLocalDpi xmlns="" xmlns:a14="http://schemas.microsoft.com/office/drawing/2010/main" val="0"/>
              </a:ext>
            </a:extLst>
          </a:blip>
          <a:srcRect/>
          <a:stretch>
            <a:fillRect/>
          </a:stretch>
        </p:blipFill>
        <p:spPr bwMode="auto">
          <a:xfrm>
            <a:off x="41796" y="0"/>
            <a:ext cx="3594100" cy="1087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7175" name="Group 16"/>
          <p:cNvGrpSpPr>
            <a:grpSpLocks/>
          </p:cNvGrpSpPr>
          <p:nvPr/>
        </p:nvGrpSpPr>
        <p:grpSpPr bwMode="auto">
          <a:xfrm>
            <a:off x="-20636" y="4581128"/>
            <a:ext cx="8985251" cy="1656164"/>
            <a:chOff x="-78832" y="-1251520"/>
            <a:chExt cx="5442920" cy="1946356"/>
          </a:xfrm>
        </p:grpSpPr>
        <p:pic>
          <p:nvPicPr>
            <p:cNvPr id="18" name="Picture 2" descr="C:\Users\Bhaskara_a\Desktop\batik_02.jpg"/>
            <p:cNvPicPr>
              <a:picLocks noChangeAspect="1" noChangeArrowheads="1"/>
            </p:cNvPicPr>
            <p:nvPr/>
          </p:nvPicPr>
          <p:blipFill rotWithShape="1">
            <a:blip r:embed="rId3">
              <a:duotone>
                <a:schemeClr val="accent1">
                  <a:shade val="45000"/>
                  <a:satMod val="135000"/>
                </a:schemeClr>
                <a:prstClr val="white"/>
              </a:duotone>
              <a:extLst>
                <a:ext uri="{28A0092B-C50C-407E-A947-70E740481C1C}">
                  <a14:useLocalDpi xmlns="" xmlns:a14="http://schemas.microsoft.com/office/drawing/2010/main" val="0"/>
                </a:ext>
              </a:extLst>
            </a:blip>
            <a:srcRect l="11" t="-88157" r="-11" b="88157"/>
            <a:stretch/>
          </p:blipFill>
          <p:spPr bwMode="auto">
            <a:xfrm>
              <a:off x="-78832" y="-1251520"/>
              <a:ext cx="3650926" cy="1944000"/>
            </a:xfrm>
            <a:prstGeom prst="rect">
              <a:avLst/>
            </a:prstGeom>
            <a:noFill/>
            <a:extLst>
              <a:ext uri="{909E8E84-426E-40DD-AFC4-6F175D3DCCD1}">
                <a14:hiddenFill xmlns="" xmlns:a14="http://schemas.microsoft.com/office/drawing/2010/main">
                  <a:solidFill>
                    <a:srgbClr val="FFFFFF"/>
                  </a:solidFill>
                </a14:hiddenFill>
              </a:ext>
            </a:extLst>
          </p:spPr>
        </p:pic>
        <p:pic>
          <p:nvPicPr>
            <p:cNvPr id="19" name="Picture 2" descr="C:\Users\Bhaskara_a\Desktop\batik_02.jpg"/>
            <p:cNvPicPr>
              <a:picLocks noChangeAspect="1" noChangeArrowheads="1"/>
            </p:cNvPicPr>
            <p:nvPr/>
          </p:nvPicPr>
          <p:blipFill rotWithShape="1">
            <a:blip r:embed="rId3">
              <a:duotone>
                <a:schemeClr val="accent1">
                  <a:shade val="45000"/>
                  <a:satMod val="135000"/>
                </a:schemeClr>
                <a:prstClr val="white"/>
              </a:duotone>
              <a:extLst>
                <a:ext uri="{28A0092B-C50C-407E-A947-70E740481C1C}">
                  <a14:useLocalDpi xmlns="" xmlns:a14="http://schemas.microsoft.com/office/drawing/2010/main" val="0"/>
                </a:ext>
              </a:extLst>
            </a:blip>
            <a:srcRect l="11" t="-88157" r="-11" b="88157"/>
            <a:stretch/>
          </p:blipFill>
          <p:spPr bwMode="auto">
            <a:xfrm>
              <a:off x="1770835" y="-1249164"/>
              <a:ext cx="3593253" cy="1944000"/>
            </a:xfrm>
            <a:prstGeom prst="rect">
              <a:avLst/>
            </a:prstGeom>
            <a:noFill/>
            <a:extLst>
              <a:ext uri="{909E8E84-426E-40DD-AFC4-6F175D3DCCD1}">
                <a14:hiddenFill xmlns="" xmlns:a14="http://schemas.microsoft.com/office/drawing/2010/main">
                  <a:solidFill>
                    <a:srgbClr val="FFFFFF"/>
                  </a:solidFill>
                </a14:hiddenFill>
              </a:ext>
            </a:extLst>
          </p:spPr>
        </p:pic>
      </p:grpSp>
      <p:sp>
        <p:nvSpPr>
          <p:cNvPr id="14" name="Rectangle 13"/>
          <p:cNvSpPr/>
          <p:nvPr/>
        </p:nvSpPr>
        <p:spPr>
          <a:xfrm>
            <a:off x="3538415" y="3645002"/>
            <a:ext cx="5426075" cy="648371"/>
          </a:xfrm>
          <a:prstGeom prst="rect">
            <a:avLst/>
          </a:prstGeom>
          <a:solidFill>
            <a:srgbClr val="C00000"/>
          </a:solidFill>
          <a:ln>
            <a:solidFill>
              <a:schemeClr val="bg1">
                <a:lumMod val="65000"/>
              </a:schemeClr>
            </a:solidFill>
          </a:ln>
        </p:spPr>
        <p:style>
          <a:lnRef idx="1">
            <a:schemeClr val="dk1"/>
          </a:lnRef>
          <a:fillRef idx="2">
            <a:schemeClr val="dk1"/>
          </a:fillRef>
          <a:effectRef idx="1">
            <a:schemeClr val="dk1"/>
          </a:effectRef>
          <a:fontRef idx="minor">
            <a:schemeClr val="dk1"/>
          </a:fontRef>
        </p:style>
        <p:txBody>
          <a:bodyPr anchor="ctr"/>
          <a:lstStyle/>
          <a:p>
            <a:pPr algn="ctr" fontAlgn="auto">
              <a:spcBef>
                <a:spcPts val="0"/>
              </a:spcBef>
              <a:spcAft>
                <a:spcPts val="0"/>
              </a:spcAft>
              <a:defRPr/>
            </a:pPr>
            <a:r>
              <a:rPr lang="id-ID" sz="2000" b="1" dirty="0">
                <a:solidFill>
                  <a:schemeClr val="tx1"/>
                </a:solidFill>
                <a:latin typeface="Khmer UI" pitchFamily="34" charset="0"/>
                <a:cs typeface="Khmer UI" pitchFamily="34" charset="0"/>
              </a:rPr>
              <a:t>Dalam </a:t>
            </a:r>
            <a:r>
              <a:rPr lang="id-ID" sz="2000" b="1" dirty="0" smtClean="0">
                <a:solidFill>
                  <a:schemeClr val="tx1"/>
                </a:solidFill>
                <a:latin typeface="Khmer UI" pitchFamily="34" charset="0"/>
                <a:cs typeface="Khmer UI" pitchFamily="34" charset="0"/>
              </a:rPr>
              <a:t>Rangka Tindak Lanjut Rakornas VII </a:t>
            </a:r>
            <a:endParaRPr lang="id-ID" sz="2000" b="1" dirty="0">
              <a:solidFill>
                <a:schemeClr val="tx1"/>
              </a:solidFill>
              <a:latin typeface="Khmer UI" pitchFamily="34" charset="0"/>
              <a:cs typeface="Khmer UI" pitchFamily="34" charset="0"/>
            </a:endParaRPr>
          </a:p>
        </p:txBody>
      </p:sp>
      <p:pic>
        <p:nvPicPr>
          <p:cNvPr id="15" name="Picture 14"/>
          <p:cNvPicPr/>
          <p:nvPr/>
        </p:nvPicPr>
        <p:blipFill>
          <a:blip r:embed="rId5">
            <a:clrChange>
              <a:clrFrom>
                <a:srgbClr val="FFFFFF"/>
              </a:clrFrom>
              <a:clrTo>
                <a:srgbClr val="FFFFFF">
                  <a:alpha val="0"/>
                </a:srgbClr>
              </a:clrTo>
            </a:clrChange>
          </a:blip>
          <a:srcRect r="87482" b="7849"/>
          <a:stretch>
            <a:fillRect/>
          </a:stretch>
        </p:blipFill>
        <p:spPr bwMode="auto">
          <a:xfrm>
            <a:off x="7956378" y="-119198"/>
            <a:ext cx="1276597" cy="1387958"/>
          </a:xfrm>
          <a:prstGeom prst="rect">
            <a:avLst/>
          </a:prstGeom>
          <a:noFill/>
          <a:ln w="9525">
            <a:noFill/>
            <a:miter lim="800000"/>
            <a:headEnd/>
            <a:tailEnd/>
          </a:ln>
        </p:spPr>
      </p:pic>
      <p:sp>
        <p:nvSpPr>
          <p:cNvPr id="17" name="TextBox 16"/>
          <p:cNvSpPr txBox="1"/>
          <p:nvPr/>
        </p:nvSpPr>
        <p:spPr>
          <a:xfrm>
            <a:off x="2339754" y="5286177"/>
            <a:ext cx="6624859" cy="677108"/>
          </a:xfrm>
          <a:prstGeom prst="rect">
            <a:avLst/>
          </a:prstGeom>
          <a:noFill/>
        </p:spPr>
        <p:txBody>
          <a:bodyPr wrap="square" rtlCol="0">
            <a:spAutoFit/>
          </a:bodyPr>
          <a:lstStyle/>
          <a:p>
            <a:pPr algn="r"/>
            <a:r>
              <a:rPr lang="en-AU" sz="2000" b="1" i="1" dirty="0" smtClean="0"/>
              <a:t>Tim </a:t>
            </a:r>
            <a:r>
              <a:rPr lang="en-AU" sz="2000" b="1" i="1" dirty="0" err="1" smtClean="0"/>
              <a:t>Pengendalian</a:t>
            </a:r>
            <a:r>
              <a:rPr lang="en-AU" sz="2000" b="1" i="1" dirty="0" smtClean="0"/>
              <a:t> </a:t>
            </a:r>
            <a:r>
              <a:rPr lang="en-AU" sz="2000" b="1" i="1" dirty="0" err="1" smtClean="0"/>
              <a:t>Inflasi</a:t>
            </a:r>
            <a:r>
              <a:rPr lang="en-AU" sz="2000" b="1" i="1" dirty="0" smtClean="0"/>
              <a:t> Daerah </a:t>
            </a:r>
            <a:r>
              <a:rPr lang="en-AU" sz="2000" b="1" i="1" dirty="0" err="1" smtClean="0"/>
              <a:t>Provinsi</a:t>
            </a:r>
            <a:r>
              <a:rPr lang="en-AU" sz="2000" b="1" i="1" dirty="0" smtClean="0"/>
              <a:t> </a:t>
            </a:r>
            <a:r>
              <a:rPr lang="en-AU" sz="2000" b="1" i="1" dirty="0" err="1" smtClean="0"/>
              <a:t>Jawa</a:t>
            </a:r>
            <a:r>
              <a:rPr lang="en-AU" sz="2000" b="1" i="1" dirty="0" smtClean="0"/>
              <a:t> Tengah</a:t>
            </a:r>
          </a:p>
          <a:p>
            <a:pPr algn="r"/>
            <a:r>
              <a:rPr lang="id-ID" i="1" dirty="0" smtClean="0"/>
              <a:t>Jakarta, 27 September 2016</a:t>
            </a:r>
            <a:endParaRPr lang="id-ID" i="1" dirty="0"/>
          </a:p>
        </p:txBody>
      </p:sp>
    </p:spTree>
    <p:extLst>
      <p:ext uri="{BB962C8B-B14F-4D97-AF65-F5344CB8AC3E}">
        <p14:creationId xmlns="" xmlns:p14="http://schemas.microsoft.com/office/powerpoint/2010/main" val="1358219833"/>
      </p:ext>
    </p:extLst>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5"/>
          <p:cNvSpPr txBox="1">
            <a:spLocks noChangeArrowheads="1"/>
          </p:cNvSpPr>
          <p:nvPr/>
        </p:nvSpPr>
        <p:spPr bwMode="auto">
          <a:xfrm>
            <a:off x="27055" y="903097"/>
            <a:ext cx="8937433" cy="39703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marL="285750" indent="-285750"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marL="342900" indent="-342900" algn="just" eaLnBrk="1" hangingPunct="1">
              <a:buFont typeface="+mj-lt"/>
              <a:buAutoNum type="arabicPeriod"/>
            </a:pPr>
            <a:r>
              <a:rPr lang="en-US" dirty="0" smtClean="0"/>
              <a:t>O</a:t>
            </a:r>
            <a:r>
              <a:rPr lang="id-ID" dirty="0"/>
              <a:t>ptimalisasi Pasar Lelang Komoditas </a:t>
            </a:r>
            <a:r>
              <a:rPr lang="id-ID" dirty="0" smtClean="0"/>
              <a:t>Agro yang </a:t>
            </a:r>
            <a:r>
              <a:rPr lang="en-US" dirty="0" err="1"/>
              <a:t>merupakan</a:t>
            </a:r>
            <a:r>
              <a:rPr lang="en-US" dirty="0"/>
              <a:t> </a:t>
            </a:r>
            <a:r>
              <a:rPr lang="en-US" dirty="0" err="1"/>
              <a:t>salah</a:t>
            </a:r>
            <a:r>
              <a:rPr lang="en-US" dirty="0"/>
              <a:t> </a:t>
            </a:r>
            <a:r>
              <a:rPr lang="en-US" dirty="0" err="1"/>
              <a:t>satu</a:t>
            </a:r>
            <a:r>
              <a:rPr lang="en-US" dirty="0"/>
              <a:t> </a:t>
            </a:r>
            <a:r>
              <a:rPr lang="en-US" dirty="0" err="1"/>
              <a:t>solusi</a:t>
            </a:r>
            <a:r>
              <a:rPr lang="en-US" dirty="0"/>
              <a:t> </a:t>
            </a:r>
            <a:r>
              <a:rPr lang="en-US" dirty="0" err="1"/>
              <a:t>untuk</a:t>
            </a:r>
            <a:r>
              <a:rPr lang="en-US" dirty="0"/>
              <a:t> </a:t>
            </a:r>
            <a:r>
              <a:rPr lang="en-US" dirty="0" err="1"/>
              <a:t>memperlancar</a:t>
            </a:r>
            <a:r>
              <a:rPr lang="en-US" dirty="0"/>
              <a:t> </a:t>
            </a:r>
            <a:r>
              <a:rPr lang="en-US" dirty="0" err="1"/>
              <a:t>pemasaran</a:t>
            </a:r>
            <a:r>
              <a:rPr lang="en-US" dirty="0"/>
              <a:t>/</a:t>
            </a:r>
            <a:r>
              <a:rPr lang="en-US" dirty="0" err="1"/>
              <a:t>distribusi</a:t>
            </a:r>
            <a:r>
              <a:rPr lang="en-US" dirty="0"/>
              <a:t> </a:t>
            </a:r>
            <a:r>
              <a:rPr lang="en-US" dirty="0" err="1"/>
              <a:t>komoditi</a:t>
            </a:r>
            <a:r>
              <a:rPr lang="en-US" dirty="0"/>
              <a:t> agro. </a:t>
            </a:r>
            <a:r>
              <a:rPr lang="en-US" dirty="0" err="1"/>
              <a:t>Distorsi</a:t>
            </a:r>
            <a:r>
              <a:rPr lang="en-US" dirty="0"/>
              <a:t> </a:t>
            </a:r>
            <a:r>
              <a:rPr lang="en-US" dirty="0" err="1"/>
              <a:t>distribusi</a:t>
            </a:r>
            <a:r>
              <a:rPr lang="en-US" dirty="0"/>
              <a:t> </a:t>
            </a:r>
            <a:r>
              <a:rPr lang="en-US" dirty="0" err="1"/>
              <a:t>dapat</a:t>
            </a:r>
            <a:r>
              <a:rPr lang="en-US" dirty="0"/>
              <a:t> </a:t>
            </a:r>
            <a:r>
              <a:rPr lang="en-US" dirty="0" err="1"/>
              <a:t>mendorong</a:t>
            </a:r>
            <a:r>
              <a:rPr lang="en-US" dirty="0"/>
              <a:t> </a:t>
            </a:r>
            <a:r>
              <a:rPr lang="en-US" dirty="0" err="1"/>
              <a:t>terjadinya</a:t>
            </a:r>
            <a:r>
              <a:rPr lang="en-US" dirty="0"/>
              <a:t> </a:t>
            </a:r>
            <a:r>
              <a:rPr lang="en-US" dirty="0" err="1"/>
              <a:t>fluktuasi</a:t>
            </a:r>
            <a:r>
              <a:rPr lang="en-US" dirty="0"/>
              <a:t> </a:t>
            </a:r>
            <a:r>
              <a:rPr lang="en-US" dirty="0" err="1"/>
              <a:t>harga</a:t>
            </a:r>
            <a:r>
              <a:rPr lang="en-US" dirty="0"/>
              <a:t> </a:t>
            </a:r>
            <a:r>
              <a:rPr lang="en-US" dirty="0" err="1"/>
              <a:t>komoditi</a:t>
            </a:r>
            <a:r>
              <a:rPr lang="en-US" dirty="0"/>
              <a:t> </a:t>
            </a:r>
            <a:r>
              <a:rPr lang="en-US" dirty="0" err="1" smtClean="0"/>
              <a:t>pangan</a:t>
            </a:r>
            <a:r>
              <a:rPr lang="en-US" dirty="0" smtClean="0"/>
              <a:t>.</a:t>
            </a:r>
            <a:endParaRPr lang="id-ID" dirty="0" smtClean="0"/>
          </a:p>
          <a:p>
            <a:pPr marL="342900" indent="-342900" algn="just" eaLnBrk="1" hangingPunct="1">
              <a:buFont typeface="+mj-lt"/>
              <a:buAutoNum type="arabicPeriod"/>
            </a:pPr>
            <a:r>
              <a:rPr lang="en-US" dirty="0" err="1" smtClean="0"/>
              <a:t>Pelayanan</a:t>
            </a:r>
            <a:r>
              <a:rPr lang="en-US" dirty="0" smtClean="0"/>
              <a:t> </a:t>
            </a:r>
            <a:r>
              <a:rPr lang="en-US" dirty="0" err="1"/>
              <a:t>Pos</a:t>
            </a:r>
            <a:r>
              <a:rPr lang="en-US" dirty="0"/>
              <a:t> </a:t>
            </a:r>
            <a:r>
              <a:rPr lang="en-US" dirty="0" err="1"/>
              <a:t>Lalu</a:t>
            </a:r>
            <a:r>
              <a:rPr lang="en-US" dirty="0"/>
              <a:t> </a:t>
            </a:r>
            <a:r>
              <a:rPr lang="en-US" dirty="0" err="1"/>
              <a:t>Lintas</a:t>
            </a:r>
            <a:r>
              <a:rPr lang="en-US" dirty="0"/>
              <a:t> </a:t>
            </a:r>
            <a:r>
              <a:rPr lang="en-US" dirty="0" err="1"/>
              <a:t>Ternak</a:t>
            </a:r>
            <a:r>
              <a:rPr lang="en-US" dirty="0"/>
              <a:t> (PLLT) </a:t>
            </a:r>
            <a:r>
              <a:rPr lang="en-US" dirty="0" err="1"/>
              <a:t>Jawa</a:t>
            </a:r>
            <a:r>
              <a:rPr lang="en-US" dirty="0"/>
              <a:t> </a:t>
            </a:r>
            <a:r>
              <a:rPr lang="en-US" dirty="0" smtClean="0"/>
              <a:t>Tengah</a:t>
            </a:r>
            <a:r>
              <a:rPr lang="id-ID" dirty="0" smtClean="0"/>
              <a:t> untuk memonitor pemasukan </a:t>
            </a:r>
            <a:r>
              <a:rPr lang="id-ID" dirty="0"/>
              <a:t>dan pengeluaran ternak dari </a:t>
            </a:r>
            <a:r>
              <a:rPr lang="id-ID" dirty="0" smtClean="0"/>
              <a:t>dan </a:t>
            </a:r>
            <a:r>
              <a:rPr lang="id-ID" dirty="0"/>
              <a:t>ke Provinsi lainnya</a:t>
            </a:r>
            <a:r>
              <a:rPr lang="en-US" dirty="0" smtClean="0"/>
              <a:t>.</a:t>
            </a:r>
            <a:r>
              <a:rPr lang="id-ID" dirty="0"/>
              <a:t> </a:t>
            </a:r>
            <a:r>
              <a:rPr lang="id-ID" dirty="0" smtClean="0"/>
              <a:t>Serta untuk memantau pengendalian </a:t>
            </a:r>
            <a:r>
              <a:rPr lang="id-ID" dirty="0"/>
              <a:t>penyakit hewan strategis, sehingga tidak terjadi penularan penyakit hewan yang masuk dari provinsi lainnya</a:t>
            </a:r>
            <a:r>
              <a:rPr lang="en-US" dirty="0" smtClean="0"/>
              <a:t>.</a:t>
            </a:r>
            <a:r>
              <a:rPr lang="id-ID" dirty="0" smtClean="0"/>
              <a:t> </a:t>
            </a:r>
            <a:r>
              <a:rPr lang="en-US" dirty="0" err="1"/>
              <a:t>Terdapat</a:t>
            </a:r>
            <a:r>
              <a:rPr lang="en-US" dirty="0"/>
              <a:t> 9 (</a:t>
            </a:r>
            <a:r>
              <a:rPr lang="en-US" dirty="0" err="1"/>
              <a:t>sembilan</a:t>
            </a:r>
            <a:r>
              <a:rPr lang="en-US" dirty="0"/>
              <a:t>) </a:t>
            </a:r>
            <a:r>
              <a:rPr lang="en-US" dirty="0" err="1"/>
              <a:t>lokasi</a:t>
            </a:r>
            <a:r>
              <a:rPr lang="en-US" dirty="0"/>
              <a:t> PLLT yang </a:t>
            </a:r>
            <a:r>
              <a:rPr lang="en-US" dirty="0" err="1"/>
              <a:t>merupakan</a:t>
            </a:r>
            <a:r>
              <a:rPr lang="en-US" dirty="0"/>
              <a:t> </a:t>
            </a:r>
            <a:r>
              <a:rPr lang="en-US" i="1" dirty="0"/>
              <a:t>checkpoint</a:t>
            </a:r>
            <a:r>
              <a:rPr lang="en-US" dirty="0"/>
              <a:t> </a:t>
            </a:r>
            <a:r>
              <a:rPr lang="en-US" dirty="0" err="1"/>
              <a:t>pemasukan</a:t>
            </a:r>
            <a:r>
              <a:rPr lang="en-US" dirty="0"/>
              <a:t> </a:t>
            </a:r>
            <a:r>
              <a:rPr lang="en-US" dirty="0" err="1"/>
              <a:t>dan</a:t>
            </a:r>
            <a:r>
              <a:rPr lang="en-US" dirty="0"/>
              <a:t> </a:t>
            </a:r>
            <a:r>
              <a:rPr lang="en-US" dirty="0" err="1"/>
              <a:t>pengeluaran</a:t>
            </a:r>
            <a:r>
              <a:rPr lang="en-US" dirty="0"/>
              <a:t> </a:t>
            </a:r>
            <a:r>
              <a:rPr lang="en-US" dirty="0" err="1"/>
              <a:t>ternak</a:t>
            </a:r>
            <a:r>
              <a:rPr lang="en-US" dirty="0"/>
              <a:t>:</a:t>
            </a:r>
            <a:endParaRPr lang="id-ID" dirty="0"/>
          </a:p>
          <a:p>
            <a:pPr marL="534988" lvl="0" indent="-182563">
              <a:buFont typeface="Arial" pitchFamily="34" charset="0"/>
              <a:buChar char="•"/>
            </a:pPr>
            <a:r>
              <a:rPr lang="id-ID" dirty="0"/>
              <a:t>Berbatasan dengan Prov</a:t>
            </a:r>
            <a:r>
              <a:rPr lang="en-US" dirty="0"/>
              <a:t>.</a:t>
            </a:r>
            <a:r>
              <a:rPr lang="id-ID" dirty="0"/>
              <a:t>Jawa Timur</a:t>
            </a:r>
            <a:r>
              <a:rPr lang="en-US" dirty="0"/>
              <a:t>: </a:t>
            </a:r>
            <a:r>
              <a:rPr lang="id-ID" dirty="0"/>
              <a:t>PLLT Selogiri (Wonogiri), PLLT Banaran (Sragen), PLLT Cepu (Blora), PLLT Sarang (Rembang)</a:t>
            </a:r>
            <a:r>
              <a:rPr lang="en-US" dirty="0"/>
              <a:t>.</a:t>
            </a:r>
            <a:endParaRPr lang="id-ID" dirty="0"/>
          </a:p>
          <a:p>
            <a:pPr marL="534988" lvl="0" indent="-182563">
              <a:buFont typeface="Arial" pitchFamily="34" charset="0"/>
              <a:buChar char="•"/>
            </a:pPr>
            <a:r>
              <a:rPr lang="id-ID" dirty="0"/>
              <a:t>Berbatasan dengan Provinsi DIY</a:t>
            </a:r>
            <a:r>
              <a:rPr lang="en-US" dirty="0"/>
              <a:t>: </a:t>
            </a:r>
            <a:r>
              <a:rPr lang="id-ID" dirty="0"/>
              <a:t>PLLT Prambanan (Klaten), PLLT Salam (Magelang), PLLT Bagelen (Purworejo)</a:t>
            </a:r>
            <a:r>
              <a:rPr lang="en-US" dirty="0"/>
              <a:t>.</a:t>
            </a:r>
            <a:endParaRPr lang="id-ID" dirty="0"/>
          </a:p>
          <a:p>
            <a:pPr marL="534988" indent="-182563">
              <a:buFont typeface="Arial" pitchFamily="34" charset="0"/>
              <a:buChar char="•"/>
            </a:pPr>
            <a:r>
              <a:rPr lang="en-US" dirty="0" err="1"/>
              <a:t>Berbatasan</a:t>
            </a:r>
            <a:r>
              <a:rPr lang="en-US" dirty="0"/>
              <a:t> </a:t>
            </a:r>
            <a:r>
              <a:rPr lang="en-US" dirty="0" err="1"/>
              <a:t>dengan</a:t>
            </a:r>
            <a:r>
              <a:rPr lang="en-US" dirty="0"/>
              <a:t> </a:t>
            </a:r>
            <a:r>
              <a:rPr lang="en-US" dirty="0" err="1"/>
              <a:t>Jawa</a:t>
            </a:r>
            <a:r>
              <a:rPr lang="en-US" dirty="0"/>
              <a:t> Barat: PLLT </a:t>
            </a:r>
            <a:r>
              <a:rPr lang="en-US" dirty="0" err="1"/>
              <a:t>Tanjung</a:t>
            </a:r>
            <a:r>
              <a:rPr lang="en-US" dirty="0"/>
              <a:t> (</a:t>
            </a:r>
            <a:r>
              <a:rPr lang="en-US" dirty="0" err="1"/>
              <a:t>Brebes</a:t>
            </a:r>
            <a:r>
              <a:rPr lang="en-US" dirty="0"/>
              <a:t>) </a:t>
            </a:r>
            <a:r>
              <a:rPr lang="en-US" dirty="0" err="1"/>
              <a:t>dan</a:t>
            </a:r>
            <a:r>
              <a:rPr lang="en-US" dirty="0"/>
              <a:t> PLLT </a:t>
            </a:r>
            <a:r>
              <a:rPr lang="en-US" dirty="0" err="1"/>
              <a:t>Wanareja</a:t>
            </a:r>
            <a:r>
              <a:rPr lang="en-US" dirty="0"/>
              <a:t> (</a:t>
            </a:r>
            <a:r>
              <a:rPr lang="en-US" dirty="0" err="1"/>
              <a:t>Cilacap</a:t>
            </a:r>
            <a:r>
              <a:rPr lang="en-US" dirty="0" smtClean="0"/>
              <a:t>).</a:t>
            </a:r>
            <a:endParaRPr lang="id-ID" dirty="0" smtClean="0"/>
          </a:p>
          <a:p>
            <a:pPr marL="342900" indent="-342900" algn="just" eaLnBrk="1" hangingPunct="1">
              <a:buFont typeface="+mj-lt"/>
              <a:buAutoNum type="arabicPeriod"/>
            </a:pPr>
            <a:endParaRPr lang="id-ID" dirty="0" smtClean="0"/>
          </a:p>
        </p:txBody>
      </p:sp>
      <p:sp>
        <p:nvSpPr>
          <p:cNvPr id="5" name="Rectangle 4"/>
          <p:cNvSpPr/>
          <p:nvPr/>
        </p:nvSpPr>
        <p:spPr>
          <a:xfrm>
            <a:off x="609600" y="54038"/>
            <a:ext cx="7874271" cy="523220"/>
          </a:xfrm>
          <a:prstGeom prst="rect">
            <a:avLst/>
          </a:prstGeom>
        </p:spPr>
        <p:txBody>
          <a:bodyPr wrap="none">
            <a:spAutoFit/>
          </a:bodyPr>
          <a:lstStyle/>
          <a:p>
            <a:pPr algn="ctr"/>
            <a:r>
              <a:rPr lang="es-ES" sz="2800" b="1" dirty="0" err="1">
                <a:latin typeface="Consolas" pitchFamily="49" charset="0"/>
                <a:cs typeface="Estrangelo Edessa" pitchFamily="66" charset="0"/>
              </a:rPr>
              <a:t>Pendistribusian</a:t>
            </a:r>
            <a:r>
              <a:rPr lang="es-ES" sz="2800" b="1" dirty="0">
                <a:latin typeface="Consolas" pitchFamily="49" charset="0"/>
                <a:cs typeface="Estrangelo Edessa" pitchFamily="66" charset="0"/>
              </a:rPr>
              <a:t> </a:t>
            </a:r>
            <a:r>
              <a:rPr lang="id-ID" sz="2800" b="1" dirty="0" err="1" smtClean="0">
                <a:latin typeface="Consolas" pitchFamily="49" charset="0"/>
                <a:cs typeface="Estrangelo Edessa" pitchFamily="66" charset="0"/>
              </a:rPr>
              <a:t>P</a:t>
            </a:r>
            <a:r>
              <a:rPr lang="es-ES" sz="2800" b="1" dirty="0" err="1" smtClean="0">
                <a:latin typeface="Consolas" pitchFamily="49" charset="0"/>
                <a:cs typeface="Estrangelo Edessa" pitchFamily="66" charset="0"/>
              </a:rPr>
              <a:t>asokan</a:t>
            </a:r>
            <a:r>
              <a:rPr lang="es-ES" sz="2800" b="1" dirty="0" smtClean="0">
                <a:latin typeface="Consolas" pitchFamily="49" charset="0"/>
                <a:cs typeface="Estrangelo Edessa" pitchFamily="66" charset="0"/>
              </a:rPr>
              <a:t> </a:t>
            </a:r>
            <a:r>
              <a:rPr lang="id-ID" sz="2800" b="1" dirty="0" smtClean="0">
                <a:latin typeface="Consolas" pitchFamily="49" charset="0"/>
                <a:cs typeface="Estrangelo Edessa" pitchFamily="66" charset="0"/>
              </a:rPr>
              <a:t>A</a:t>
            </a:r>
            <a:r>
              <a:rPr lang="es-ES" sz="2800" b="1" dirty="0" err="1" smtClean="0">
                <a:latin typeface="Consolas" pitchFamily="49" charset="0"/>
                <a:cs typeface="Estrangelo Edessa" pitchFamily="66" charset="0"/>
              </a:rPr>
              <a:t>man</a:t>
            </a:r>
            <a:r>
              <a:rPr lang="es-ES" sz="2800" b="1" dirty="0" smtClean="0">
                <a:latin typeface="Consolas" pitchFamily="49" charset="0"/>
                <a:cs typeface="Estrangelo Edessa" pitchFamily="66" charset="0"/>
              </a:rPr>
              <a:t> </a:t>
            </a:r>
            <a:r>
              <a:rPr lang="es-ES" sz="2800" b="1" dirty="0">
                <a:latin typeface="Consolas" pitchFamily="49" charset="0"/>
                <a:cs typeface="Estrangelo Edessa" pitchFamily="66" charset="0"/>
              </a:rPr>
              <a:t>dan </a:t>
            </a:r>
            <a:r>
              <a:rPr lang="id-ID" sz="2800" b="1" dirty="0" smtClean="0">
                <a:latin typeface="Consolas" pitchFamily="49" charset="0"/>
                <a:cs typeface="Estrangelo Edessa" pitchFamily="66" charset="0"/>
              </a:rPr>
              <a:t>L</a:t>
            </a:r>
            <a:r>
              <a:rPr lang="es-ES" sz="2800" b="1" dirty="0" smtClean="0">
                <a:latin typeface="Consolas" pitchFamily="49" charset="0"/>
                <a:cs typeface="Estrangelo Edessa" pitchFamily="66" charset="0"/>
              </a:rPr>
              <a:t>ancar</a:t>
            </a:r>
            <a:endParaRPr lang="id-ID" sz="2800" b="1" dirty="0">
              <a:latin typeface="Consolas" pitchFamily="49" charset="0"/>
              <a:cs typeface="Estrangelo Edessa" pitchFamily="66" charset="0"/>
            </a:endParaRPr>
          </a:p>
        </p:txBody>
      </p:sp>
      <p:sp>
        <p:nvSpPr>
          <p:cNvPr id="6" name="TextBox 10"/>
          <p:cNvSpPr txBox="1">
            <a:spLocks noChangeArrowheads="1"/>
          </p:cNvSpPr>
          <p:nvPr/>
        </p:nvSpPr>
        <p:spPr bwMode="auto">
          <a:xfrm>
            <a:off x="21782" y="494853"/>
            <a:ext cx="9446761" cy="3906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82058" tIns="41029" rIns="82058" bIns="41029">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id-ID" sz="2000" b="1" dirty="0" smtClean="0">
                <a:latin typeface="Consolas" pitchFamily="49" charset="0"/>
                <a:cs typeface="Estrangelo Edessa" pitchFamily="66" charset="0"/>
              </a:rPr>
              <a:t>Upaya Lainnya...</a:t>
            </a:r>
            <a:endParaRPr lang="id-ID" sz="2000" b="1" dirty="0">
              <a:latin typeface="Consolas" pitchFamily="49" charset="0"/>
              <a:cs typeface="Estrangelo Edessa" pitchFamily="66" charset="0"/>
            </a:endParaRPr>
          </a:p>
        </p:txBody>
      </p:sp>
    </p:spTree>
    <p:extLst>
      <p:ext uri="{BB962C8B-B14F-4D97-AF65-F5344CB8AC3E}">
        <p14:creationId xmlns="" xmlns:p14="http://schemas.microsoft.com/office/powerpoint/2010/main" val="2587613486"/>
      </p:ext>
    </p:extLst>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extBox 10"/>
          <p:cNvSpPr txBox="1">
            <a:spLocks noChangeArrowheads="1"/>
          </p:cNvSpPr>
          <p:nvPr/>
        </p:nvSpPr>
        <p:spPr bwMode="auto">
          <a:xfrm>
            <a:off x="21580" y="548680"/>
            <a:ext cx="8786926" cy="6984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82058" tIns="41029" rIns="82058" bIns="41029">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id-ID" sz="2000" b="1" dirty="0">
                <a:latin typeface="Consolas" pitchFamily="49" charset="0"/>
                <a:cs typeface="Estrangelo Edessa" pitchFamily="66" charset="0"/>
              </a:rPr>
              <a:t>Intensitas Kegiatan Pengelolaan Ekspektasi </a:t>
            </a:r>
            <a:r>
              <a:rPr lang="en-AU" sz="2000" b="1" dirty="0" smtClean="0">
                <a:latin typeface="Consolas" pitchFamily="49" charset="0"/>
                <a:cs typeface="Estrangelo Edessa" pitchFamily="66" charset="0"/>
              </a:rPr>
              <a:t>d</a:t>
            </a:r>
            <a:r>
              <a:rPr lang="id-ID" sz="2000" b="1" dirty="0" smtClean="0">
                <a:latin typeface="Consolas" pitchFamily="49" charset="0"/>
                <a:cs typeface="Estrangelo Edessa" pitchFamily="66" charset="0"/>
              </a:rPr>
              <a:t>alam </a:t>
            </a:r>
            <a:r>
              <a:rPr lang="id-ID" sz="2000" b="1" dirty="0">
                <a:latin typeface="Consolas" pitchFamily="49" charset="0"/>
                <a:cs typeface="Estrangelo Edessa" pitchFamily="66" charset="0"/>
              </a:rPr>
              <a:t>Pengendalian Harga Komoditas Strategis </a:t>
            </a:r>
            <a:r>
              <a:rPr lang="en-AU" sz="2000" b="1" dirty="0" smtClean="0">
                <a:latin typeface="Consolas" pitchFamily="49" charset="0"/>
                <a:cs typeface="Estrangelo Edessa" pitchFamily="66" charset="0"/>
              </a:rPr>
              <a:t>o</a:t>
            </a:r>
            <a:r>
              <a:rPr lang="id-ID" sz="2000" b="1" dirty="0" smtClean="0">
                <a:latin typeface="Consolas" pitchFamily="49" charset="0"/>
                <a:cs typeface="Estrangelo Edessa" pitchFamily="66" charset="0"/>
              </a:rPr>
              <a:t>leh </a:t>
            </a:r>
            <a:r>
              <a:rPr lang="id-ID" sz="2000" b="1" dirty="0">
                <a:latin typeface="Consolas" pitchFamily="49" charset="0"/>
                <a:cs typeface="Estrangelo Edessa" pitchFamily="66" charset="0"/>
              </a:rPr>
              <a:t>TPID Provinsi Jawa Tengah</a:t>
            </a:r>
          </a:p>
        </p:txBody>
      </p:sp>
      <p:sp>
        <p:nvSpPr>
          <p:cNvPr id="14340" name="TextBox 5"/>
          <p:cNvSpPr txBox="1">
            <a:spLocks noChangeArrowheads="1"/>
          </p:cNvSpPr>
          <p:nvPr/>
        </p:nvSpPr>
        <p:spPr bwMode="auto">
          <a:xfrm>
            <a:off x="0" y="1247092"/>
            <a:ext cx="8958181" cy="2031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marL="285750" indent="-285750"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just" eaLnBrk="1" hangingPunct="1">
              <a:buFont typeface="Arial" charset="0"/>
              <a:buChar char="•"/>
            </a:pPr>
            <a:r>
              <a:rPr lang="en-US" dirty="0"/>
              <a:t>TPID </a:t>
            </a:r>
            <a:r>
              <a:rPr lang="en-US" dirty="0" err="1"/>
              <a:t>Provinsi</a:t>
            </a:r>
            <a:r>
              <a:rPr lang="en-US" dirty="0"/>
              <a:t> </a:t>
            </a:r>
            <a:r>
              <a:rPr lang="en-US" dirty="0" err="1"/>
              <a:t>Jawa</a:t>
            </a:r>
            <a:r>
              <a:rPr lang="en-US" dirty="0"/>
              <a:t> Tengah </a:t>
            </a:r>
            <a:r>
              <a:rPr lang="en-US" dirty="0" err="1"/>
              <a:t>telah</a:t>
            </a:r>
            <a:r>
              <a:rPr lang="en-US" dirty="0"/>
              <a:t> </a:t>
            </a:r>
            <a:r>
              <a:rPr lang="en-US" dirty="0" err="1"/>
              <a:t>secara</a:t>
            </a:r>
            <a:r>
              <a:rPr lang="en-US" dirty="0"/>
              <a:t> </a:t>
            </a:r>
            <a:r>
              <a:rPr lang="en-US" dirty="0" err="1"/>
              <a:t>aktif</a:t>
            </a:r>
            <a:r>
              <a:rPr lang="en-US" dirty="0"/>
              <a:t> </a:t>
            </a:r>
            <a:r>
              <a:rPr lang="en-US" dirty="0" err="1"/>
              <a:t>berperan</a:t>
            </a:r>
            <a:r>
              <a:rPr lang="en-US" dirty="0"/>
              <a:t> </a:t>
            </a:r>
            <a:r>
              <a:rPr lang="en-US" dirty="0" err="1"/>
              <a:t>dalam</a:t>
            </a:r>
            <a:r>
              <a:rPr lang="en-US" dirty="0"/>
              <a:t> </a:t>
            </a:r>
            <a:r>
              <a:rPr lang="en-US" dirty="0" err="1"/>
              <a:t>menjaga</a:t>
            </a:r>
            <a:r>
              <a:rPr lang="en-US" dirty="0"/>
              <a:t> </a:t>
            </a:r>
            <a:r>
              <a:rPr lang="en-US" dirty="0" err="1"/>
              <a:t>kestabilan</a:t>
            </a:r>
            <a:r>
              <a:rPr lang="en-US" dirty="0"/>
              <a:t> </a:t>
            </a:r>
            <a:r>
              <a:rPr lang="en-US" dirty="0" err="1"/>
              <a:t>harga</a:t>
            </a:r>
            <a:r>
              <a:rPr lang="en-US" dirty="0"/>
              <a:t>, </a:t>
            </a:r>
            <a:r>
              <a:rPr lang="en-US" dirty="0" err="1"/>
              <a:t>salah</a:t>
            </a:r>
            <a:r>
              <a:rPr lang="en-US" dirty="0"/>
              <a:t> </a:t>
            </a:r>
            <a:r>
              <a:rPr lang="en-US" dirty="0" err="1"/>
              <a:t>satunya</a:t>
            </a:r>
            <a:r>
              <a:rPr lang="en-US" dirty="0"/>
              <a:t> </a:t>
            </a:r>
            <a:r>
              <a:rPr lang="en-US" dirty="0" err="1"/>
              <a:t>melalui</a:t>
            </a:r>
            <a:r>
              <a:rPr lang="en-US" dirty="0"/>
              <a:t> </a:t>
            </a:r>
            <a:r>
              <a:rPr lang="en-US" dirty="0" err="1"/>
              <a:t>pengelolaan</a:t>
            </a:r>
            <a:r>
              <a:rPr lang="en-US" dirty="0"/>
              <a:t> </a:t>
            </a:r>
            <a:r>
              <a:rPr lang="en-US" dirty="0" err="1"/>
              <a:t>ekspektasi</a:t>
            </a:r>
            <a:r>
              <a:rPr lang="en-US" dirty="0"/>
              <a:t> </a:t>
            </a:r>
            <a:r>
              <a:rPr lang="en-US" dirty="0" err="1" smtClean="0"/>
              <a:t>masyarakat</a:t>
            </a:r>
            <a:r>
              <a:rPr lang="en-US" dirty="0" smtClean="0"/>
              <a:t>.</a:t>
            </a:r>
            <a:endParaRPr lang="id-ID" dirty="0"/>
          </a:p>
          <a:p>
            <a:pPr algn="just">
              <a:buFont typeface="Arial" pitchFamily="34" charset="0"/>
              <a:buChar char="•"/>
            </a:pPr>
            <a:r>
              <a:rPr lang="id-ID" dirty="0" smtClean="0"/>
              <a:t>Kehadiran </a:t>
            </a:r>
            <a:r>
              <a:rPr lang="id-ID" dirty="0"/>
              <a:t>pimpinan TPID Provinsi Jawa Tengah pada setiap kegiatan pengelolaan ekspektasi, selain untuk memperoleh informasi yang mendalam terkait dengan lonjakan harga, juga dapat memberikan efek psikologis positif kepada masyarakat bahwa pemerintah beserta TPID </a:t>
            </a:r>
            <a:r>
              <a:rPr lang="id-ID" i="1" dirty="0"/>
              <a:t>concern</a:t>
            </a:r>
            <a:r>
              <a:rPr lang="id-ID" dirty="0"/>
              <a:t> terhadap pergerakan harga dan akan mengambil kebijakan untuk menjaga stabilitas</a:t>
            </a:r>
            <a:endParaRPr lang="id-ID" dirty="0" smtClean="0"/>
          </a:p>
        </p:txBody>
      </p:sp>
      <p:pic>
        <p:nvPicPr>
          <p:cNvPr id="11" name="Picture 10" descr="K:\.KPW Prov Jateng\TPID\2016\Sidak Pasar 15 Jan 2016\dokumentasi\IMG_4186.JPG"/>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389983" y="3796841"/>
            <a:ext cx="3796912" cy="2353811"/>
          </a:xfrm>
          <a:prstGeom prst="rect">
            <a:avLst/>
          </a:prstGeom>
          <a:noFill/>
          <a:ln>
            <a:noFill/>
          </a:ln>
        </p:spPr>
      </p:pic>
      <p:pic>
        <p:nvPicPr>
          <p:cNvPr id="12" name="Picture 11" descr="F:\DOKUMENTASI\BINA PASAR-PDN\TAHUN 2015\PASAR MURAH RAMADHAN\Kamera EO\IMG_6871.JPG"/>
          <p:cNvPicPr/>
          <p:nvPr/>
        </p:nvPicPr>
        <p:blipFill>
          <a:blip r:embed="rId3" cstate="print"/>
          <a:srcRect/>
          <a:stretch>
            <a:fillRect/>
          </a:stretch>
        </p:blipFill>
        <p:spPr bwMode="auto">
          <a:xfrm>
            <a:off x="5056264" y="3797014"/>
            <a:ext cx="3752242" cy="2353003"/>
          </a:xfrm>
          <a:prstGeom prst="rect">
            <a:avLst/>
          </a:prstGeom>
          <a:noFill/>
          <a:ln w="9525">
            <a:noFill/>
            <a:miter lim="800000"/>
            <a:headEnd/>
            <a:tailEnd/>
          </a:ln>
        </p:spPr>
      </p:pic>
      <p:sp>
        <p:nvSpPr>
          <p:cNvPr id="13" name="TextBox 12"/>
          <p:cNvSpPr txBox="1"/>
          <p:nvPr/>
        </p:nvSpPr>
        <p:spPr>
          <a:xfrm>
            <a:off x="236211" y="6207695"/>
            <a:ext cx="4104457" cy="461665"/>
          </a:xfrm>
          <a:prstGeom prst="rect">
            <a:avLst/>
          </a:prstGeom>
          <a:noFill/>
        </p:spPr>
        <p:txBody>
          <a:bodyPr wrap="square" rtlCol="0">
            <a:spAutoFit/>
          </a:bodyPr>
          <a:lstStyle/>
          <a:p>
            <a:pPr algn="ctr"/>
            <a:r>
              <a:rPr lang="id-ID" sz="1200" b="1" dirty="0"/>
              <a:t>Kunjungan pasar saat terjadi lonjakan harga komoditas strategis</a:t>
            </a:r>
            <a:endParaRPr lang="id-ID" sz="1200" dirty="0" smtClean="0"/>
          </a:p>
        </p:txBody>
      </p:sp>
      <p:sp>
        <p:nvSpPr>
          <p:cNvPr id="14" name="TextBox 13"/>
          <p:cNvSpPr txBox="1"/>
          <p:nvPr/>
        </p:nvSpPr>
        <p:spPr>
          <a:xfrm>
            <a:off x="4633973" y="6167650"/>
            <a:ext cx="4104457" cy="276999"/>
          </a:xfrm>
          <a:prstGeom prst="rect">
            <a:avLst/>
          </a:prstGeom>
          <a:noFill/>
        </p:spPr>
        <p:txBody>
          <a:bodyPr wrap="square" rtlCol="0">
            <a:spAutoFit/>
          </a:bodyPr>
          <a:lstStyle/>
          <a:p>
            <a:pPr algn="ctr"/>
            <a:r>
              <a:rPr lang="id-ID" sz="1200" b="1" dirty="0"/>
              <a:t>Kegiatan fasilitasi sembako murah</a:t>
            </a:r>
            <a:endParaRPr lang="id-ID" sz="1200" dirty="0" smtClean="0"/>
          </a:p>
        </p:txBody>
      </p:sp>
      <p:sp>
        <p:nvSpPr>
          <p:cNvPr id="16" name="Rectangle 15"/>
          <p:cNvSpPr/>
          <p:nvPr/>
        </p:nvSpPr>
        <p:spPr>
          <a:xfrm>
            <a:off x="2346115" y="54038"/>
            <a:ext cx="5113900" cy="523220"/>
          </a:xfrm>
          <a:prstGeom prst="rect">
            <a:avLst/>
          </a:prstGeom>
        </p:spPr>
        <p:txBody>
          <a:bodyPr wrap="none">
            <a:spAutoFit/>
          </a:bodyPr>
          <a:lstStyle/>
          <a:p>
            <a:pPr algn="ctr"/>
            <a:r>
              <a:rPr lang="es-ES" sz="2800" b="1" dirty="0" err="1">
                <a:latin typeface="Consolas" pitchFamily="49" charset="0"/>
                <a:cs typeface="Estrangelo Edessa" pitchFamily="66" charset="0"/>
              </a:rPr>
              <a:t>Perluasan</a:t>
            </a:r>
            <a:r>
              <a:rPr lang="es-ES" sz="2800" b="1" dirty="0">
                <a:latin typeface="Consolas" pitchFamily="49" charset="0"/>
                <a:cs typeface="Estrangelo Edessa" pitchFamily="66" charset="0"/>
              </a:rPr>
              <a:t> </a:t>
            </a:r>
            <a:r>
              <a:rPr lang="es-ES" sz="2800" b="1" dirty="0" err="1" smtClean="0">
                <a:latin typeface="Consolas" pitchFamily="49" charset="0"/>
                <a:cs typeface="Estrangelo Edessa" pitchFamily="66" charset="0"/>
              </a:rPr>
              <a:t>Akses</a:t>
            </a:r>
            <a:r>
              <a:rPr lang="es-ES" sz="2800" b="1" dirty="0" smtClean="0">
                <a:latin typeface="Consolas" pitchFamily="49" charset="0"/>
                <a:cs typeface="Estrangelo Edessa" pitchFamily="66" charset="0"/>
              </a:rPr>
              <a:t> </a:t>
            </a:r>
            <a:r>
              <a:rPr lang="es-ES" sz="2800" b="1" dirty="0" err="1" smtClean="0">
                <a:latin typeface="Consolas" pitchFamily="49" charset="0"/>
                <a:cs typeface="Estrangelo Edessa" pitchFamily="66" charset="0"/>
              </a:rPr>
              <a:t>Informasi</a:t>
            </a:r>
            <a:endParaRPr lang="id-ID" sz="2800" b="1" dirty="0">
              <a:latin typeface="Consolas" pitchFamily="49" charset="0"/>
              <a:cs typeface="Estrangelo Edessa" pitchFamily="66" charset="0"/>
            </a:endParaRPr>
          </a:p>
        </p:txBody>
      </p:sp>
    </p:spTree>
    <p:extLst>
      <p:ext uri="{BB962C8B-B14F-4D97-AF65-F5344CB8AC3E}">
        <p14:creationId xmlns="" xmlns:p14="http://schemas.microsoft.com/office/powerpoint/2010/main" val="3618965011"/>
      </p:ext>
    </p:extLst>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5"/>
          <p:cNvSpPr txBox="1">
            <a:spLocks noChangeArrowheads="1"/>
          </p:cNvSpPr>
          <p:nvPr/>
        </p:nvSpPr>
        <p:spPr bwMode="auto">
          <a:xfrm>
            <a:off x="27055" y="903097"/>
            <a:ext cx="8937433" cy="424731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marL="285750" indent="-285750"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marL="342900" indent="-342900" algn="just" eaLnBrk="1" hangingPunct="1">
              <a:buFont typeface="+mj-lt"/>
              <a:buAutoNum type="arabicPeriod"/>
            </a:pPr>
            <a:r>
              <a:rPr lang="en-US" dirty="0" err="1"/>
              <a:t>Pemantauan</a:t>
            </a:r>
            <a:r>
              <a:rPr lang="en-US" dirty="0"/>
              <a:t> </a:t>
            </a:r>
            <a:r>
              <a:rPr lang="en-US" dirty="0" err="1"/>
              <a:t>Stok</a:t>
            </a:r>
            <a:r>
              <a:rPr lang="en-US" dirty="0"/>
              <a:t>, Distribusi, </a:t>
            </a:r>
            <a:r>
              <a:rPr lang="en-US" dirty="0" err="1"/>
              <a:t>dan</a:t>
            </a:r>
            <a:r>
              <a:rPr lang="en-US" dirty="0"/>
              <a:t> </a:t>
            </a:r>
            <a:r>
              <a:rPr lang="en-US" dirty="0" err="1"/>
              <a:t>Harga</a:t>
            </a:r>
            <a:r>
              <a:rPr lang="en-US" dirty="0"/>
              <a:t> </a:t>
            </a:r>
            <a:r>
              <a:rPr lang="en-US" dirty="0" err="1"/>
              <a:t>Kepokmas</a:t>
            </a:r>
            <a:r>
              <a:rPr lang="en-US" dirty="0"/>
              <a:t> </a:t>
            </a:r>
            <a:r>
              <a:rPr lang="en-US" dirty="0" err="1"/>
              <a:t>serta</a:t>
            </a:r>
            <a:r>
              <a:rPr lang="en-US" dirty="0"/>
              <a:t> </a:t>
            </a:r>
            <a:r>
              <a:rPr lang="en-US" dirty="0" err="1"/>
              <a:t>Barang</a:t>
            </a:r>
            <a:r>
              <a:rPr lang="en-US" dirty="0"/>
              <a:t> </a:t>
            </a:r>
            <a:r>
              <a:rPr lang="en-US" dirty="0" err="1"/>
              <a:t>Strategis</a:t>
            </a:r>
            <a:r>
              <a:rPr lang="en-US" dirty="0"/>
              <a:t> </a:t>
            </a:r>
            <a:r>
              <a:rPr lang="en-US" dirty="0" err="1" smtClean="0"/>
              <a:t>Lainnya</a:t>
            </a:r>
            <a:endParaRPr lang="id-ID" dirty="0"/>
          </a:p>
          <a:p>
            <a:pPr marL="342900" indent="-342900" algn="just" eaLnBrk="1" hangingPunct="1">
              <a:buFont typeface="+mj-lt"/>
              <a:buAutoNum type="arabicPeriod"/>
            </a:pPr>
            <a:r>
              <a:rPr lang="en-US" dirty="0" smtClean="0"/>
              <a:t>Panel </a:t>
            </a:r>
            <a:r>
              <a:rPr lang="en-US" dirty="0" err="1"/>
              <a:t>Harga</a:t>
            </a:r>
            <a:r>
              <a:rPr lang="en-US" dirty="0"/>
              <a:t> </a:t>
            </a:r>
            <a:r>
              <a:rPr lang="en-US" dirty="0" err="1" smtClean="0"/>
              <a:t>Pangan</a:t>
            </a:r>
            <a:r>
              <a:rPr lang="id-ID" dirty="0" smtClean="0"/>
              <a:t> yang </a:t>
            </a:r>
            <a:r>
              <a:rPr lang="id-ID" dirty="0"/>
              <a:t>dikelompokkan menjadi dua, yaitu</a:t>
            </a:r>
            <a:r>
              <a:rPr lang="id-ID" dirty="0" smtClean="0"/>
              <a:t>:</a:t>
            </a:r>
          </a:p>
          <a:p>
            <a:pPr marL="534988" lvl="0" indent="-182563">
              <a:buFont typeface="Arial" pitchFamily="34" charset="0"/>
              <a:buChar char="•"/>
            </a:pPr>
            <a:r>
              <a:rPr lang="id-ID" dirty="0" smtClean="0"/>
              <a:t>Panel </a:t>
            </a:r>
            <a:r>
              <a:rPr lang="id-ID" dirty="0"/>
              <a:t>Produsen sebanyak 5 komoditas, yaitu padi, jagung, kedelai, bawang merah, dan cabai merah keriting;</a:t>
            </a:r>
          </a:p>
          <a:p>
            <a:pPr marL="534988" indent="-182563">
              <a:buFont typeface="Arial" pitchFamily="34" charset="0"/>
              <a:buChar char="•"/>
            </a:pPr>
            <a:r>
              <a:rPr lang="en-US" dirty="0" smtClean="0"/>
              <a:t>Panel </a:t>
            </a:r>
            <a:r>
              <a:rPr lang="en-US" dirty="0" err="1"/>
              <a:t>Pedagang</a:t>
            </a:r>
            <a:r>
              <a:rPr lang="en-US" dirty="0"/>
              <a:t> </a:t>
            </a:r>
            <a:r>
              <a:rPr lang="en-US" dirty="0" err="1"/>
              <a:t>sebanyak</a:t>
            </a:r>
            <a:r>
              <a:rPr lang="en-US" dirty="0"/>
              <a:t> 11 </a:t>
            </a:r>
            <a:r>
              <a:rPr lang="en-US" dirty="0" err="1"/>
              <a:t>komoditas</a:t>
            </a:r>
            <a:r>
              <a:rPr lang="en-US" dirty="0"/>
              <a:t>, </a:t>
            </a:r>
            <a:r>
              <a:rPr lang="en-US" dirty="0" err="1"/>
              <a:t>yaitu</a:t>
            </a:r>
            <a:r>
              <a:rPr lang="en-US" dirty="0"/>
              <a:t> </a:t>
            </a:r>
            <a:r>
              <a:rPr lang="en-US" dirty="0" err="1"/>
              <a:t>beras</a:t>
            </a:r>
            <a:r>
              <a:rPr lang="en-US" dirty="0"/>
              <a:t> (</a:t>
            </a:r>
            <a:r>
              <a:rPr lang="en-US" dirty="0" err="1"/>
              <a:t>beras</a:t>
            </a:r>
            <a:r>
              <a:rPr lang="en-US" dirty="0"/>
              <a:t> premium, </a:t>
            </a:r>
            <a:r>
              <a:rPr lang="en-US" dirty="0" err="1"/>
              <a:t>beras</a:t>
            </a:r>
            <a:r>
              <a:rPr lang="en-US" dirty="0"/>
              <a:t> medium, </a:t>
            </a:r>
            <a:r>
              <a:rPr lang="en-US" dirty="0" err="1"/>
              <a:t>beras</a:t>
            </a:r>
            <a:r>
              <a:rPr lang="en-US" dirty="0"/>
              <a:t> </a:t>
            </a:r>
            <a:r>
              <a:rPr lang="en-US" dirty="0" err="1"/>
              <a:t>termurah</a:t>
            </a:r>
            <a:r>
              <a:rPr lang="en-US" dirty="0"/>
              <a:t>), </a:t>
            </a:r>
            <a:r>
              <a:rPr lang="en-US" dirty="0" err="1"/>
              <a:t>jagung</a:t>
            </a:r>
            <a:r>
              <a:rPr lang="en-US" dirty="0"/>
              <a:t> </a:t>
            </a:r>
            <a:r>
              <a:rPr lang="en-US" dirty="0" err="1"/>
              <a:t>pipilan</a:t>
            </a:r>
            <a:r>
              <a:rPr lang="en-US" dirty="0"/>
              <a:t> </a:t>
            </a:r>
            <a:r>
              <a:rPr lang="en-US" dirty="0" err="1"/>
              <a:t>kering</a:t>
            </a:r>
            <a:r>
              <a:rPr lang="en-US" dirty="0"/>
              <a:t>, </a:t>
            </a:r>
            <a:r>
              <a:rPr lang="en-US" dirty="0" err="1"/>
              <a:t>kedelai</a:t>
            </a:r>
            <a:r>
              <a:rPr lang="en-US" dirty="0"/>
              <a:t> </a:t>
            </a:r>
            <a:r>
              <a:rPr lang="en-US" dirty="0" err="1"/>
              <a:t>biji</a:t>
            </a:r>
            <a:r>
              <a:rPr lang="en-US" dirty="0"/>
              <a:t> </a:t>
            </a:r>
            <a:r>
              <a:rPr lang="en-US" dirty="0" err="1"/>
              <a:t>kering</a:t>
            </a:r>
            <a:r>
              <a:rPr lang="en-US" dirty="0"/>
              <a:t>, </a:t>
            </a:r>
            <a:r>
              <a:rPr lang="en-US" dirty="0" err="1"/>
              <a:t>gula</a:t>
            </a:r>
            <a:r>
              <a:rPr lang="en-US" dirty="0"/>
              <a:t> </a:t>
            </a:r>
            <a:r>
              <a:rPr lang="en-US" dirty="0" err="1"/>
              <a:t>pasir</a:t>
            </a:r>
            <a:r>
              <a:rPr lang="en-US" dirty="0"/>
              <a:t> </a:t>
            </a:r>
            <a:r>
              <a:rPr lang="en-US" dirty="0" err="1"/>
              <a:t>lokal</a:t>
            </a:r>
            <a:r>
              <a:rPr lang="en-US" dirty="0"/>
              <a:t>, bawang merah, </a:t>
            </a:r>
            <a:r>
              <a:rPr lang="en-US" dirty="0" err="1"/>
              <a:t>cabai</a:t>
            </a:r>
            <a:r>
              <a:rPr lang="en-US" dirty="0"/>
              <a:t> merah </a:t>
            </a:r>
            <a:r>
              <a:rPr lang="en-US" dirty="0" err="1"/>
              <a:t>keriting</a:t>
            </a:r>
            <a:r>
              <a:rPr lang="en-US" dirty="0"/>
              <a:t>, </a:t>
            </a:r>
            <a:r>
              <a:rPr lang="en-US" dirty="0" err="1"/>
              <a:t>daging</a:t>
            </a:r>
            <a:r>
              <a:rPr lang="en-US" dirty="0"/>
              <a:t> </a:t>
            </a:r>
            <a:r>
              <a:rPr lang="en-US" dirty="0" err="1"/>
              <a:t>ayam</a:t>
            </a:r>
            <a:r>
              <a:rPr lang="en-US" dirty="0"/>
              <a:t> </a:t>
            </a:r>
            <a:r>
              <a:rPr lang="en-US" dirty="0" err="1"/>
              <a:t>ras</a:t>
            </a:r>
            <a:r>
              <a:rPr lang="en-US" dirty="0"/>
              <a:t>, </a:t>
            </a:r>
            <a:r>
              <a:rPr lang="en-US" dirty="0" err="1"/>
              <a:t>telur</a:t>
            </a:r>
            <a:r>
              <a:rPr lang="en-US" dirty="0"/>
              <a:t> </a:t>
            </a:r>
            <a:r>
              <a:rPr lang="en-US" dirty="0" err="1"/>
              <a:t>ayam</a:t>
            </a:r>
            <a:r>
              <a:rPr lang="en-US" dirty="0"/>
              <a:t> </a:t>
            </a:r>
            <a:r>
              <a:rPr lang="en-US" dirty="0" err="1"/>
              <a:t>ras</a:t>
            </a:r>
            <a:r>
              <a:rPr lang="en-US" dirty="0"/>
              <a:t>, </a:t>
            </a:r>
            <a:r>
              <a:rPr lang="en-US" dirty="0" err="1"/>
              <a:t>minyak</a:t>
            </a:r>
            <a:r>
              <a:rPr lang="en-US" dirty="0"/>
              <a:t> </a:t>
            </a:r>
            <a:r>
              <a:rPr lang="en-US" dirty="0" err="1"/>
              <a:t>goreng</a:t>
            </a:r>
            <a:r>
              <a:rPr lang="en-US" dirty="0"/>
              <a:t>, </a:t>
            </a:r>
            <a:r>
              <a:rPr lang="en-US" dirty="0" err="1"/>
              <a:t>tepung</a:t>
            </a:r>
            <a:r>
              <a:rPr lang="en-US" dirty="0"/>
              <a:t> </a:t>
            </a:r>
            <a:r>
              <a:rPr lang="en-US" dirty="0" err="1"/>
              <a:t>terigu</a:t>
            </a:r>
            <a:r>
              <a:rPr lang="en-US" dirty="0"/>
              <a:t> </a:t>
            </a:r>
            <a:r>
              <a:rPr lang="en-US" dirty="0" err="1"/>
              <a:t>dan</a:t>
            </a:r>
            <a:r>
              <a:rPr lang="en-US" dirty="0"/>
              <a:t> </a:t>
            </a:r>
            <a:r>
              <a:rPr lang="en-US" dirty="0" err="1"/>
              <a:t>daging</a:t>
            </a:r>
            <a:r>
              <a:rPr lang="en-US" dirty="0"/>
              <a:t> </a:t>
            </a:r>
            <a:r>
              <a:rPr lang="en-US" dirty="0" err="1"/>
              <a:t>sapi</a:t>
            </a:r>
            <a:r>
              <a:rPr lang="en-US" dirty="0"/>
              <a:t> (</a:t>
            </a:r>
            <a:r>
              <a:rPr lang="en-US" dirty="0" err="1"/>
              <a:t>daging</a:t>
            </a:r>
            <a:r>
              <a:rPr lang="en-US" dirty="0"/>
              <a:t> </a:t>
            </a:r>
            <a:r>
              <a:rPr lang="en-US" dirty="0" err="1"/>
              <a:t>sapi</a:t>
            </a:r>
            <a:r>
              <a:rPr lang="en-US" dirty="0"/>
              <a:t> </a:t>
            </a:r>
            <a:r>
              <a:rPr lang="en-US" dirty="0" err="1"/>
              <a:t>murni</a:t>
            </a:r>
            <a:r>
              <a:rPr lang="en-US" dirty="0"/>
              <a:t> </a:t>
            </a:r>
            <a:r>
              <a:rPr lang="en-US" dirty="0" err="1"/>
              <a:t>dan</a:t>
            </a:r>
            <a:r>
              <a:rPr lang="en-US" dirty="0"/>
              <a:t> </a:t>
            </a:r>
            <a:r>
              <a:rPr lang="en-US" dirty="0" err="1"/>
              <a:t>sapi</a:t>
            </a:r>
            <a:r>
              <a:rPr lang="en-US" dirty="0"/>
              <a:t> </a:t>
            </a:r>
            <a:r>
              <a:rPr lang="en-US" dirty="0" err="1" smtClean="0"/>
              <a:t>hidup</a:t>
            </a:r>
            <a:r>
              <a:rPr lang="id-ID" dirty="0" smtClean="0"/>
              <a:t>.</a:t>
            </a:r>
          </a:p>
          <a:p>
            <a:pPr marL="352425" indent="-352425">
              <a:buFont typeface="+mj-lt"/>
              <a:buAutoNum type="arabicPeriod" startAt="3"/>
            </a:pPr>
            <a:r>
              <a:rPr lang="en-US" dirty="0" err="1"/>
              <a:t>Pelayanan</a:t>
            </a:r>
            <a:r>
              <a:rPr lang="en-US" dirty="0"/>
              <a:t> Informasi </a:t>
            </a:r>
            <a:r>
              <a:rPr lang="en-US" dirty="0" err="1"/>
              <a:t>Pasar</a:t>
            </a:r>
            <a:r>
              <a:rPr lang="en-US" dirty="0"/>
              <a:t> (PIP</a:t>
            </a:r>
            <a:r>
              <a:rPr lang="en-US" dirty="0" smtClean="0"/>
              <a:t>)</a:t>
            </a:r>
            <a:r>
              <a:rPr lang="id-ID" dirty="0" smtClean="0"/>
              <a:t> yang </a:t>
            </a:r>
            <a:r>
              <a:rPr lang="en-US" dirty="0" err="1"/>
              <a:t>bertugas</a:t>
            </a:r>
            <a:r>
              <a:rPr lang="en-US" dirty="0"/>
              <a:t> </a:t>
            </a:r>
            <a:r>
              <a:rPr lang="en-US" dirty="0" err="1"/>
              <a:t>menyampaikan</a:t>
            </a:r>
            <a:r>
              <a:rPr lang="en-US" dirty="0"/>
              <a:t> </a:t>
            </a:r>
            <a:r>
              <a:rPr lang="en-US" dirty="0" err="1"/>
              <a:t>informasi</a:t>
            </a:r>
            <a:r>
              <a:rPr lang="en-US" dirty="0"/>
              <a:t> </a:t>
            </a:r>
            <a:r>
              <a:rPr lang="en-US" dirty="0" err="1"/>
              <a:t>pasar</a:t>
            </a:r>
            <a:r>
              <a:rPr lang="en-US" dirty="0"/>
              <a:t> </a:t>
            </a:r>
            <a:r>
              <a:rPr lang="en-US" dirty="0" err="1"/>
              <a:t>terkait</a:t>
            </a:r>
            <a:r>
              <a:rPr lang="en-US" dirty="0"/>
              <a:t> </a:t>
            </a:r>
            <a:r>
              <a:rPr lang="en-US" dirty="0" err="1"/>
              <a:t>komoditas</a:t>
            </a:r>
            <a:r>
              <a:rPr lang="en-US" dirty="0"/>
              <a:t> </a:t>
            </a:r>
            <a:r>
              <a:rPr lang="en-US" dirty="0" err="1" smtClean="0"/>
              <a:t>peternakan</a:t>
            </a:r>
            <a:r>
              <a:rPr lang="id-ID" dirty="0" smtClean="0"/>
              <a:t>.</a:t>
            </a:r>
          </a:p>
          <a:p>
            <a:pPr marL="352425" indent="-352425">
              <a:buFont typeface="+mj-lt"/>
              <a:buAutoNum type="arabicPeriod" startAt="3"/>
            </a:pPr>
            <a:r>
              <a:rPr lang="en-US" dirty="0"/>
              <a:t>Program </a:t>
            </a:r>
            <a:r>
              <a:rPr lang="en-US" dirty="0" err="1"/>
              <a:t>Pengelolaan</a:t>
            </a:r>
            <a:r>
              <a:rPr lang="en-US" dirty="0"/>
              <a:t> </a:t>
            </a:r>
            <a:r>
              <a:rPr lang="en-US" dirty="0" err="1"/>
              <a:t>Ekspektasi</a:t>
            </a:r>
            <a:r>
              <a:rPr lang="en-US" dirty="0"/>
              <a:t> </a:t>
            </a:r>
            <a:r>
              <a:rPr lang="en-US" dirty="0" err="1"/>
              <a:t>Masyarakat</a:t>
            </a:r>
            <a:r>
              <a:rPr lang="en-US" dirty="0"/>
              <a:t> </a:t>
            </a:r>
            <a:r>
              <a:rPr lang="en-US" dirty="0" err="1"/>
              <a:t>melalui</a:t>
            </a:r>
            <a:r>
              <a:rPr lang="en-US" dirty="0"/>
              <a:t> </a:t>
            </a:r>
            <a:r>
              <a:rPr lang="en-US" dirty="0" err="1"/>
              <a:t>Penyediaan</a:t>
            </a:r>
            <a:r>
              <a:rPr lang="en-US" dirty="0"/>
              <a:t> Data </a:t>
            </a:r>
            <a:r>
              <a:rPr lang="en-US" dirty="0" err="1"/>
              <a:t>dan</a:t>
            </a:r>
            <a:r>
              <a:rPr lang="en-US" dirty="0"/>
              <a:t> </a:t>
            </a:r>
            <a:r>
              <a:rPr lang="en-US" dirty="0" err="1"/>
              <a:t>Penyampaian</a:t>
            </a:r>
            <a:r>
              <a:rPr lang="en-US" dirty="0"/>
              <a:t> </a:t>
            </a:r>
            <a:r>
              <a:rPr lang="en-US" dirty="0" smtClean="0"/>
              <a:t>Informasi</a:t>
            </a:r>
            <a:r>
              <a:rPr lang="id-ID" dirty="0" smtClean="0"/>
              <a:t> yang </a:t>
            </a:r>
            <a:r>
              <a:rPr lang="en-US" dirty="0" err="1" smtClean="0"/>
              <a:t>bertujuan</a:t>
            </a:r>
            <a:r>
              <a:rPr lang="en-US" dirty="0" smtClean="0"/>
              <a:t> </a:t>
            </a:r>
            <a:r>
              <a:rPr lang="en-US" dirty="0" err="1"/>
              <a:t>untuk</a:t>
            </a:r>
            <a:r>
              <a:rPr lang="en-US" dirty="0"/>
              <a:t> </a:t>
            </a:r>
            <a:r>
              <a:rPr lang="en-US" dirty="0" err="1"/>
              <a:t>mengurangi</a:t>
            </a:r>
            <a:r>
              <a:rPr lang="en-US" dirty="0"/>
              <a:t> </a:t>
            </a:r>
            <a:r>
              <a:rPr lang="en-US" i="1" dirty="0" err="1"/>
              <a:t>asymetric</a:t>
            </a:r>
            <a:r>
              <a:rPr lang="en-US" i="1" dirty="0"/>
              <a:t> information </a:t>
            </a:r>
            <a:r>
              <a:rPr lang="en-US" dirty="0"/>
              <a:t>di </a:t>
            </a:r>
            <a:r>
              <a:rPr lang="en-US" dirty="0" err="1"/>
              <a:t>masyarakat</a:t>
            </a:r>
            <a:r>
              <a:rPr lang="en-US" dirty="0"/>
              <a:t> </a:t>
            </a:r>
            <a:r>
              <a:rPr lang="en-US" dirty="0" err="1"/>
              <a:t>mengenai</a:t>
            </a:r>
            <a:r>
              <a:rPr lang="en-US" dirty="0"/>
              <a:t> </a:t>
            </a:r>
            <a:r>
              <a:rPr lang="en-US" dirty="0" err="1"/>
              <a:t>perkembangan</a:t>
            </a:r>
            <a:r>
              <a:rPr lang="en-US" dirty="0"/>
              <a:t> </a:t>
            </a:r>
            <a:r>
              <a:rPr lang="en-US" dirty="0" err="1"/>
              <a:t>harga</a:t>
            </a:r>
            <a:r>
              <a:rPr lang="en-US" dirty="0"/>
              <a:t>, </a:t>
            </a:r>
            <a:r>
              <a:rPr lang="en-US" dirty="0" err="1"/>
              <a:t>ketersediaan</a:t>
            </a:r>
            <a:r>
              <a:rPr lang="en-US" dirty="0"/>
              <a:t> </a:t>
            </a:r>
            <a:r>
              <a:rPr lang="en-US" dirty="0" err="1" smtClean="0"/>
              <a:t>pasokan</a:t>
            </a:r>
            <a:r>
              <a:rPr lang="id-ID" dirty="0" smtClean="0"/>
              <a:t>. </a:t>
            </a:r>
            <a:r>
              <a:rPr lang="en-US" dirty="0" err="1"/>
              <a:t>Kegiatan</a:t>
            </a:r>
            <a:r>
              <a:rPr lang="en-US" dirty="0"/>
              <a:t> </a:t>
            </a:r>
            <a:r>
              <a:rPr lang="en-US" dirty="0" err="1"/>
              <a:t>pengelolaan</a:t>
            </a:r>
            <a:r>
              <a:rPr lang="en-US" dirty="0"/>
              <a:t> </a:t>
            </a:r>
            <a:r>
              <a:rPr lang="en-US" dirty="0" err="1"/>
              <a:t>ekspektasi</a:t>
            </a:r>
            <a:r>
              <a:rPr lang="en-US" dirty="0"/>
              <a:t> </a:t>
            </a:r>
            <a:r>
              <a:rPr lang="en-US" dirty="0" err="1"/>
              <a:t>masyarakat</a:t>
            </a:r>
            <a:r>
              <a:rPr lang="en-US" dirty="0"/>
              <a:t> </a:t>
            </a:r>
            <a:r>
              <a:rPr lang="en-US" dirty="0" err="1"/>
              <a:t>diantaranya</a:t>
            </a:r>
            <a:r>
              <a:rPr lang="en-US" dirty="0"/>
              <a:t>: </a:t>
            </a:r>
            <a:r>
              <a:rPr lang="en-US" dirty="0" err="1"/>
              <a:t>Siaran</a:t>
            </a:r>
            <a:r>
              <a:rPr lang="en-US" dirty="0"/>
              <a:t> </a:t>
            </a:r>
            <a:r>
              <a:rPr lang="en-US" dirty="0" err="1"/>
              <a:t>Pers</a:t>
            </a:r>
            <a:r>
              <a:rPr lang="en-US" dirty="0"/>
              <a:t>, </a:t>
            </a:r>
            <a:r>
              <a:rPr lang="en-US" dirty="0" err="1"/>
              <a:t>Talkshow</a:t>
            </a:r>
            <a:r>
              <a:rPr lang="en-US" dirty="0"/>
              <a:t> di TV, </a:t>
            </a:r>
            <a:r>
              <a:rPr lang="en-US" dirty="0" err="1"/>
              <a:t>Kunjungan</a:t>
            </a:r>
            <a:r>
              <a:rPr lang="en-US" dirty="0"/>
              <a:t> </a:t>
            </a:r>
            <a:r>
              <a:rPr lang="en-US" dirty="0" err="1"/>
              <a:t>dan</a:t>
            </a:r>
            <a:r>
              <a:rPr lang="en-US" dirty="0"/>
              <a:t> </a:t>
            </a:r>
            <a:r>
              <a:rPr lang="en-US" dirty="0" err="1"/>
              <a:t>Sidak</a:t>
            </a:r>
            <a:r>
              <a:rPr lang="en-US" dirty="0"/>
              <a:t> </a:t>
            </a:r>
            <a:r>
              <a:rPr lang="en-US" dirty="0" err="1"/>
              <a:t>Pasar</a:t>
            </a:r>
            <a:endParaRPr lang="id-ID" dirty="0" smtClean="0"/>
          </a:p>
          <a:p>
            <a:pPr marL="342900" indent="-342900" algn="just" eaLnBrk="1" hangingPunct="1">
              <a:buFont typeface="+mj-lt"/>
              <a:buAutoNum type="arabicPeriod" startAt="3"/>
            </a:pPr>
            <a:endParaRPr lang="id-ID" dirty="0" smtClean="0"/>
          </a:p>
        </p:txBody>
      </p:sp>
      <p:sp>
        <p:nvSpPr>
          <p:cNvPr id="6" name="Rectangle 5"/>
          <p:cNvSpPr/>
          <p:nvPr/>
        </p:nvSpPr>
        <p:spPr>
          <a:xfrm>
            <a:off x="2346115" y="54038"/>
            <a:ext cx="5113900" cy="523220"/>
          </a:xfrm>
          <a:prstGeom prst="rect">
            <a:avLst/>
          </a:prstGeom>
        </p:spPr>
        <p:txBody>
          <a:bodyPr wrap="none">
            <a:spAutoFit/>
          </a:bodyPr>
          <a:lstStyle/>
          <a:p>
            <a:pPr algn="ctr"/>
            <a:r>
              <a:rPr lang="es-ES" sz="2800" b="1" dirty="0" err="1">
                <a:latin typeface="Consolas" pitchFamily="49" charset="0"/>
                <a:cs typeface="Estrangelo Edessa" pitchFamily="66" charset="0"/>
              </a:rPr>
              <a:t>Perluasan</a:t>
            </a:r>
            <a:r>
              <a:rPr lang="es-ES" sz="2800" b="1" dirty="0">
                <a:latin typeface="Consolas" pitchFamily="49" charset="0"/>
                <a:cs typeface="Estrangelo Edessa" pitchFamily="66" charset="0"/>
              </a:rPr>
              <a:t> </a:t>
            </a:r>
            <a:r>
              <a:rPr lang="es-ES" sz="2800" b="1" dirty="0" err="1" smtClean="0">
                <a:latin typeface="Consolas" pitchFamily="49" charset="0"/>
                <a:cs typeface="Estrangelo Edessa" pitchFamily="66" charset="0"/>
              </a:rPr>
              <a:t>Akses</a:t>
            </a:r>
            <a:r>
              <a:rPr lang="es-ES" sz="2800" b="1" dirty="0" smtClean="0">
                <a:latin typeface="Consolas" pitchFamily="49" charset="0"/>
                <a:cs typeface="Estrangelo Edessa" pitchFamily="66" charset="0"/>
              </a:rPr>
              <a:t> </a:t>
            </a:r>
            <a:r>
              <a:rPr lang="es-ES" sz="2800" b="1" dirty="0" err="1" smtClean="0">
                <a:latin typeface="Consolas" pitchFamily="49" charset="0"/>
                <a:cs typeface="Estrangelo Edessa" pitchFamily="66" charset="0"/>
              </a:rPr>
              <a:t>Informasi</a:t>
            </a:r>
            <a:endParaRPr lang="id-ID" sz="2800" b="1" dirty="0">
              <a:latin typeface="Consolas" pitchFamily="49" charset="0"/>
              <a:cs typeface="Estrangelo Edessa" pitchFamily="66" charset="0"/>
            </a:endParaRPr>
          </a:p>
        </p:txBody>
      </p:sp>
      <p:sp>
        <p:nvSpPr>
          <p:cNvPr id="8" name="TextBox 10"/>
          <p:cNvSpPr txBox="1">
            <a:spLocks noChangeArrowheads="1"/>
          </p:cNvSpPr>
          <p:nvPr/>
        </p:nvSpPr>
        <p:spPr bwMode="auto">
          <a:xfrm>
            <a:off x="21782" y="494853"/>
            <a:ext cx="9446761" cy="3906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82058" tIns="41029" rIns="82058" bIns="41029">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id-ID" sz="2000" b="1" dirty="0" smtClean="0">
                <a:latin typeface="Consolas" pitchFamily="49" charset="0"/>
                <a:cs typeface="Estrangelo Edessa" pitchFamily="66" charset="0"/>
              </a:rPr>
              <a:t>Upaya Lainnya...</a:t>
            </a:r>
            <a:endParaRPr lang="id-ID" sz="2000" b="1" dirty="0">
              <a:latin typeface="Consolas" pitchFamily="49" charset="0"/>
              <a:cs typeface="Estrangelo Edessa" pitchFamily="66" charset="0"/>
            </a:endParaRPr>
          </a:p>
        </p:txBody>
      </p:sp>
    </p:spTree>
    <p:extLst>
      <p:ext uri="{BB962C8B-B14F-4D97-AF65-F5344CB8AC3E}">
        <p14:creationId xmlns="" xmlns:p14="http://schemas.microsoft.com/office/powerpoint/2010/main" val="2487950236"/>
      </p:ext>
    </p:extLst>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extBox 10"/>
          <p:cNvSpPr txBox="1">
            <a:spLocks noChangeArrowheads="1"/>
          </p:cNvSpPr>
          <p:nvPr/>
        </p:nvSpPr>
        <p:spPr bwMode="auto">
          <a:xfrm>
            <a:off x="9491" y="476672"/>
            <a:ext cx="9134509" cy="6984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82058" tIns="41029" rIns="82058" bIns="41029">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id-ID" sz="2000" b="1" dirty="0">
                <a:latin typeface="Consolas" pitchFamily="49" charset="0"/>
                <a:cs typeface="Estrangelo Edessa" pitchFamily="66" charset="0"/>
              </a:rPr>
              <a:t>Pemanfaatan Aplikasi SiHaTi Mobile Phone Berbasis Android Dalam Pengendalian Harga</a:t>
            </a:r>
          </a:p>
        </p:txBody>
      </p:sp>
      <p:sp>
        <p:nvSpPr>
          <p:cNvPr id="14340" name="TextBox 5"/>
          <p:cNvSpPr txBox="1">
            <a:spLocks noChangeArrowheads="1"/>
          </p:cNvSpPr>
          <p:nvPr/>
        </p:nvSpPr>
        <p:spPr bwMode="auto">
          <a:xfrm>
            <a:off x="9490" y="1142742"/>
            <a:ext cx="9134509" cy="28623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marL="285750" indent="-285750"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just" eaLnBrk="1" hangingPunct="1">
              <a:buFont typeface="Arial" charset="0"/>
              <a:buChar char="•"/>
            </a:pPr>
            <a:r>
              <a:rPr lang="id-ID" sz="1500" dirty="0"/>
              <a:t>TPID Provinsi Jawa Tengah telah mengembangkan Sistem Informasi Harga dan Produksi Komoditi Generasi II (SiHaTi Gen II) yang merupakan penyempurnaan dari SiHaTi yang telah diluncurkan pada tahun 2013 </a:t>
            </a:r>
            <a:r>
              <a:rPr lang="id-ID" sz="1500" dirty="0" smtClean="0"/>
              <a:t>lalu</a:t>
            </a:r>
            <a:r>
              <a:rPr lang="en-US" sz="1500" dirty="0" smtClean="0"/>
              <a:t>.</a:t>
            </a:r>
            <a:endParaRPr lang="id-ID" sz="1500" dirty="0" smtClean="0"/>
          </a:p>
          <a:p>
            <a:pPr algn="just" eaLnBrk="1" hangingPunct="1">
              <a:buFont typeface="Arial" charset="0"/>
              <a:buChar char="•"/>
            </a:pPr>
            <a:r>
              <a:rPr lang="id-ID" sz="1500" dirty="0" smtClean="0"/>
              <a:t>Aplikasi </a:t>
            </a:r>
            <a:r>
              <a:rPr lang="id-ID" sz="1500" dirty="0"/>
              <a:t>tersebut memiliki 2 fitur unggulan, yakni:</a:t>
            </a:r>
          </a:p>
          <a:p>
            <a:pPr marL="627063" lvl="0" indent="-247650" algn="just">
              <a:buFont typeface="+mj-lt"/>
              <a:buAutoNum type="alphaLcPeriod"/>
            </a:pPr>
            <a:r>
              <a:rPr lang="en-US" sz="1500" dirty="0" err="1"/>
              <a:t>Sebagai</a:t>
            </a:r>
            <a:r>
              <a:rPr lang="en-US" sz="1500" dirty="0"/>
              <a:t> </a:t>
            </a:r>
            <a:r>
              <a:rPr lang="en-US" sz="1500" i="1" dirty="0"/>
              <a:t>Early Warning Indicator</a:t>
            </a:r>
            <a:r>
              <a:rPr lang="en-US" sz="1500" dirty="0"/>
              <a:t> </a:t>
            </a:r>
            <a:r>
              <a:rPr lang="en-US" sz="1500" dirty="0" err="1"/>
              <a:t>perkembangan</a:t>
            </a:r>
            <a:r>
              <a:rPr lang="en-US" sz="1500" dirty="0"/>
              <a:t> </a:t>
            </a:r>
            <a:r>
              <a:rPr lang="en-US" sz="1500" dirty="0" err="1"/>
              <a:t>harga</a:t>
            </a:r>
            <a:r>
              <a:rPr lang="en-US" sz="1500" dirty="0"/>
              <a:t> </a:t>
            </a:r>
            <a:r>
              <a:rPr lang="en-US" sz="1500" dirty="0" err="1"/>
              <a:t>dan</a:t>
            </a:r>
            <a:r>
              <a:rPr lang="en-US" sz="1500" dirty="0"/>
              <a:t> </a:t>
            </a:r>
            <a:r>
              <a:rPr lang="en-US" sz="1500" dirty="0" err="1"/>
              <a:t>makroekonomi</a:t>
            </a:r>
            <a:r>
              <a:rPr lang="en-US" sz="1500" dirty="0"/>
              <a:t> </a:t>
            </a:r>
            <a:r>
              <a:rPr lang="en-US" sz="1500" dirty="0" err="1"/>
              <a:t>Jawa</a:t>
            </a:r>
            <a:r>
              <a:rPr lang="en-US" sz="1500" dirty="0"/>
              <a:t> Tengah. </a:t>
            </a:r>
            <a:r>
              <a:rPr lang="en-US" sz="1500" dirty="0" err="1"/>
              <a:t>Fitur</a:t>
            </a:r>
            <a:r>
              <a:rPr lang="en-US" sz="1500" dirty="0"/>
              <a:t> </a:t>
            </a:r>
            <a:r>
              <a:rPr lang="en-US" sz="1500" dirty="0" err="1"/>
              <a:t>ini</a:t>
            </a:r>
            <a:r>
              <a:rPr lang="en-US" sz="1500" dirty="0"/>
              <a:t> </a:t>
            </a:r>
            <a:r>
              <a:rPr lang="en-US" sz="1500" dirty="0" err="1"/>
              <a:t>berfungsi</a:t>
            </a:r>
            <a:r>
              <a:rPr lang="en-US" sz="1500" dirty="0"/>
              <a:t> </a:t>
            </a:r>
            <a:r>
              <a:rPr lang="en-US" sz="1500" dirty="0" err="1"/>
              <a:t>sebagai</a:t>
            </a:r>
            <a:r>
              <a:rPr lang="en-US" sz="1500" dirty="0"/>
              <a:t> </a:t>
            </a:r>
            <a:r>
              <a:rPr lang="en-US" sz="1500" i="1" dirty="0"/>
              <a:t>alarm</a:t>
            </a:r>
            <a:r>
              <a:rPr lang="en-US" sz="1500" dirty="0"/>
              <a:t> </a:t>
            </a:r>
            <a:r>
              <a:rPr lang="en-US" sz="1500" dirty="0" err="1"/>
              <a:t>bagi</a:t>
            </a:r>
            <a:r>
              <a:rPr lang="en-US" sz="1500" dirty="0"/>
              <a:t> </a:t>
            </a:r>
            <a:r>
              <a:rPr lang="en-US" sz="1500" dirty="0" err="1"/>
              <a:t>para</a:t>
            </a:r>
            <a:r>
              <a:rPr lang="en-US" sz="1500" dirty="0"/>
              <a:t> </a:t>
            </a:r>
            <a:r>
              <a:rPr lang="en-US" sz="1500" i="1" dirty="0"/>
              <a:t>stakeholders</a:t>
            </a:r>
            <a:r>
              <a:rPr lang="en-US" sz="1500" dirty="0"/>
              <a:t> </a:t>
            </a:r>
            <a:r>
              <a:rPr lang="en-US" sz="1500" dirty="0" err="1"/>
              <a:t>Jawa</a:t>
            </a:r>
            <a:r>
              <a:rPr lang="en-US" sz="1500" dirty="0"/>
              <a:t> Tengah </a:t>
            </a:r>
            <a:r>
              <a:rPr lang="en-US" sz="1500" dirty="0" err="1"/>
              <a:t>apabila</a:t>
            </a:r>
            <a:r>
              <a:rPr lang="en-US" sz="1500" dirty="0"/>
              <a:t> </a:t>
            </a:r>
            <a:r>
              <a:rPr lang="en-US" sz="1500" dirty="0" err="1"/>
              <a:t>terjadi</a:t>
            </a:r>
            <a:r>
              <a:rPr lang="en-US" sz="1500" dirty="0"/>
              <a:t> </a:t>
            </a:r>
            <a:r>
              <a:rPr lang="en-US" sz="1500" dirty="0" err="1"/>
              <a:t>pergerakan</a:t>
            </a:r>
            <a:r>
              <a:rPr lang="en-US" sz="1500" dirty="0"/>
              <a:t> </a:t>
            </a:r>
            <a:r>
              <a:rPr lang="en-US" sz="1500" dirty="0" err="1"/>
              <a:t>harga</a:t>
            </a:r>
            <a:r>
              <a:rPr lang="en-US" sz="1500" dirty="0"/>
              <a:t> </a:t>
            </a:r>
            <a:r>
              <a:rPr lang="en-US" sz="1500" dirty="0" err="1"/>
              <a:t>ataupun</a:t>
            </a:r>
            <a:r>
              <a:rPr lang="en-US" sz="1500" dirty="0"/>
              <a:t> </a:t>
            </a:r>
            <a:r>
              <a:rPr lang="en-US" sz="1500" dirty="0" err="1"/>
              <a:t>indikator</a:t>
            </a:r>
            <a:r>
              <a:rPr lang="en-US" sz="1500" dirty="0"/>
              <a:t> </a:t>
            </a:r>
            <a:r>
              <a:rPr lang="en-US" sz="1500" dirty="0" err="1"/>
              <a:t>ekonomi</a:t>
            </a:r>
            <a:r>
              <a:rPr lang="en-US" sz="1500" dirty="0"/>
              <a:t> </a:t>
            </a:r>
            <a:r>
              <a:rPr lang="en-US" sz="1500" dirty="0" err="1"/>
              <a:t>lainnya</a:t>
            </a:r>
            <a:r>
              <a:rPr lang="en-US" sz="1500" dirty="0"/>
              <a:t> yang </a:t>
            </a:r>
            <a:r>
              <a:rPr lang="en-US" sz="1500" dirty="0" err="1"/>
              <a:t>bersifat</a:t>
            </a:r>
            <a:r>
              <a:rPr lang="en-US" sz="1500" dirty="0"/>
              <a:t> abnormal.   </a:t>
            </a:r>
            <a:endParaRPr lang="id-ID" sz="1500" dirty="0"/>
          </a:p>
          <a:p>
            <a:pPr marL="627063" indent="-247650" algn="just">
              <a:buFont typeface="+mj-lt"/>
              <a:buAutoNum type="alphaLcPeriod"/>
            </a:pPr>
            <a:r>
              <a:rPr lang="id-ID" sz="1500" i="1" dirty="0"/>
              <a:t>Virtual Meeting</a:t>
            </a:r>
            <a:r>
              <a:rPr lang="id-ID" sz="1500" dirty="0"/>
              <a:t> yang memungkinkan </a:t>
            </a:r>
            <a:r>
              <a:rPr lang="id-ID" sz="1500" i="1" dirty="0"/>
              <a:t>stakeholders</a:t>
            </a:r>
            <a:r>
              <a:rPr lang="id-ID" sz="1500" dirty="0"/>
              <a:t>, khususnya Gubernur Jawa Tengah, untuk melakukan koordinasi, diskusi dan pengambilan keputusan dengan segera secara </a:t>
            </a:r>
            <a:r>
              <a:rPr lang="id-ID" sz="1500" i="1" dirty="0"/>
              <a:t>virtual</a:t>
            </a:r>
            <a:r>
              <a:rPr lang="id-ID" sz="1500" dirty="0"/>
              <a:t> dan tanpa pertemuan fisik, sehingga proses pengambilan keputusan dapat dilakukan dengan efisien dan cepat. Hal ini memungkinkan Gubernur Jawa Tengah untuk dapat melakukan pengambilan keputusan kapanpun dan </a:t>
            </a:r>
            <a:r>
              <a:rPr lang="id-ID" sz="1500" dirty="0" smtClean="0"/>
              <a:t>dimanapun.</a:t>
            </a:r>
          </a:p>
          <a:p>
            <a:pPr algn="just">
              <a:buFont typeface="Arial" pitchFamily="34" charset="0"/>
              <a:buChar char="•"/>
            </a:pPr>
            <a:r>
              <a:rPr lang="id-ID" sz="1500" dirty="0"/>
              <a:t>Saat ini, fitur </a:t>
            </a:r>
            <a:r>
              <a:rPr lang="id-ID" sz="1500" i="1" dirty="0"/>
              <a:t>Early Warning Indicator</a:t>
            </a:r>
            <a:r>
              <a:rPr lang="id-ID" sz="1500" dirty="0"/>
              <a:t> dan </a:t>
            </a:r>
            <a:r>
              <a:rPr lang="id-ID" sz="1500" i="1" dirty="0"/>
              <a:t>Virtual Meeting</a:t>
            </a:r>
            <a:r>
              <a:rPr lang="id-ID" sz="1500" dirty="0"/>
              <a:t> SiHaTi Generasi II telah digunakan oleh para pimpinan instansi anggota TPID Provinsi Jawa Tengah.</a:t>
            </a:r>
            <a:endParaRPr lang="id-ID" sz="1500" dirty="0" smtClean="0"/>
          </a:p>
        </p:txBody>
      </p:sp>
      <p:sp>
        <p:nvSpPr>
          <p:cNvPr id="13" name="TextBox 12"/>
          <p:cNvSpPr txBox="1"/>
          <p:nvPr/>
        </p:nvSpPr>
        <p:spPr>
          <a:xfrm>
            <a:off x="306287" y="6390067"/>
            <a:ext cx="8010128" cy="461665"/>
          </a:xfrm>
          <a:prstGeom prst="rect">
            <a:avLst/>
          </a:prstGeom>
          <a:noFill/>
        </p:spPr>
        <p:txBody>
          <a:bodyPr wrap="square" rtlCol="0">
            <a:spAutoFit/>
          </a:bodyPr>
          <a:lstStyle/>
          <a:p>
            <a:pPr algn="ctr"/>
            <a:r>
              <a:rPr lang="id-ID" sz="1200" b="1" dirty="0"/>
              <a:t>Tampilan SiHaTi yang terintegrasi dengan </a:t>
            </a:r>
            <a:r>
              <a:rPr lang="id-ID" sz="1200" b="1" i="1" dirty="0"/>
              <a:t>Mobile Phone</a:t>
            </a:r>
            <a:r>
              <a:rPr lang="id-ID" sz="1200" b="1" dirty="0"/>
              <a:t> Berbasis Android. Fitur unggulan terdiri dari Indikator Makroekonomi (kiri), </a:t>
            </a:r>
            <a:r>
              <a:rPr lang="id-ID" sz="1200" b="1" i="1" dirty="0"/>
              <a:t>Speedometer</a:t>
            </a:r>
            <a:r>
              <a:rPr lang="id-ID" sz="1200" b="1" dirty="0"/>
              <a:t> (kanan) dan </a:t>
            </a:r>
            <a:r>
              <a:rPr lang="id-ID" sz="1200" b="1" i="1" dirty="0"/>
              <a:t>Virtual Meeting</a:t>
            </a:r>
            <a:r>
              <a:rPr lang="id-ID" sz="1200" b="1" dirty="0"/>
              <a:t> (kanan)</a:t>
            </a:r>
            <a:endParaRPr lang="id-ID" sz="1200" dirty="0" smtClean="0"/>
          </a:p>
        </p:txBody>
      </p:sp>
      <p:pic>
        <p:nvPicPr>
          <p:cNvPr id="8" name="Picture 7"/>
          <p:cNvPicPr/>
          <p:nvPr/>
        </p:nvPicPr>
        <p:blipFill rotWithShape="1">
          <a:blip r:embed="rId2">
            <a:extLst>
              <a:ext uri="{28A0092B-C50C-407E-A947-70E740481C1C}">
                <a14:useLocalDpi xmlns="" xmlns:a14="http://schemas.microsoft.com/office/drawing/2010/main" val="0"/>
              </a:ext>
            </a:extLst>
          </a:blip>
          <a:srcRect b="13386"/>
          <a:stretch/>
        </p:blipFill>
        <p:spPr bwMode="auto">
          <a:xfrm>
            <a:off x="2252207" y="3949338"/>
            <a:ext cx="4814694" cy="2509676"/>
          </a:xfrm>
          <a:prstGeom prst="rect">
            <a:avLst/>
          </a:prstGeom>
          <a:ln>
            <a:noFill/>
          </a:ln>
          <a:extLst>
            <a:ext uri="{53640926-AAD7-44D8-BBD7-CCE9431645EC}">
              <a14:shadowObscured xmlns="" xmlns:a14="http://schemas.microsoft.com/office/drawing/2010/main"/>
            </a:ext>
          </a:extLst>
        </p:spPr>
      </p:pic>
      <p:sp>
        <p:nvSpPr>
          <p:cNvPr id="9" name="Rectangle 8"/>
          <p:cNvSpPr/>
          <p:nvPr/>
        </p:nvSpPr>
        <p:spPr>
          <a:xfrm>
            <a:off x="0" y="0"/>
            <a:ext cx="8662949" cy="523220"/>
          </a:xfrm>
          <a:prstGeom prst="rect">
            <a:avLst/>
          </a:prstGeom>
        </p:spPr>
        <p:txBody>
          <a:bodyPr wrap="none">
            <a:spAutoFit/>
          </a:bodyPr>
          <a:lstStyle/>
          <a:p>
            <a:pPr algn="ctr"/>
            <a:r>
              <a:rPr lang="es-ES" sz="2800" b="1" dirty="0" err="1">
                <a:latin typeface="Consolas" pitchFamily="49" charset="0"/>
                <a:cs typeface="Estrangelo Edessa" pitchFamily="66" charset="0"/>
              </a:rPr>
              <a:t>Penerapan</a:t>
            </a:r>
            <a:r>
              <a:rPr lang="es-ES" sz="2800" b="1" dirty="0">
                <a:latin typeface="Consolas" pitchFamily="49" charset="0"/>
                <a:cs typeface="Estrangelo Edessa" pitchFamily="66" charset="0"/>
              </a:rPr>
              <a:t> </a:t>
            </a:r>
            <a:r>
              <a:rPr lang="es-ES" sz="2800" b="1" dirty="0" err="1">
                <a:latin typeface="Consolas" pitchFamily="49" charset="0"/>
                <a:cs typeface="Estrangelo Edessa" pitchFamily="66" charset="0"/>
              </a:rPr>
              <a:t>Protokol</a:t>
            </a:r>
            <a:r>
              <a:rPr lang="es-ES" sz="2800" b="1" dirty="0">
                <a:latin typeface="Consolas" pitchFamily="49" charset="0"/>
                <a:cs typeface="Estrangelo Edessa" pitchFamily="66" charset="0"/>
              </a:rPr>
              <a:t> </a:t>
            </a:r>
            <a:r>
              <a:rPr lang="es-ES" sz="2800" b="1" dirty="0" err="1">
                <a:latin typeface="Consolas" pitchFamily="49" charset="0"/>
                <a:cs typeface="Estrangelo Edessa" pitchFamily="66" charset="0"/>
              </a:rPr>
              <a:t>Manajemen</a:t>
            </a:r>
            <a:r>
              <a:rPr lang="es-ES" sz="2800" b="1" dirty="0">
                <a:latin typeface="Consolas" pitchFamily="49" charset="0"/>
                <a:cs typeface="Estrangelo Edessa" pitchFamily="66" charset="0"/>
              </a:rPr>
              <a:t> </a:t>
            </a:r>
            <a:r>
              <a:rPr lang="es-ES" sz="2800" b="1" dirty="0" err="1">
                <a:latin typeface="Consolas" pitchFamily="49" charset="0"/>
                <a:cs typeface="Estrangelo Edessa" pitchFamily="66" charset="0"/>
              </a:rPr>
              <a:t>Lonjakan</a:t>
            </a:r>
            <a:r>
              <a:rPr lang="es-ES" sz="2800" b="1" dirty="0">
                <a:latin typeface="Consolas" pitchFamily="49" charset="0"/>
                <a:cs typeface="Estrangelo Edessa" pitchFamily="66" charset="0"/>
              </a:rPr>
              <a:t> </a:t>
            </a:r>
            <a:r>
              <a:rPr lang="es-ES" sz="2800" b="1" dirty="0" err="1">
                <a:latin typeface="Consolas" pitchFamily="49" charset="0"/>
                <a:cs typeface="Estrangelo Edessa" pitchFamily="66" charset="0"/>
              </a:rPr>
              <a:t>Harga</a:t>
            </a:r>
            <a:endParaRPr lang="id-ID" sz="2800" b="1" dirty="0">
              <a:latin typeface="Consolas" pitchFamily="49" charset="0"/>
              <a:cs typeface="Estrangelo Edessa" pitchFamily="66" charset="0"/>
            </a:endParaRPr>
          </a:p>
        </p:txBody>
      </p:sp>
    </p:spTree>
    <p:extLst>
      <p:ext uri="{BB962C8B-B14F-4D97-AF65-F5344CB8AC3E}">
        <p14:creationId xmlns="" xmlns:p14="http://schemas.microsoft.com/office/powerpoint/2010/main" val="380790486"/>
      </p:ext>
    </p:extLst>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5"/>
          <p:cNvSpPr txBox="1">
            <a:spLocks noChangeArrowheads="1"/>
          </p:cNvSpPr>
          <p:nvPr/>
        </p:nvSpPr>
        <p:spPr bwMode="auto">
          <a:xfrm>
            <a:off x="27055" y="903097"/>
            <a:ext cx="8937433" cy="11541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marL="285750" indent="-285750"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marL="342900" indent="-342900" algn="just" eaLnBrk="1" hangingPunct="1">
              <a:spcAft>
                <a:spcPts val="600"/>
              </a:spcAft>
              <a:buFont typeface="+mj-lt"/>
              <a:buAutoNum type="arabicPeriod"/>
            </a:pPr>
            <a:r>
              <a:rPr lang="en-US" sz="1600" dirty="0" err="1"/>
              <a:t>Intensifitas</a:t>
            </a:r>
            <a:r>
              <a:rPr lang="en-US" sz="1600" dirty="0"/>
              <a:t> </a:t>
            </a:r>
            <a:r>
              <a:rPr lang="en-US" sz="1600" dirty="0" err="1"/>
              <a:t>Pantauan</a:t>
            </a:r>
            <a:r>
              <a:rPr lang="en-US" sz="1600" dirty="0"/>
              <a:t> </a:t>
            </a:r>
            <a:r>
              <a:rPr lang="en-US" sz="1600" dirty="0" err="1"/>
              <a:t>Harga</a:t>
            </a:r>
            <a:r>
              <a:rPr lang="en-US" sz="1600" dirty="0"/>
              <a:t> (</a:t>
            </a:r>
            <a:r>
              <a:rPr lang="en-US" sz="1600" dirty="0" err="1"/>
              <a:t>Kunjungan</a:t>
            </a:r>
            <a:r>
              <a:rPr lang="en-US" sz="1600" dirty="0"/>
              <a:t> </a:t>
            </a:r>
            <a:r>
              <a:rPr lang="en-US" sz="1600" dirty="0" err="1" smtClean="0"/>
              <a:t>Lapangan</a:t>
            </a:r>
            <a:r>
              <a:rPr lang="en-US" sz="1600" dirty="0" smtClean="0"/>
              <a:t>)</a:t>
            </a:r>
            <a:endParaRPr lang="id-ID" sz="1600" dirty="0"/>
          </a:p>
          <a:p>
            <a:pPr marL="342900" indent="-342900" algn="just" eaLnBrk="1" hangingPunct="1">
              <a:buFont typeface="+mj-lt"/>
              <a:buAutoNum type="arabicPeriod"/>
            </a:pPr>
            <a:r>
              <a:rPr lang="en-US" sz="1600" dirty="0" err="1" smtClean="0"/>
              <a:t>Asesmen</a:t>
            </a:r>
            <a:r>
              <a:rPr lang="en-US" sz="1600" dirty="0" smtClean="0"/>
              <a:t> </a:t>
            </a:r>
            <a:r>
              <a:rPr lang="en-US" sz="1600" dirty="0" err="1"/>
              <a:t>Perkembangan</a:t>
            </a:r>
            <a:r>
              <a:rPr lang="en-US" sz="1600" dirty="0"/>
              <a:t> </a:t>
            </a:r>
            <a:r>
              <a:rPr lang="en-US" sz="1600" dirty="0" err="1" smtClean="0"/>
              <a:t>Harga</a:t>
            </a:r>
            <a:r>
              <a:rPr lang="id-ID" sz="1600" dirty="0" smtClean="0"/>
              <a:t> </a:t>
            </a:r>
            <a:r>
              <a:rPr lang="en-US" sz="1600" dirty="0" err="1"/>
              <a:t>secara</a:t>
            </a:r>
            <a:r>
              <a:rPr lang="en-US" sz="1600" dirty="0"/>
              <a:t> </a:t>
            </a:r>
            <a:r>
              <a:rPr lang="en-US" sz="1600" dirty="0" err="1"/>
              <a:t>mingguan</a:t>
            </a:r>
            <a:r>
              <a:rPr lang="en-US" sz="1600" dirty="0"/>
              <a:t> (</a:t>
            </a:r>
            <a:r>
              <a:rPr lang="en-US" sz="1600" dirty="0" err="1"/>
              <a:t>Laporan</a:t>
            </a:r>
            <a:r>
              <a:rPr lang="en-US" sz="1600" dirty="0"/>
              <a:t> </a:t>
            </a:r>
            <a:r>
              <a:rPr lang="en-US" sz="1600" dirty="0" err="1"/>
              <a:t>Pantauan</a:t>
            </a:r>
            <a:r>
              <a:rPr lang="en-US" sz="1600" dirty="0"/>
              <a:t> </a:t>
            </a:r>
            <a:r>
              <a:rPr lang="en-US" sz="1600" dirty="0" err="1"/>
              <a:t>Harga</a:t>
            </a:r>
            <a:r>
              <a:rPr lang="en-US" sz="1600" dirty="0"/>
              <a:t> </a:t>
            </a:r>
            <a:r>
              <a:rPr lang="en-US" sz="1600" dirty="0" err="1"/>
              <a:t>Mingguan</a:t>
            </a:r>
            <a:r>
              <a:rPr lang="en-US" sz="1600" dirty="0"/>
              <a:t>) </a:t>
            </a:r>
            <a:r>
              <a:rPr lang="en-US" sz="1600" dirty="0" err="1"/>
              <a:t>maupun</a:t>
            </a:r>
            <a:r>
              <a:rPr lang="en-US" sz="1600" dirty="0"/>
              <a:t> </a:t>
            </a:r>
            <a:r>
              <a:rPr lang="en-US" sz="1600" dirty="0" err="1"/>
              <a:t>bulanan</a:t>
            </a:r>
            <a:r>
              <a:rPr lang="en-US" sz="1600" dirty="0"/>
              <a:t> (</a:t>
            </a:r>
            <a:r>
              <a:rPr lang="en-US" sz="1600" dirty="0" err="1"/>
              <a:t>Laporan</a:t>
            </a:r>
            <a:r>
              <a:rPr lang="en-US" sz="1600" dirty="0"/>
              <a:t> </a:t>
            </a:r>
            <a:r>
              <a:rPr lang="en-US" sz="1600" dirty="0" err="1"/>
              <a:t>Pengendalian</a:t>
            </a:r>
            <a:r>
              <a:rPr lang="en-US" sz="1600" dirty="0"/>
              <a:t> </a:t>
            </a:r>
            <a:r>
              <a:rPr lang="en-US" sz="1600" dirty="0" err="1"/>
              <a:t>Harga</a:t>
            </a:r>
            <a:r>
              <a:rPr lang="en-US" sz="1600" dirty="0" smtClean="0"/>
              <a:t>).</a:t>
            </a:r>
            <a:r>
              <a:rPr lang="id-ID" sz="1600" dirty="0"/>
              <a:t> </a:t>
            </a:r>
            <a:r>
              <a:rPr lang="en-US" sz="1600" dirty="0" err="1" smtClean="0"/>
              <a:t>Laporan</a:t>
            </a:r>
            <a:r>
              <a:rPr lang="en-US" sz="1600" dirty="0" smtClean="0"/>
              <a:t> </a:t>
            </a:r>
            <a:r>
              <a:rPr lang="en-US" sz="1600" dirty="0" err="1"/>
              <a:t>tersebut</a:t>
            </a:r>
            <a:r>
              <a:rPr lang="en-US" sz="1600" dirty="0"/>
              <a:t> </a:t>
            </a:r>
            <a:r>
              <a:rPr lang="en-US" sz="1600" dirty="0" err="1"/>
              <a:t>berisi</a:t>
            </a:r>
            <a:r>
              <a:rPr lang="en-US" sz="1600" dirty="0"/>
              <a:t> </a:t>
            </a:r>
            <a:r>
              <a:rPr lang="en-US" sz="1600" dirty="0" err="1"/>
              <a:t>perkembangan</a:t>
            </a:r>
            <a:r>
              <a:rPr lang="en-US" sz="1600" dirty="0"/>
              <a:t> </a:t>
            </a:r>
            <a:r>
              <a:rPr lang="en-US" sz="1600" dirty="0" err="1"/>
              <a:t>harga</a:t>
            </a:r>
            <a:r>
              <a:rPr lang="en-US" sz="1600" dirty="0"/>
              <a:t> </a:t>
            </a:r>
            <a:r>
              <a:rPr lang="en-US" sz="1600" dirty="0" err="1"/>
              <a:t>komoditas</a:t>
            </a:r>
            <a:r>
              <a:rPr lang="en-US" sz="1600" dirty="0"/>
              <a:t> </a:t>
            </a:r>
            <a:r>
              <a:rPr lang="en-US" sz="1600" dirty="0" err="1"/>
              <a:t>pangan</a:t>
            </a:r>
            <a:r>
              <a:rPr lang="en-US" sz="1600" dirty="0"/>
              <a:t> </a:t>
            </a:r>
            <a:r>
              <a:rPr lang="en-US" sz="1600" dirty="0" err="1"/>
              <a:t>strategis</a:t>
            </a:r>
            <a:r>
              <a:rPr lang="en-US" sz="1600" dirty="0"/>
              <a:t>, </a:t>
            </a:r>
            <a:r>
              <a:rPr lang="en-US" sz="1600" dirty="0" err="1"/>
              <a:t>perkiraan</a:t>
            </a:r>
            <a:r>
              <a:rPr lang="en-US" sz="1600" dirty="0"/>
              <a:t> </a:t>
            </a:r>
            <a:r>
              <a:rPr lang="en-US" sz="1600" dirty="0" err="1"/>
              <a:t>inflasi</a:t>
            </a:r>
            <a:r>
              <a:rPr lang="en-US" sz="1600" dirty="0"/>
              <a:t>, </a:t>
            </a:r>
            <a:r>
              <a:rPr lang="en-US" sz="1600" dirty="0" err="1"/>
              <a:t>penyebab</a:t>
            </a:r>
            <a:r>
              <a:rPr lang="en-US" sz="1600" dirty="0"/>
              <a:t> </a:t>
            </a:r>
            <a:r>
              <a:rPr lang="en-US" sz="1600" dirty="0" err="1"/>
              <a:t>fluktuasi</a:t>
            </a:r>
            <a:r>
              <a:rPr lang="en-US" sz="1600" dirty="0"/>
              <a:t> </a:t>
            </a:r>
            <a:r>
              <a:rPr lang="en-US" sz="1600" dirty="0" err="1"/>
              <a:t>harga</a:t>
            </a:r>
            <a:r>
              <a:rPr lang="en-US" sz="1600" dirty="0"/>
              <a:t> </a:t>
            </a:r>
            <a:r>
              <a:rPr lang="en-US" sz="1600" dirty="0" err="1"/>
              <a:t>serta</a:t>
            </a:r>
            <a:r>
              <a:rPr lang="en-US" sz="1600" dirty="0"/>
              <a:t> </a:t>
            </a:r>
            <a:r>
              <a:rPr lang="en-US" sz="1600" dirty="0" err="1"/>
              <a:t>risiko</a:t>
            </a:r>
            <a:r>
              <a:rPr lang="en-US" sz="1600" dirty="0"/>
              <a:t> </a:t>
            </a:r>
            <a:r>
              <a:rPr lang="en-US" sz="1600" dirty="0" err="1"/>
              <a:t>kenaikan</a:t>
            </a:r>
            <a:r>
              <a:rPr lang="en-US" sz="1600" dirty="0"/>
              <a:t> </a:t>
            </a:r>
            <a:r>
              <a:rPr lang="en-US" sz="1600" dirty="0" err="1"/>
              <a:t>harga</a:t>
            </a:r>
            <a:r>
              <a:rPr lang="en-US" sz="1600" dirty="0"/>
              <a:t> </a:t>
            </a:r>
            <a:r>
              <a:rPr lang="en-US" sz="1600" dirty="0" err="1"/>
              <a:t>ke</a:t>
            </a:r>
            <a:r>
              <a:rPr lang="en-US" sz="1600" dirty="0"/>
              <a:t> </a:t>
            </a:r>
            <a:r>
              <a:rPr lang="en-US" sz="1600" dirty="0" err="1"/>
              <a:t>depan</a:t>
            </a:r>
            <a:endParaRPr lang="id-ID" sz="1600" dirty="0" smtClean="0"/>
          </a:p>
        </p:txBody>
      </p:sp>
      <p:sp>
        <p:nvSpPr>
          <p:cNvPr id="5" name="Rectangle 4"/>
          <p:cNvSpPr/>
          <p:nvPr/>
        </p:nvSpPr>
        <p:spPr>
          <a:xfrm>
            <a:off x="0" y="0"/>
            <a:ext cx="8662949" cy="523220"/>
          </a:xfrm>
          <a:prstGeom prst="rect">
            <a:avLst/>
          </a:prstGeom>
        </p:spPr>
        <p:txBody>
          <a:bodyPr wrap="none">
            <a:spAutoFit/>
          </a:bodyPr>
          <a:lstStyle/>
          <a:p>
            <a:pPr algn="ctr"/>
            <a:r>
              <a:rPr lang="es-ES" sz="2800" b="1" dirty="0" err="1">
                <a:latin typeface="Consolas" pitchFamily="49" charset="0"/>
                <a:cs typeface="Estrangelo Edessa" pitchFamily="66" charset="0"/>
              </a:rPr>
              <a:t>Penerapan</a:t>
            </a:r>
            <a:r>
              <a:rPr lang="es-ES" sz="2800" b="1" dirty="0">
                <a:latin typeface="Consolas" pitchFamily="49" charset="0"/>
                <a:cs typeface="Estrangelo Edessa" pitchFamily="66" charset="0"/>
              </a:rPr>
              <a:t> </a:t>
            </a:r>
            <a:r>
              <a:rPr lang="es-ES" sz="2800" b="1" dirty="0" err="1">
                <a:latin typeface="Consolas" pitchFamily="49" charset="0"/>
                <a:cs typeface="Estrangelo Edessa" pitchFamily="66" charset="0"/>
              </a:rPr>
              <a:t>Protokol</a:t>
            </a:r>
            <a:r>
              <a:rPr lang="es-ES" sz="2800" b="1" dirty="0">
                <a:latin typeface="Consolas" pitchFamily="49" charset="0"/>
                <a:cs typeface="Estrangelo Edessa" pitchFamily="66" charset="0"/>
              </a:rPr>
              <a:t> </a:t>
            </a:r>
            <a:r>
              <a:rPr lang="es-ES" sz="2800" b="1" dirty="0" err="1">
                <a:latin typeface="Consolas" pitchFamily="49" charset="0"/>
                <a:cs typeface="Estrangelo Edessa" pitchFamily="66" charset="0"/>
              </a:rPr>
              <a:t>Manajemen</a:t>
            </a:r>
            <a:r>
              <a:rPr lang="es-ES" sz="2800" b="1" dirty="0">
                <a:latin typeface="Consolas" pitchFamily="49" charset="0"/>
                <a:cs typeface="Estrangelo Edessa" pitchFamily="66" charset="0"/>
              </a:rPr>
              <a:t> </a:t>
            </a:r>
            <a:r>
              <a:rPr lang="es-ES" sz="2800" b="1" dirty="0" err="1">
                <a:latin typeface="Consolas" pitchFamily="49" charset="0"/>
                <a:cs typeface="Estrangelo Edessa" pitchFamily="66" charset="0"/>
              </a:rPr>
              <a:t>Lonjakan</a:t>
            </a:r>
            <a:r>
              <a:rPr lang="es-ES" sz="2800" b="1" dirty="0">
                <a:latin typeface="Consolas" pitchFamily="49" charset="0"/>
                <a:cs typeface="Estrangelo Edessa" pitchFamily="66" charset="0"/>
              </a:rPr>
              <a:t> </a:t>
            </a:r>
            <a:r>
              <a:rPr lang="es-ES" sz="2800" b="1" dirty="0" err="1">
                <a:latin typeface="Consolas" pitchFamily="49" charset="0"/>
                <a:cs typeface="Estrangelo Edessa" pitchFamily="66" charset="0"/>
              </a:rPr>
              <a:t>Harga</a:t>
            </a:r>
            <a:endParaRPr lang="id-ID" sz="2800" b="1" dirty="0">
              <a:latin typeface="Consolas" pitchFamily="49" charset="0"/>
              <a:cs typeface="Estrangelo Edessa" pitchFamily="66" charset="0"/>
            </a:endParaRPr>
          </a:p>
        </p:txBody>
      </p:sp>
      <p:sp>
        <p:nvSpPr>
          <p:cNvPr id="8" name="TextBox 10"/>
          <p:cNvSpPr txBox="1">
            <a:spLocks noChangeArrowheads="1"/>
          </p:cNvSpPr>
          <p:nvPr/>
        </p:nvSpPr>
        <p:spPr bwMode="auto">
          <a:xfrm>
            <a:off x="21782" y="494853"/>
            <a:ext cx="9446761" cy="3906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82058" tIns="41029" rIns="82058" bIns="41029">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id-ID" sz="2000" b="1" dirty="0" smtClean="0">
                <a:latin typeface="Consolas" pitchFamily="49" charset="0"/>
                <a:cs typeface="Estrangelo Edessa" pitchFamily="66" charset="0"/>
              </a:rPr>
              <a:t>Upaya Lainnya...</a:t>
            </a:r>
            <a:endParaRPr lang="id-ID" sz="2000" b="1" dirty="0">
              <a:latin typeface="Consolas" pitchFamily="49" charset="0"/>
              <a:cs typeface="Estrangelo Edessa" pitchFamily="66" charset="0"/>
            </a:endParaRPr>
          </a:p>
        </p:txBody>
      </p:sp>
      <p:pic>
        <p:nvPicPr>
          <p:cNvPr id="1027" name="Picture 3"/>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147387" y="1981200"/>
            <a:ext cx="4649421" cy="4572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448639" y="6550223"/>
            <a:ext cx="4028227" cy="276999"/>
          </a:xfrm>
          <a:prstGeom prst="rect">
            <a:avLst/>
          </a:prstGeom>
          <a:noFill/>
        </p:spPr>
        <p:txBody>
          <a:bodyPr wrap="square" rtlCol="0">
            <a:spAutoFit/>
          </a:bodyPr>
          <a:lstStyle/>
          <a:p>
            <a:pPr algn="ctr"/>
            <a:r>
              <a:rPr lang="id-ID" sz="1200" b="1" dirty="0" smtClean="0"/>
              <a:t>Contoh Laporan Pengendalian Inflasi Daerah</a:t>
            </a:r>
          </a:p>
        </p:txBody>
      </p:sp>
      <p:pic>
        <p:nvPicPr>
          <p:cNvPr id="1028" name="Picture 4"/>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4932040" y="2165100"/>
            <a:ext cx="4036018" cy="43871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11" name="TextBox 10"/>
          <p:cNvSpPr txBox="1"/>
          <p:nvPr/>
        </p:nvSpPr>
        <p:spPr>
          <a:xfrm>
            <a:off x="4939831" y="6564123"/>
            <a:ext cx="4028227" cy="276999"/>
          </a:xfrm>
          <a:prstGeom prst="rect">
            <a:avLst/>
          </a:prstGeom>
          <a:noFill/>
        </p:spPr>
        <p:txBody>
          <a:bodyPr wrap="square" rtlCol="0">
            <a:spAutoFit/>
          </a:bodyPr>
          <a:lstStyle/>
          <a:p>
            <a:pPr algn="ctr"/>
            <a:r>
              <a:rPr lang="id-ID" sz="1200" b="1" dirty="0" smtClean="0"/>
              <a:t>Contoh Laporan Harga Mingguan</a:t>
            </a:r>
          </a:p>
        </p:txBody>
      </p:sp>
    </p:spTree>
    <p:extLst>
      <p:ext uri="{BB962C8B-B14F-4D97-AF65-F5344CB8AC3E}">
        <p14:creationId xmlns="" xmlns:p14="http://schemas.microsoft.com/office/powerpoint/2010/main" val="1538914677"/>
      </p:ext>
    </p:extLst>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22" name="Picture 2" descr="Hasil gambar untuk pandawa lima"/>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4552436" y="3428999"/>
            <a:ext cx="4577277" cy="34290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extBox 2"/>
          <p:cNvSpPr txBox="1"/>
          <p:nvPr/>
        </p:nvSpPr>
        <p:spPr>
          <a:xfrm>
            <a:off x="540394" y="1484784"/>
            <a:ext cx="8064896" cy="1200329"/>
          </a:xfrm>
          <a:prstGeom prst="rect">
            <a:avLst/>
          </a:prstGeom>
          <a:noFill/>
        </p:spPr>
        <p:txBody>
          <a:bodyPr wrap="square" rtlCol="0">
            <a:spAutoFit/>
          </a:bodyPr>
          <a:lstStyle/>
          <a:p>
            <a:pPr algn="ctr"/>
            <a:r>
              <a:rPr lang="id-ID" sz="3600" b="1" dirty="0" smtClean="0">
                <a:latin typeface="Adobe Garamond Pro" pitchFamily="18" charset="0"/>
                <a:ea typeface="Segoe UI" pitchFamily="34" charset="0"/>
                <a:cs typeface="Segoe UI" pitchFamily="34" charset="0"/>
              </a:rPr>
              <a:t>UPAYA PENGENDALIAN INFLASI TAHUN 2016 </a:t>
            </a:r>
          </a:p>
        </p:txBody>
      </p:sp>
    </p:spTree>
    <p:extLst>
      <p:ext uri="{BB962C8B-B14F-4D97-AF65-F5344CB8AC3E}">
        <p14:creationId xmlns="" xmlns:p14="http://schemas.microsoft.com/office/powerpoint/2010/main" val="75721106"/>
      </p:ext>
    </p:extLst>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6513" y="692696"/>
            <a:ext cx="9180513" cy="1015663"/>
          </a:xfrm>
          <a:prstGeom prst="rect">
            <a:avLst/>
          </a:prstGeom>
          <a:noFill/>
        </p:spPr>
        <p:txBody>
          <a:bodyPr>
            <a:spAutoFit/>
          </a:bodyPr>
          <a:lstStyle>
            <a:defPPr>
              <a:defRPr lang="id-ID"/>
            </a:defPPr>
            <a:lvl1pPr algn="just">
              <a:defRPr b="1" i="1">
                <a:solidFill>
                  <a:srgbClr val="C00000"/>
                </a:solidFill>
              </a:defRPr>
            </a:lvl1pPr>
          </a:lstStyle>
          <a:p>
            <a:pPr fontAlgn="auto">
              <a:spcBef>
                <a:spcPts val="0"/>
              </a:spcBef>
              <a:spcAft>
                <a:spcPts val="0"/>
              </a:spcAft>
              <a:defRPr/>
            </a:pPr>
            <a:r>
              <a:rPr lang="id-ID" sz="2000" i="0" dirty="0" smtClean="0">
                <a:solidFill>
                  <a:schemeClr val="tx1"/>
                </a:solidFill>
                <a:latin typeface="+mn-lt"/>
                <a:cs typeface="+mn-cs"/>
              </a:rPr>
              <a:t>Upaya pengendalian </a:t>
            </a:r>
            <a:r>
              <a:rPr lang="id-ID" sz="2000" i="0" dirty="0">
                <a:solidFill>
                  <a:schemeClr val="tx1"/>
                </a:solidFill>
                <a:latin typeface="+mn-lt"/>
                <a:cs typeface="+mn-cs"/>
              </a:rPr>
              <a:t>inflasi Jawa </a:t>
            </a:r>
            <a:r>
              <a:rPr lang="id-ID" sz="2000" i="0" dirty="0" smtClean="0">
                <a:solidFill>
                  <a:schemeClr val="tx1"/>
                </a:solidFill>
                <a:latin typeface="+mn-lt"/>
                <a:cs typeface="+mn-cs"/>
              </a:rPr>
              <a:t>Tengah tahun 2016 masih tidak terlepas dari </a:t>
            </a:r>
            <a:r>
              <a:rPr lang="id-ID" sz="2000" i="0" u="sng" spc="408" dirty="0" smtClean="0">
                <a:solidFill>
                  <a:schemeClr val="tx1"/>
                </a:solidFill>
                <a:latin typeface="+mn-lt"/>
                <a:cs typeface="+mn-cs"/>
              </a:rPr>
              <a:t>PANDAWA </a:t>
            </a:r>
            <a:r>
              <a:rPr lang="id-ID" sz="2000" i="0" u="sng" spc="408" dirty="0">
                <a:solidFill>
                  <a:schemeClr val="tx1"/>
                </a:solidFill>
                <a:latin typeface="+mn-lt"/>
                <a:cs typeface="+mn-cs"/>
              </a:rPr>
              <a:t>LIMA</a:t>
            </a:r>
            <a:r>
              <a:rPr lang="id-ID" sz="2000" i="0" spc="408" dirty="0">
                <a:solidFill>
                  <a:schemeClr val="tx1"/>
                </a:solidFill>
                <a:latin typeface="+mn-lt"/>
                <a:cs typeface="+mn-cs"/>
              </a:rPr>
              <a:t> </a:t>
            </a:r>
            <a:r>
              <a:rPr lang="id-ID" sz="2000" i="0" dirty="0" smtClean="0">
                <a:solidFill>
                  <a:schemeClr val="tx1"/>
                </a:solidFill>
                <a:latin typeface="+mn-lt"/>
                <a:cs typeface="+mn-cs"/>
              </a:rPr>
              <a:t>(Program </a:t>
            </a:r>
            <a:r>
              <a:rPr lang="en-US" sz="2000" i="0" dirty="0" err="1" smtClean="0">
                <a:solidFill>
                  <a:schemeClr val="tx1"/>
                </a:solidFill>
                <a:latin typeface="+mn-lt"/>
                <a:cs typeface="+mn-cs"/>
              </a:rPr>
              <a:t>Pengendalian</a:t>
            </a:r>
            <a:r>
              <a:rPr lang="en-US" sz="2000" i="0" dirty="0" smtClean="0">
                <a:solidFill>
                  <a:schemeClr val="tx1"/>
                </a:solidFill>
                <a:latin typeface="+mn-lt"/>
                <a:cs typeface="+mn-cs"/>
              </a:rPr>
              <a:t> </a:t>
            </a:r>
            <a:r>
              <a:rPr lang="en-US" sz="2000" i="0" dirty="0">
                <a:solidFill>
                  <a:schemeClr val="tx1"/>
                </a:solidFill>
                <a:latin typeface="+mn-lt"/>
                <a:cs typeface="+mn-cs"/>
              </a:rPr>
              <a:t>&amp; </a:t>
            </a:r>
            <a:r>
              <a:rPr lang="en-US" sz="2000" i="0" dirty="0" err="1">
                <a:solidFill>
                  <a:schemeClr val="tx1"/>
                </a:solidFill>
                <a:latin typeface="+mn-lt"/>
                <a:cs typeface="+mn-cs"/>
              </a:rPr>
              <a:t>Pengawasan</a:t>
            </a:r>
            <a:r>
              <a:rPr lang="en-US" sz="2000" i="0" dirty="0">
                <a:solidFill>
                  <a:schemeClr val="tx1"/>
                </a:solidFill>
                <a:latin typeface="+mn-lt"/>
                <a:cs typeface="+mn-cs"/>
              </a:rPr>
              <a:t> </a:t>
            </a:r>
            <a:r>
              <a:rPr lang="en-US" sz="2000" i="0" dirty="0" err="1">
                <a:solidFill>
                  <a:schemeClr val="tx1"/>
                </a:solidFill>
                <a:latin typeface="+mn-lt"/>
                <a:cs typeface="+mn-cs"/>
              </a:rPr>
              <a:t>Harga</a:t>
            </a:r>
            <a:r>
              <a:rPr lang="en-US" sz="2000" i="0" dirty="0">
                <a:solidFill>
                  <a:schemeClr val="tx1"/>
                </a:solidFill>
                <a:latin typeface="+mn-lt"/>
                <a:cs typeface="+mn-cs"/>
              </a:rPr>
              <a:t> </a:t>
            </a:r>
            <a:r>
              <a:rPr lang="id-ID" sz="2000" i="0" dirty="0" smtClean="0">
                <a:solidFill>
                  <a:schemeClr val="tx1"/>
                </a:solidFill>
                <a:latin typeface="+mn-lt"/>
                <a:cs typeface="+mn-cs"/>
              </a:rPr>
              <a:t>m</a:t>
            </a:r>
            <a:r>
              <a:rPr lang="en-US" sz="2000" i="0" dirty="0" err="1">
                <a:solidFill>
                  <a:schemeClr val="tx1"/>
                </a:solidFill>
                <a:latin typeface="+mn-lt"/>
                <a:cs typeface="+mn-cs"/>
              </a:rPr>
              <a:t>elalui</a:t>
            </a:r>
            <a:r>
              <a:rPr lang="en-US" sz="2000" i="0" dirty="0">
                <a:solidFill>
                  <a:schemeClr val="tx1"/>
                </a:solidFill>
                <a:latin typeface="+mn-lt"/>
                <a:cs typeface="+mn-cs"/>
              </a:rPr>
              <a:t> 5 </a:t>
            </a:r>
            <a:r>
              <a:rPr lang="id-ID" sz="2000" i="0" dirty="0" smtClean="0">
                <a:solidFill>
                  <a:schemeClr val="tx1"/>
                </a:solidFill>
                <a:latin typeface="+mn-lt"/>
                <a:cs typeface="+mn-cs"/>
              </a:rPr>
              <a:t>Langkah), yaitu:</a:t>
            </a:r>
            <a:endParaRPr lang="id-ID" sz="2000" i="0" dirty="0">
              <a:solidFill>
                <a:schemeClr val="tx1"/>
              </a:solidFill>
              <a:latin typeface="+mn-lt"/>
              <a:cs typeface="+mn-cs"/>
            </a:endParaRPr>
          </a:p>
        </p:txBody>
      </p:sp>
      <p:sp>
        <p:nvSpPr>
          <p:cNvPr id="10" name="Rounded Rectangle 9"/>
          <p:cNvSpPr/>
          <p:nvPr/>
        </p:nvSpPr>
        <p:spPr>
          <a:xfrm>
            <a:off x="0" y="1773238"/>
            <a:ext cx="9144000" cy="842962"/>
          </a:xfrm>
          <a:prstGeom prst="roundRect">
            <a:avLst>
              <a:gd name="adj" fmla="val 0"/>
            </a:avLst>
          </a:prstGeom>
          <a:solidFill>
            <a:schemeClr val="tx2">
              <a:lumMod val="60000"/>
              <a:lumOff val="40000"/>
            </a:schemeClr>
          </a:solidFill>
          <a:ln>
            <a:solidFill>
              <a:schemeClr val="bg1"/>
            </a:solidFill>
          </a:ln>
        </p:spPr>
        <p:style>
          <a:lnRef idx="1">
            <a:schemeClr val="accent1"/>
          </a:lnRef>
          <a:fillRef idx="3">
            <a:schemeClr val="accent1"/>
          </a:fillRef>
          <a:effectRef idx="2">
            <a:schemeClr val="accent1"/>
          </a:effectRef>
          <a:fontRef idx="minor">
            <a:schemeClr val="lt1"/>
          </a:fontRef>
        </p:style>
        <p:txBody>
          <a:bodyPr anchor="ctr"/>
          <a:lstStyle/>
          <a:p>
            <a:pPr algn="ctr" defTabSz="685800" fontAlgn="auto">
              <a:spcBef>
                <a:spcPts val="0"/>
              </a:spcBef>
              <a:spcAft>
                <a:spcPts val="0"/>
              </a:spcAft>
              <a:defRPr/>
            </a:pPr>
            <a:r>
              <a:rPr lang="en-US" sz="2800" b="1" kern="0" dirty="0" err="1">
                <a:solidFill>
                  <a:schemeClr val="tx1"/>
                </a:solidFill>
              </a:rPr>
              <a:t>Strategi</a:t>
            </a:r>
            <a:r>
              <a:rPr lang="en-US" sz="2800" b="1" kern="0" dirty="0">
                <a:solidFill>
                  <a:schemeClr val="tx1"/>
                </a:solidFill>
              </a:rPr>
              <a:t> </a:t>
            </a:r>
            <a:r>
              <a:rPr lang="en-US" sz="2800" b="1" kern="0" dirty="0" err="1">
                <a:solidFill>
                  <a:schemeClr val="tx1"/>
                </a:solidFill>
              </a:rPr>
              <a:t>Pengendalian</a:t>
            </a:r>
            <a:r>
              <a:rPr lang="en-US" sz="2800" b="1" kern="0" dirty="0">
                <a:solidFill>
                  <a:schemeClr val="tx1"/>
                </a:solidFill>
              </a:rPr>
              <a:t> </a:t>
            </a:r>
            <a:r>
              <a:rPr lang="en-US" sz="2800" b="1" kern="0" dirty="0" err="1">
                <a:solidFill>
                  <a:schemeClr val="tx1"/>
                </a:solidFill>
              </a:rPr>
              <a:t>Inflasi</a:t>
            </a:r>
            <a:r>
              <a:rPr lang="en-US" sz="2800" b="1" kern="0" dirty="0">
                <a:solidFill>
                  <a:schemeClr val="tx1"/>
                </a:solidFill>
              </a:rPr>
              <a:t> TPID </a:t>
            </a:r>
            <a:r>
              <a:rPr lang="id-ID" sz="2800" b="1" kern="0" dirty="0">
                <a:solidFill>
                  <a:schemeClr val="tx1"/>
                </a:solidFill>
              </a:rPr>
              <a:t>Jawa Tengah</a:t>
            </a:r>
          </a:p>
          <a:p>
            <a:pPr algn="ctr" defTabSz="685800" fontAlgn="auto">
              <a:spcBef>
                <a:spcPts val="0"/>
              </a:spcBef>
              <a:spcAft>
                <a:spcPts val="0"/>
              </a:spcAft>
              <a:defRPr/>
            </a:pPr>
            <a:r>
              <a:rPr lang="id-ID" sz="2800" b="1" kern="0" dirty="0">
                <a:solidFill>
                  <a:schemeClr val="tx1"/>
                </a:solidFill>
              </a:rPr>
              <a:t>PANDAWA LIMA</a:t>
            </a:r>
            <a:endParaRPr lang="en-US" sz="2800" b="1" kern="0" dirty="0">
              <a:solidFill>
                <a:schemeClr val="tx1"/>
              </a:solidFill>
            </a:endParaRPr>
          </a:p>
        </p:txBody>
      </p:sp>
      <p:sp>
        <p:nvSpPr>
          <p:cNvPr id="12" name="Rounded Rectangle 11"/>
          <p:cNvSpPr/>
          <p:nvPr/>
        </p:nvSpPr>
        <p:spPr>
          <a:xfrm>
            <a:off x="0" y="3165400"/>
            <a:ext cx="1905000" cy="1055688"/>
          </a:xfrm>
          <a:prstGeom prst="roundRect">
            <a:avLst>
              <a:gd name="adj" fmla="val 0"/>
            </a:avLst>
          </a:prstGeom>
          <a:ln/>
        </p:spPr>
        <p:style>
          <a:lnRef idx="1">
            <a:schemeClr val="accent1"/>
          </a:lnRef>
          <a:fillRef idx="2">
            <a:schemeClr val="accent1"/>
          </a:fillRef>
          <a:effectRef idx="1">
            <a:schemeClr val="accent1"/>
          </a:effectRef>
          <a:fontRef idx="minor">
            <a:schemeClr val="dk1"/>
          </a:fontRef>
        </p:style>
        <p:txBody>
          <a:bodyPr anchor="ctr"/>
          <a:lstStyle/>
          <a:p>
            <a:pPr algn="ctr" defTabSz="685800" fontAlgn="auto">
              <a:spcBef>
                <a:spcPts val="0"/>
              </a:spcBef>
              <a:spcAft>
                <a:spcPts val="0"/>
              </a:spcAft>
              <a:defRPr/>
            </a:pPr>
            <a:r>
              <a:rPr lang="en-US" sz="1600" dirty="0" err="1"/>
              <a:t>Pemenuhan</a:t>
            </a:r>
            <a:r>
              <a:rPr lang="en-US" sz="1600" dirty="0"/>
              <a:t> </a:t>
            </a:r>
            <a:r>
              <a:rPr lang="id-ID" sz="1600" dirty="0" err="1"/>
              <a:t>K</a:t>
            </a:r>
            <a:r>
              <a:rPr lang="en-US" sz="1600" dirty="0" err="1"/>
              <a:t>etersediaan</a:t>
            </a:r>
            <a:r>
              <a:rPr lang="en-US" sz="1600" dirty="0"/>
              <a:t> </a:t>
            </a:r>
            <a:r>
              <a:rPr lang="id-ID" sz="1600" dirty="0"/>
              <a:t>P</a:t>
            </a:r>
            <a:r>
              <a:rPr lang="en-US" sz="1600" dirty="0" err="1"/>
              <a:t>asokan</a:t>
            </a:r>
            <a:endParaRPr lang="en-US" sz="1600" b="1" kern="0" dirty="0">
              <a:solidFill>
                <a:schemeClr val="tx1"/>
              </a:solidFill>
            </a:endParaRPr>
          </a:p>
        </p:txBody>
      </p:sp>
      <p:sp>
        <p:nvSpPr>
          <p:cNvPr id="13" name="Rounded Rectangle 12"/>
          <p:cNvSpPr/>
          <p:nvPr/>
        </p:nvSpPr>
        <p:spPr>
          <a:xfrm>
            <a:off x="1904999" y="3163813"/>
            <a:ext cx="1874913" cy="1055687"/>
          </a:xfrm>
          <a:prstGeom prst="roundRect">
            <a:avLst>
              <a:gd name="adj" fmla="val 0"/>
            </a:avLst>
          </a:prstGeom>
          <a:ln/>
        </p:spPr>
        <p:style>
          <a:lnRef idx="1">
            <a:schemeClr val="accent1"/>
          </a:lnRef>
          <a:fillRef idx="2">
            <a:schemeClr val="accent1"/>
          </a:fillRef>
          <a:effectRef idx="1">
            <a:schemeClr val="accent1"/>
          </a:effectRef>
          <a:fontRef idx="minor">
            <a:schemeClr val="dk1"/>
          </a:fontRef>
        </p:style>
        <p:txBody>
          <a:bodyPr anchor="ctr"/>
          <a:lstStyle/>
          <a:p>
            <a:pPr algn="ctr" defTabSz="685800" fontAlgn="auto">
              <a:spcBef>
                <a:spcPts val="0"/>
              </a:spcBef>
              <a:spcAft>
                <a:spcPts val="0"/>
              </a:spcAft>
              <a:defRPr/>
            </a:pPr>
            <a:r>
              <a:rPr lang="en-US" sz="1600" dirty="0" err="1"/>
              <a:t>Pembentukan</a:t>
            </a:r>
            <a:r>
              <a:rPr lang="en-US" sz="1600" dirty="0"/>
              <a:t> </a:t>
            </a:r>
            <a:r>
              <a:rPr lang="en-US" sz="1600" dirty="0" err="1"/>
              <a:t>Harga</a:t>
            </a:r>
            <a:r>
              <a:rPr lang="en-US" sz="1600" dirty="0"/>
              <a:t> </a:t>
            </a:r>
            <a:r>
              <a:rPr lang="id-ID" sz="1600" dirty="0"/>
              <a:t>yan</a:t>
            </a:r>
            <a:r>
              <a:rPr lang="en-US" sz="1600" dirty="0"/>
              <a:t>g </a:t>
            </a:r>
            <a:r>
              <a:rPr lang="en-US" sz="1600" dirty="0" err="1"/>
              <a:t>Terjangkau</a:t>
            </a:r>
            <a:endParaRPr lang="en-US" sz="1600" b="1" kern="0" dirty="0">
              <a:solidFill>
                <a:schemeClr val="tx1"/>
              </a:solidFill>
            </a:endParaRPr>
          </a:p>
        </p:txBody>
      </p:sp>
      <p:sp>
        <p:nvSpPr>
          <p:cNvPr id="14" name="Rounded Rectangle 13"/>
          <p:cNvSpPr/>
          <p:nvPr/>
        </p:nvSpPr>
        <p:spPr>
          <a:xfrm>
            <a:off x="3805713" y="3163813"/>
            <a:ext cx="1873250" cy="1055687"/>
          </a:xfrm>
          <a:prstGeom prst="roundRect">
            <a:avLst>
              <a:gd name="adj" fmla="val 0"/>
            </a:avLst>
          </a:prstGeom>
          <a:ln/>
        </p:spPr>
        <p:style>
          <a:lnRef idx="1">
            <a:schemeClr val="accent1"/>
          </a:lnRef>
          <a:fillRef idx="2">
            <a:schemeClr val="accent1"/>
          </a:fillRef>
          <a:effectRef idx="1">
            <a:schemeClr val="accent1"/>
          </a:effectRef>
          <a:fontRef idx="minor">
            <a:schemeClr val="dk1"/>
          </a:fontRef>
        </p:style>
        <p:txBody>
          <a:bodyPr anchor="ctr"/>
          <a:lstStyle/>
          <a:p>
            <a:pPr algn="ctr" defTabSz="685800" fontAlgn="auto">
              <a:spcBef>
                <a:spcPts val="0"/>
              </a:spcBef>
              <a:spcAft>
                <a:spcPts val="0"/>
              </a:spcAft>
              <a:defRPr/>
            </a:pPr>
            <a:r>
              <a:rPr lang="en-US" sz="1600" dirty="0" err="1"/>
              <a:t>Pendistribusian</a:t>
            </a:r>
            <a:r>
              <a:rPr lang="en-US" sz="1600" dirty="0"/>
              <a:t> </a:t>
            </a:r>
            <a:r>
              <a:rPr lang="en-US" sz="1600" dirty="0" err="1"/>
              <a:t>Pasokan</a:t>
            </a:r>
            <a:r>
              <a:rPr lang="en-US" sz="1600" dirty="0"/>
              <a:t> </a:t>
            </a:r>
            <a:r>
              <a:rPr lang="en-US" sz="1600" dirty="0" err="1"/>
              <a:t>Aman</a:t>
            </a:r>
            <a:r>
              <a:rPr lang="en-US" sz="1600" dirty="0"/>
              <a:t> </a:t>
            </a:r>
            <a:r>
              <a:rPr lang="id-ID" sz="1600" dirty="0"/>
              <a:t>d</a:t>
            </a:r>
            <a:r>
              <a:rPr lang="en-US" sz="1600" dirty="0"/>
              <a:t>an </a:t>
            </a:r>
            <a:r>
              <a:rPr lang="en-US" sz="1600" dirty="0" err="1"/>
              <a:t>Lancar</a:t>
            </a:r>
            <a:endParaRPr lang="en-US" sz="1600" b="1" kern="0" dirty="0">
              <a:solidFill>
                <a:schemeClr val="tx1"/>
              </a:solidFill>
            </a:endParaRPr>
          </a:p>
        </p:txBody>
      </p:sp>
      <p:sp>
        <p:nvSpPr>
          <p:cNvPr id="15" name="Rounded Rectangle 14"/>
          <p:cNvSpPr/>
          <p:nvPr/>
        </p:nvSpPr>
        <p:spPr>
          <a:xfrm>
            <a:off x="5678963" y="3162225"/>
            <a:ext cx="1600200" cy="1055688"/>
          </a:xfrm>
          <a:prstGeom prst="roundRect">
            <a:avLst>
              <a:gd name="adj" fmla="val 0"/>
            </a:avLst>
          </a:prstGeom>
          <a:ln/>
        </p:spPr>
        <p:style>
          <a:lnRef idx="1">
            <a:schemeClr val="accent1"/>
          </a:lnRef>
          <a:fillRef idx="2">
            <a:schemeClr val="accent1"/>
          </a:fillRef>
          <a:effectRef idx="1">
            <a:schemeClr val="accent1"/>
          </a:effectRef>
          <a:fontRef idx="minor">
            <a:schemeClr val="dk1"/>
          </a:fontRef>
        </p:style>
        <p:txBody>
          <a:bodyPr anchor="ctr"/>
          <a:lstStyle/>
          <a:p>
            <a:pPr algn="ctr" defTabSz="685800" fontAlgn="auto">
              <a:spcBef>
                <a:spcPts val="0"/>
              </a:spcBef>
              <a:spcAft>
                <a:spcPts val="0"/>
              </a:spcAft>
              <a:defRPr/>
            </a:pPr>
            <a:r>
              <a:rPr lang="en-US" sz="1600" dirty="0" err="1"/>
              <a:t>Perluasan</a:t>
            </a:r>
            <a:r>
              <a:rPr lang="en-US" sz="1600" dirty="0"/>
              <a:t> </a:t>
            </a:r>
            <a:r>
              <a:rPr lang="en-US" sz="1600" dirty="0" err="1"/>
              <a:t>Akses</a:t>
            </a:r>
            <a:r>
              <a:rPr lang="en-US" sz="1600" dirty="0"/>
              <a:t> Informasi</a:t>
            </a:r>
            <a:endParaRPr lang="en-US" sz="1600" b="1" kern="0" dirty="0">
              <a:solidFill>
                <a:schemeClr val="tx1"/>
              </a:solidFill>
            </a:endParaRPr>
          </a:p>
        </p:txBody>
      </p:sp>
      <p:sp>
        <p:nvSpPr>
          <p:cNvPr id="16" name="Rounded Rectangle 15"/>
          <p:cNvSpPr/>
          <p:nvPr/>
        </p:nvSpPr>
        <p:spPr>
          <a:xfrm>
            <a:off x="7279163" y="3165400"/>
            <a:ext cx="1864837" cy="1055688"/>
          </a:xfrm>
          <a:prstGeom prst="roundRect">
            <a:avLst>
              <a:gd name="adj" fmla="val 0"/>
            </a:avLst>
          </a:prstGeom>
          <a:ln/>
        </p:spPr>
        <p:style>
          <a:lnRef idx="1">
            <a:schemeClr val="accent1"/>
          </a:lnRef>
          <a:fillRef idx="2">
            <a:schemeClr val="accent1"/>
          </a:fillRef>
          <a:effectRef idx="1">
            <a:schemeClr val="accent1"/>
          </a:effectRef>
          <a:fontRef idx="minor">
            <a:schemeClr val="dk1"/>
          </a:fontRef>
        </p:style>
        <p:txBody>
          <a:bodyPr anchor="ctr"/>
          <a:lstStyle/>
          <a:p>
            <a:pPr algn="ctr" defTabSz="685800" fontAlgn="auto">
              <a:spcBef>
                <a:spcPts val="0"/>
              </a:spcBef>
              <a:spcAft>
                <a:spcPts val="0"/>
              </a:spcAft>
              <a:defRPr/>
            </a:pPr>
            <a:r>
              <a:rPr lang="en-US" sz="1600" dirty="0" err="1"/>
              <a:t>Penerapan</a:t>
            </a:r>
            <a:r>
              <a:rPr lang="en-US" sz="1600" dirty="0"/>
              <a:t> </a:t>
            </a:r>
            <a:r>
              <a:rPr lang="en-US" sz="1600" dirty="0" err="1"/>
              <a:t>Protokol</a:t>
            </a:r>
            <a:r>
              <a:rPr lang="en-US" sz="1600" dirty="0"/>
              <a:t> </a:t>
            </a:r>
            <a:r>
              <a:rPr lang="en-US" sz="1600" dirty="0" err="1"/>
              <a:t>Manajemen</a:t>
            </a:r>
            <a:r>
              <a:rPr lang="en-US" sz="1600" dirty="0"/>
              <a:t> </a:t>
            </a:r>
            <a:r>
              <a:rPr lang="en-US" sz="1600" dirty="0" err="1"/>
              <a:t>Lonjakan</a:t>
            </a:r>
            <a:r>
              <a:rPr lang="en-US" sz="1600" dirty="0"/>
              <a:t> </a:t>
            </a:r>
            <a:r>
              <a:rPr lang="en-US" sz="1600" dirty="0" err="1"/>
              <a:t>Harga</a:t>
            </a:r>
            <a:endParaRPr lang="en-US" sz="1600" b="1" kern="0" dirty="0">
              <a:solidFill>
                <a:schemeClr val="tx1"/>
              </a:solidFill>
            </a:endParaRPr>
          </a:p>
        </p:txBody>
      </p:sp>
      <p:sp>
        <p:nvSpPr>
          <p:cNvPr id="11" name="Rounded Rectangle 10"/>
          <p:cNvSpPr/>
          <p:nvPr/>
        </p:nvSpPr>
        <p:spPr>
          <a:xfrm>
            <a:off x="-8729" y="2601199"/>
            <a:ext cx="1905000" cy="564201"/>
          </a:xfrm>
          <a:prstGeom prst="roundRect">
            <a:avLst>
              <a:gd name="adj" fmla="val 0"/>
            </a:avLst>
          </a:prstGeom>
          <a:ln/>
        </p:spPr>
        <p:style>
          <a:lnRef idx="1">
            <a:schemeClr val="accent1"/>
          </a:lnRef>
          <a:fillRef idx="2">
            <a:schemeClr val="accent1"/>
          </a:fillRef>
          <a:effectRef idx="1">
            <a:schemeClr val="accent1"/>
          </a:effectRef>
          <a:fontRef idx="minor">
            <a:schemeClr val="dk1"/>
          </a:fontRef>
        </p:style>
        <p:txBody>
          <a:bodyPr anchor="ctr"/>
          <a:lstStyle/>
          <a:p>
            <a:pPr algn="ctr" defTabSz="685800" fontAlgn="auto">
              <a:spcBef>
                <a:spcPts val="0"/>
              </a:spcBef>
              <a:spcAft>
                <a:spcPts val="0"/>
              </a:spcAft>
              <a:defRPr/>
            </a:pPr>
            <a:r>
              <a:rPr lang="en-US" sz="1600" b="1" dirty="0" smtClean="0"/>
              <a:t>1</a:t>
            </a:r>
            <a:endParaRPr lang="en-US" sz="1600" b="1" kern="0" dirty="0">
              <a:solidFill>
                <a:schemeClr val="tx1"/>
              </a:solidFill>
            </a:endParaRPr>
          </a:p>
        </p:txBody>
      </p:sp>
      <p:sp>
        <p:nvSpPr>
          <p:cNvPr id="17" name="Rounded Rectangle 16"/>
          <p:cNvSpPr/>
          <p:nvPr/>
        </p:nvSpPr>
        <p:spPr>
          <a:xfrm>
            <a:off x="1896271" y="2616200"/>
            <a:ext cx="1883641" cy="549199"/>
          </a:xfrm>
          <a:prstGeom prst="roundRect">
            <a:avLst>
              <a:gd name="adj" fmla="val 0"/>
            </a:avLst>
          </a:prstGeom>
          <a:ln/>
        </p:spPr>
        <p:style>
          <a:lnRef idx="1">
            <a:schemeClr val="accent1"/>
          </a:lnRef>
          <a:fillRef idx="2">
            <a:schemeClr val="accent1"/>
          </a:fillRef>
          <a:effectRef idx="1">
            <a:schemeClr val="accent1"/>
          </a:effectRef>
          <a:fontRef idx="minor">
            <a:schemeClr val="dk1"/>
          </a:fontRef>
        </p:style>
        <p:txBody>
          <a:bodyPr anchor="ctr"/>
          <a:lstStyle/>
          <a:p>
            <a:pPr algn="ctr" defTabSz="685800" fontAlgn="auto">
              <a:spcBef>
                <a:spcPts val="0"/>
              </a:spcBef>
              <a:spcAft>
                <a:spcPts val="0"/>
              </a:spcAft>
              <a:defRPr/>
            </a:pPr>
            <a:r>
              <a:rPr lang="en-US" sz="1600" b="1" dirty="0" smtClean="0"/>
              <a:t>2</a:t>
            </a:r>
            <a:endParaRPr lang="en-US" sz="1600" b="1" kern="0" dirty="0">
              <a:solidFill>
                <a:schemeClr val="tx1"/>
              </a:solidFill>
            </a:endParaRPr>
          </a:p>
        </p:txBody>
      </p:sp>
      <p:sp>
        <p:nvSpPr>
          <p:cNvPr id="18" name="Rounded Rectangle 17"/>
          <p:cNvSpPr/>
          <p:nvPr/>
        </p:nvSpPr>
        <p:spPr>
          <a:xfrm>
            <a:off x="3805713" y="2622271"/>
            <a:ext cx="1837865" cy="546025"/>
          </a:xfrm>
          <a:prstGeom prst="roundRect">
            <a:avLst>
              <a:gd name="adj" fmla="val 0"/>
            </a:avLst>
          </a:prstGeom>
          <a:ln/>
        </p:spPr>
        <p:style>
          <a:lnRef idx="1">
            <a:schemeClr val="accent1"/>
          </a:lnRef>
          <a:fillRef idx="2">
            <a:schemeClr val="accent1"/>
          </a:fillRef>
          <a:effectRef idx="1">
            <a:schemeClr val="accent1"/>
          </a:effectRef>
          <a:fontRef idx="minor">
            <a:schemeClr val="dk1"/>
          </a:fontRef>
        </p:style>
        <p:txBody>
          <a:bodyPr anchor="ctr"/>
          <a:lstStyle/>
          <a:p>
            <a:pPr algn="ctr" defTabSz="685800" fontAlgn="auto">
              <a:spcBef>
                <a:spcPts val="0"/>
              </a:spcBef>
              <a:spcAft>
                <a:spcPts val="0"/>
              </a:spcAft>
              <a:defRPr/>
            </a:pPr>
            <a:r>
              <a:rPr lang="en-US" sz="1600" b="1" dirty="0" smtClean="0"/>
              <a:t>3</a:t>
            </a:r>
            <a:endParaRPr lang="en-US" sz="1600" b="1" kern="0" dirty="0">
              <a:solidFill>
                <a:schemeClr val="tx1"/>
              </a:solidFill>
            </a:endParaRPr>
          </a:p>
        </p:txBody>
      </p:sp>
      <p:sp>
        <p:nvSpPr>
          <p:cNvPr id="19" name="Rounded Rectangle 18"/>
          <p:cNvSpPr/>
          <p:nvPr/>
        </p:nvSpPr>
        <p:spPr>
          <a:xfrm>
            <a:off x="5643578" y="2601199"/>
            <a:ext cx="1628110" cy="561026"/>
          </a:xfrm>
          <a:prstGeom prst="roundRect">
            <a:avLst>
              <a:gd name="adj" fmla="val 0"/>
            </a:avLst>
          </a:prstGeom>
          <a:ln/>
        </p:spPr>
        <p:style>
          <a:lnRef idx="1">
            <a:schemeClr val="accent1"/>
          </a:lnRef>
          <a:fillRef idx="2">
            <a:schemeClr val="accent1"/>
          </a:fillRef>
          <a:effectRef idx="1">
            <a:schemeClr val="accent1"/>
          </a:effectRef>
          <a:fontRef idx="minor">
            <a:schemeClr val="dk1"/>
          </a:fontRef>
        </p:style>
        <p:txBody>
          <a:bodyPr anchor="ctr"/>
          <a:lstStyle/>
          <a:p>
            <a:pPr algn="ctr" defTabSz="685800" fontAlgn="auto">
              <a:spcBef>
                <a:spcPts val="0"/>
              </a:spcBef>
              <a:spcAft>
                <a:spcPts val="0"/>
              </a:spcAft>
              <a:defRPr/>
            </a:pPr>
            <a:r>
              <a:rPr lang="en-US" sz="1600" b="1" dirty="0" smtClean="0"/>
              <a:t>4</a:t>
            </a:r>
            <a:endParaRPr lang="en-US" sz="1600" b="1" kern="0" dirty="0">
              <a:solidFill>
                <a:schemeClr val="tx1"/>
              </a:solidFill>
            </a:endParaRPr>
          </a:p>
        </p:txBody>
      </p:sp>
      <p:sp>
        <p:nvSpPr>
          <p:cNvPr id="20" name="Rounded Rectangle 19"/>
          <p:cNvSpPr/>
          <p:nvPr/>
        </p:nvSpPr>
        <p:spPr>
          <a:xfrm>
            <a:off x="7271688" y="2601199"/>
            <a:ext cx="1858025" cy="564201"/>
          </a:xfrm>
          <a:prstGeom prst="roundRect">
            <a:avLst>
              <a:gd name="adj" fmla="val 0"/>
            </a:avLst>
          </a:prstGeom>
          <a:ln/>
        </p:spPr>
        <p:style>
          <a:lnRef idx="1">
            <a:schemeClr val="accent1"/>
          </a:lnRef>
          <a:fillRef idx="2">
            <a:schemeClr val="accent1"/>
          </a:fillRef>
          <a:effectRef idx="1">
            <a:schemeClr val="accent1"/>
          </a:effectRef>
          <a:fontRef idx="minor">
            <a:schemeClr val="dk1"/>
          </a:fontRef>
        </p:style>
        <p:txBody>
          <a:bodyPr anchor="ctr"/>
          <a:lstStyle/>
          <a:p>
            <a:pPr algn="ctr" defTabSz="685800" fontAlgn="auto">
              <a:spcBef>
                <a:spcPts val="0"/>
              </a:spcBef>
              <a:spcAft>
                <a:spcPts val="0"/>
              </a:spcAft>
              <a:defRPr/>
            </a:pPr>
            <a:r>
              <a:rPr lang="id-ID" sz="1600" b="1" dirty="0"/>
              <a:t>5</a:t>
            </a:r>
            <a:endParaRPr lang="en-US" sz="1600" b="1" kern="0" dirty="0">
              <a:solidFill>
                <a:schemeClr val="tx1"/>
              </a:solidFill>
            </a:endParaRPr>
          </a:p>
        </p:txBody>
      </p:sp>
    </p:spTree>
    <p:extLst>
      <p:ext uri="{BB962C8B-B14F-4D97-AF65-F5344CB8AC3E}">
        <p14:creationId xmlns="" xmlns:p14="http://schemas.microsoft.com/office/powerpoint/2010/main" val="959788349"/>
      </p:ext>
    </p:extLst>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extBox 10"/>
          <p:cNvSpPr txBox="1">
            <a:spLocks noChangeArrowheads="1"/>
          </p:cNvSpPr>
          <p:nvPr/>
        </p:nvSpPr>
        <p:spPr bwMode="auto">
          <a:xfrm>
            <a:off x="0" y="0"/>
            <a:ext cx="9144000" cy="3906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82058" tIns="41029" rIns="82058" bIns="41029">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id-ID" sz="2000" b="1" dirty="0">
                <a:latin typeface="Consolas" pitchFamily="49" charset="0"/>
                <a:cs typeface="Estrangelo Edessa" pitchFamily="66" charset="0"/>
              </a:rPr>
              <a:t>Upaya – Upaya Pengendalian </a:t>
            </a:r>
            <a:r>
              <a:rPr lang="id-ID" sz="2000" b="1" dirty="0" smtClean="0">
                <a:latin typeface="Consolas" pitchFamily="49" charset="0"/>
                <a:cs typeface="Estrangelo Edessa" pitchFamily="66" charset="0"/>
              </a:rPr>
              <a:t>Inflasi (@1. Ketersediaan Pasokan)</a:t>
            </a:r>
            <a:endParaRPr lang="id-ID" sz="2000" b="1" dirty="0">
              <a:latin typeface="Consolas" pitchFamily="49" charset="0"/>
              <a:cs typeface="Estrangelo Edessa" pitchFamily="66" charset="0"/>
            </a:endParaRPr>
          </a:p>
        </p:txBody>
      </p:sp>
      <p:sp>
        <p:nvSpPr>
          <p:cNvPr id="14339" name="TextBox 4"/>
          <p:cNvSpPr txBox="1">
            <a:spLocks noChangeArrowheads="1"/>
          </p:cNvSpPr>
          <p:nvPr/>
        </p:nvSpPr>
        <p:spPr bwMode="auto">
          <a:xfrm>
            <a:off x="-7938" y="548680"/>
            <a:ext cx="8683626"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457200" indent="-457200"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buFont typeface="Calibri" pitchFamily="34" charset="0"/>
              <a:buAutoNum type="arabicPeriod"/>
            </a:pPr>
            <a:r>
              <a:rPr lang="id-ID" sz="2000" b="1" u="sng"/>
              <a:t>Pengembangan Klaster Pengendalian Inflasi Komoditas Bawang Putih</a:t>
            </a:r>
          </a:p>
        </p:txBody>
      </p:sp>
      <p:sp>
        <p:nvSpPr>
          <p:cNvPr id="14340" name="TextBox 5"/>
          <p:cNvSpPr txBox="1">
            <a:spLocks noChangeArrowheads="1"/>
          </p:cNvSpPr>
          <p:nvPr/>
        </p:nvSpPr>
        <p:spPr bwMode="auto">
          <a:xfrm>
            <a:off x="-36513" y="959843"/>
            <a:ext cx="9180513" cy="175432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285750" indent="-285750"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just" eaLnBrk="1" hangingPunct="1">
              <a:buFont typeface="Arial" charset="0"/>
              <a:buChar char="•"/>
            </a:pPr>
            <a:r>
              <a:rPr lang="id-ID" dirty="0"/>
              <a:t>Dalam rangka mendukung pemenuhan pasokan bawang putih </a:t>
            </a:r>
            <a:r>
              <a:rPr lang="id-ID" dirty="0" smtClean="0"/>
              <a:t>yang menjadi penyumbang inflasi Jawa Tengah dan masih didominasi impor (95% kebutuhan nasional), </a:t>
            </a:r>
            <a:r>
              <a:rPr lang="id-ID" dirty="0"/>
              <a:t>TPID Provinsi Jawa Tengah menginisiasi Program Pengembangan Klaster Pengendalian Inflasi untuk komoditas Bawang Putih di delapan Kab/Kota.</a:t>
            </a:r>
          </a:p>
          <a:p>
            <a:pPr algn="just" eaLnBrk="1" hangingPunct="1">
              <a:buFont typeface="Arial" charset="0"/>
              <a:buChar char="•"/>
            </a:pPr>
            <a:r>
              <a:rPr lang="id-ID" dirty="0" smtClean="0"/>
              <a:t>Sinergi dan komitmen berbagai </a:t>
            </a:r>
            <a:r>
              <a:rPr lang="id-ID" dirty="0"/>
              <a:t>pihak </a:t>
            </a:r>
            <a:r>
              <a:rPr lang="id-ID" dirty="0" smtClean="0"/>
              <a:t>dalam mendukung pelaksanaan klaster dimaksud dituangkan melalui </a:t>
            </a:r>
            <a:r>
              <a:rPr lang="id-ID" dirty="0"/>
              <a:t>Perjanjian Kerjasama </a:t>
            </a:r>
            <a:r>
              <a:rPr lang="id-ID" dirty="0" smtClean="0"/>
              <a:t>(Rabu</a:t>
            </a:r>
            <a:r>
              <a:rPr lang="id-ID" dirty="0"/>
              <a:t>, 24 Agustus 2016 di </a:t>
            </a:r>
            <a:r>
              <a:rPr lang="id-ID" dirty="0" smtClean="0"/>
              <a:t>Tawangmangu).</a:t>
            </a:r>
            <a:endParaRPr lang="id-ID" dirty="0"/>
          </a:p>
        </p:txBody>
      </p:sp>
      <p:pic>
        <p:nvPicPr>
          <p:cNvPr id="4100" name="Picture 4" descr="C:\Users\FRISKA~1.BAN\AppData\Local\Temp\Rar$DIa0.418\IMG_3571.JPG"/>
          <p:cNvPicPr>
            <a:picLocks noChangeAspect="1" noChangeArrowheads="1"/>
          </p:cNvPicPr>
          <p:nvPr/>
        </p:nvPicPr>
        <p:blipFill rotWithShape="1">
          <a:blip r:embed="rId2"/>
          <a:srcRect l="9089" t="26896" r="13104" b="2543"/>
          <a:stretch/>
        </p:blipFill>
        <p:spPr bwMode="auto">
          <a:xfrm>
            <a:off x="4499992" y="3428529"/>
            <a:ext cx="4489194" cy="2664148"/>
          </a:xfrm>
          <a:prstGeom prst="rect">
            <a:avLst/>
          </a:prstGeom>
          <a:noFill/>
          <a:ln>
            <a:solidFill>
              <a:schemeClr val="bg1">
                <a:lumMod val="50000"/>
              </a:schemeClr>
            </a:solidFill>
          </a:ln>
          <a:extLst>
            <a:ext uri="{909E8E84-426E-40DD-AFC4-6F175D3DCCD1}">
              <a14:hiddenFill xmlns="" xmlns:a14="http://schemas.microsoft.com/office/drawing/2010/main">
                <a:solidFill>
                  <a:srgbClr val="FFFFFF"/>
                </a:solidFill>
              </a14:hiddenFill>
            </a:ext>
          </a:extLst>
        </p:spPr>
      </p:pic>
      <p:pic>
        <p:nvPicPr>
          <p:cNvPr id="14342" name="Picture 3" descr="C:\Users\FRISKA~1.BAN\AppData\Local\Temp\Rar$DIa0.752\IMG_3440.JP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216024" y="2852465"/>
            <a:ext cx="4067944" cy="280075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4343" name="Rectangle 2"/>
          <p:cNvSpPr>
            <a:spLocks noChangeArrowheads="1"/>
          </p:cNvSpPr>
          <p:nvPr/>
        </p:nvSpPr>
        <p:spPr bwMode="auto">
          <a:xfrm>
            <a:off x="0" y="5687418"/>
            <a:ext cx="4387850" cy="339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algn="ctr"/>
            <a:r>
              <a:rPr lang="id-ID" sz="1600" i="1" u="sng">
                <a:solidFill>
                  <a:srgbClr val="002060"/>
                </a:solidFill>
              </a:rPr>
              <a:t>Acara penandatanganan PKS Bawang Putih</a:t>
            </a:r>
          </a:p>
        </p:txBody>
      </p:sp>
      <p:sp>
        <p:nvSpPr>
          <p:cNvPr id="14344" name="Rectangle 8"/>
          <p:cNvSpPr>
            <a:spLocks noChangeArrowheads="1"/>
          </p:cNvSpPr>
          <p:nvPr/>
        </p:nvSpPr>
        <p:spPr bwMode="auto">
          <a:xfrm>
            <a:off x="4648200" y="3074393"/>
            <a:ext cx="4387850" cy="339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algn="ctr"/>
            <a:r>
              <a:rPr lang="id-ID" sz="1600" i="1" u="sng">
                <a:solidFill>
                  <a:srgbClr val="002060"/>
                </a:solidFill>
              </a:rPr>
              <a:t>Tanam Perdana Bawang Putih</a:t>
            </a:r>
          </a:p>
        </p:txBody>
      </p:sp>
    </p:spTree>
    <p:extLst>
      <p:ext uri="{BB962C8B-B14F-4D97-AF65-F5344CB8AC3E}">
        <p14:creationId xmlns="" xmlns:p14="http://schemas.microsoft.com/office/powerpoint/2010/main" val="3815404162"/>
      </p:ext>
    </p:extLst>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extBox 10"/>
          <p:cNvSpPr txBox="1">
            <a:spLocks noChangeArrowheads="1"/>
          </p:cNvSpPr>
          <p:nvPr/>
        </p:nvSpPr>
        <p:spPr bwMode="auto">
          <a:xfrm>
            <a:off x="0" y="0"/>
            <a:ext cx="9144000" cy="3906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82058" tIns="41029" rIns="82058" bIns="41029">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id-ID" sz="2000" b="1" dirty="0">
                <a:latin typeface="Consolas" pitchFamily="49" charset="0"/>
                <a:cs typeface="Estrangelo Edessa" pitchFamily="66" charset="0"/>
              </a:rPr>
              <a:t>Upaya – Upaya Pengendalian </a:t>
            </a:r>
            <a:r>
              <a:rPr lang="id-ID" sz="2000" b="1" dirty="0" smtClean="0">
                <a:latin typeface="Consolas" pitchFamily="49" charset="0"/>
                <a:cs typeface="Estrangelo Edessa" pitchFamily="66" charset="0"/>
              </a:rPr>
              <a:t>Inflasi  (@2. Pembentukan Harga)</a:t>
            </a:r>
            <a:endParaRPr lang="id-ID" sz="2000" b="1" dirty="0">
              <a:latin typeface="Consolas" pitchFamily="49" charset="0"/>
              <a:cs typeface="Estrangelo Edessa" pitchFamily="66" charset="0"/>
            </a:endParaRPr>
          </a:p>
        </p:txBody>
      </p:sp>
      <p:sp>
        <p:nvSpPr>
          <p:cNvPr id="15363" name="TextBox 5"/>
          <p:cNvSpPr txBox="1">
            <a:spLocks noChangeArrowheads="1"/>
          </p:cNvSpPr>
          <p:nvPr/>
        </p:nvSpPr>
        <p:spPr bwMode="auto">
          <a:xfrm>
            <a:off x="0" y="571473"/>
            <a:ext cx="7748588"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457200" indent="-457200"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buFont typeface="Calibri" pitchFamily="34" charset="0"/>
              <a:buAutoNum type="arabicPeriod" startAt="2"/>
            </a:pPr>
            <a:r>
              <a:rPr lang="id-ID" sz="2300" b="1" u="sng" dirty="0"/>
              <a:t>Pasar Murah dan Operasi Pasar</a:t>
            </a:r>
          </a:p>
        </p:txBody>
      </p:sp>
      <p:pic>
        <p:nvPicPr>
          <p:cNvPr id="14" name="Picture 3" descr="G:\Foto\IMG-20160620-WA0026.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22922" y="1591690"/>
            <a:ext cx="2781656" cy="185348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366" name="Picture 6"/>
          <p:cNvPicPr>
            <a:picLocks noChangeAspect="1" noChangeArrowheads="1"/>
          </p:cNvPicPr>
          <p:nvPr/>
        </p:nvPicPr>
        <p:blipFill>
          <a:blip r:embed="rId3">
            <a:extLst>
              <a:ext uri="{28A0092B-C50C-407E-A947-70E740481C1C}">
                <a14:useLocalDpi xmlns="" xmlns:a14="http://schemas.microsoft.com/office/drawing/2010/main" val="0"/>
              </a:ext>
            </a:extLst>
          </a:blip>
          <a:srcRect l="12184" t="29910" r="47656" b="26836"/>
          <a:stretch>
            <a:fillRect/>
          </a:stretch>
        </p:blipFill>
        <p:spPr bwMode="auto">
          <a:xfrm>
            <a:off x="1907704" y="2975124"/>
            <a:ext cx="3008928" cy="182202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5367" name="Picture 7"/>
          <p:cNvPicPr>
            <a:picLocks noChangeAspect="1" noChangeArrowheads="1"/>
          </p:cNvPicPr>
          <p:nvPr/>
        </p:nvPicPr>
        <p:blipFill>
          <a:blip r:embed="rId4">
            <a:extLst>
              <a:ext uri="{28A0092B-C50C-407E-A947-70E740481C1C}">
                <a14:useLocalDpi xmlns="" xmlns:a14="http://schemas.microsoft.com/office/drawing/2010/main" val="0"/>
              </a:ext>
            </a:extLst>
          </a:blip>
          <a:srcRect l="14803" t="29117" r="52916" b="35442"/>
          <a:stretch>
            <a:fillRect/>
          </a:stretch>
        </p:blipFill>
        <p:spPr bwMode="auto">
          <a:xfrm>
            <a:off x="4716016" y="1473877"/>
            <a:ext cx="2592288" cy="166709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15368" name="TextBox 1"/>
          <p:cNvSpPr txBox="1">
            <a:spLocks noChangeArrowheads="1"/>
          </p:cNvSpPr>
          <p:nvPr/>
        </p:nvSpPr>
        <p:spPr bwMode="auto">
          <a:xfrm>
            <a:off x="526489" y="1096607"/>
            <a:ext cx="1847850"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r>
              <a:rPr lang="id-ID" sz="2000" b="1" u="sng" dirty="0"/>
              <a:t>Pasar murah</a:t>
            </a:r>
          </a:p>
        </p:txBody>
      </p:sp>
      <p:pic>
        <p:nvPicPr>
          <p:cNvPr id="15369" name="Picture 5"/>
          <p:cNvPicPr>
            <a:picLocks noChangeAspect="1" noChangeArrowheads="1"/>
          </p:cNvPicPr>
          <p:nvPr/>
        </p:nvPicPr>
        <p:blipFill>
          <a:blip r:embed="rId5">
            <a:extLst>
              <a:ext uri="{28A0092B-C50C-407E-A947-70E740481C1C}">
                <a14:useLocalDpi xmlns="" xmlns:a14="http://schemas.microsoft.com/office/drawing/2010/main" val="0"/>
              </a:ext>
            </a:extLst>
          </a:blip>
          <a:srcRect l="12073" t="22569" r="38622" b="21478"/>
          <a:stretch>
            <a:fillRect/>
          </a:stretch>
        </p:blipFill>
        <p:spPr bwMode="auto">
          <a:xfrm>
            <a:off x="6228184" y="2975124"/>
            <a:ext cx="2854549" cy="182202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15370" name="TextBox 18"/>
          <p:cNvSpPr txBox="1">
            <a:spLocks noChangeArrowheads="1"/>
          </p:cNvSpPr>
          <p:nvPr/>
        </p:nvSpPr>
        <p:spPr bwMode="auto">
          <a:xfrm>
            <a:off x="5438692" y="1015477"/>
            <a:ext cx="2212975"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r>
              <a:rPr lang="id-ID" sz="2000" b="1" u="sng" dirty="0"/>
              <a:t>Operasi Pasar</a:t>
            </a:r>
          </a:p>
        </p:txBody>
      </p:sp>
      <p:sp>
        <p:nvSpPr>
          <p:cNvPr id="3" name="Rectangle 2"/>
          <p:cNvSpPr/>
          <p:nvPr/>
        </p:nvSpPr>
        <p:spPr>
          <a:xfrm>
            <a:off x="128791" y="4797152"/>
            <a:ext cx="8794789" cy="1754326"/>
          </a:xfrm>
          <a:prstGeom prst="rect">
            <a:avLst/>
          </a:prstGeom>
        </p:spPr>
        <p:txBody>
          <a:bodyPr wrap="square">
            <a:spAutoFit/>
          </a:bodyPr>
          <a:lstStyle/>
          <a:p>
            <a:pPr marL="0" lvl="1"/>
            <a:r>
              <a:rPr lang="id-ID" dirty="0"/>
              <a:t>Tujuan :</a:t>
            </a:r>
          </a:p>
          <a:p>
            <a:pPr marL="274638" lvl="1" indent="-274638">
              <a:buFont typeface="Arial" pitchFamily="34" charset="0"/>
              <a:buChar char="•"/>
            </a:pPr>
            <a:r>
              <a:rPr lang="id-ID" dirty="0"/>
              <a:t>Memberikan efek psikologis kepada pedagang dg harapan pedagang tidak menaikkan harga pada saat penyelenggaraan pasar murah</a:t>
            </a:r>
          </a:p>
          <a:p>
            <a:pPr marL="274638" lvl="1" indent="-274638">
              <a:buFont typeface="Arial" pitchFamily="34" charset="0"/>
              <a:buChar char="•"/>
            </a:pPr>
            <a:r>
              <a:rPr lang="id-ID" dirty="0"/>
              <a:t>Mengurangi </a:t>
            </a:r>
            <a:r>
              <a:rPr lang="id-ID" i="1" dirty="0"/>
              <a:t>demand</a:t>
            </a:r>
            <a:r>
              <a:rPr lang="id-ID" dirty="0"/>
              <a:t> terhadap komoditas tertentu</a:t>
            </a:r>
          </a:p>
          <a:p>
            <a:pPr marL="285750" indent="-285750">
              <a:buFont typeface="Arial" pitchFamily="34" charset="0"/>
              <a:buChar char="•"/>
            </a:pPr>
            <a:r>
              <a:rPr lang="id-ID" dirty="0"/>
              <a:t>Membantu masyarakat kurang mampu memperoleh bahan pangan strategis dg harga terjangkau</a:t>
            </a:r>
          </a:p>
        </p:txBody>
      </p:sp>
    </p:spTree>
    <p:extLst>
      <p:ext uri="{BB962C8B-B14F-4D97-AF65-F5344CB8AC3E}">
        <p14:creationId xmlns="" xmlns:p14="http://schemas.microsoft.com/office/powerpoint/2010/main" val="298382195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extBox 10"/>
          <p:cNvSpPr txBox="1">
            <a:spLocks noChangeArrowheads="1"/>
          </p:cNvSpPr>
          <p:nvPr/>
        </p:nvSpPr>
        <p:spPr bwMode="auto">
          <a:xfrm>
            <a:off x="0" y="0"/>
            <a:ext cx="9144000" cy="6984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82058" tIns="41029" rIns="82058" bIns="41029">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id-ID" sz="2000" b="1" dirty="0">
                <a:latin typeface="Consolas" pitchFamily="49" charset="0"/>
                <a:cs typeface="Estrangelo Edessa" pitchFamily="66" charset="0"/>
              </a:rPr>
              <a:t>Upaya – Upaya Pengendalian </a:t>
            </a:r>
            <a:r>
              <a:rPr lang="id-ID" sz="2000" b="1" dirty="0" smtClean="0">
                <a:latin typeface="Consolas" pitchFamily="49" charset="0"/>
                <a:cs typeface="Estrangelo Edessa" pitchFamily="66" charset="0"/>
              </a:rPr>
              <a:t>Inflasi (@3. Distribusi Pasokan Lancar, Memotong Rantai Perdagangan)</a:t>
            </a:r>
            <a:endParaRPr lang="id-ID" sz="2000" b="1" dirty="0">
              <a:latin typeface="Consolas" pitchFamily="49" charset="0"/>
              <a:cs typeface="Estrangelo Edessa" pitchFamily="66" charset="0"/>
            </a:endParaRPr>
          </a:p>
        </p:txBody>
      </p:sp>
      <p:sp>
        <p:nvSpPr>
          <p:cNvPr id="16387" name="TextBox 2"/>
          <p:cNvSpPr txBox="1">
            <a:spLocks noChangeArrowheads="1"/>
          </p:cNvSpPr>
          <p:nvPr/>
        </p:nvSpPr>
        <p:spPr bwMode="auto">
          <a:xfrm>
            <a:off x="0" y="1101725"/>
            <a:ext cx="9144000" cy="2632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285750" indent="-285750"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just" eaLnBrk="1" hangingPunct="1">
              <a:buFont typeface="Arial" charset="0"/>
              <a:buChar char="•"/>
            </a:pPr>
            <a:r>
              <a:rPr lang="id-ID" sz="1500"/>
              <a:t>Dalam rangka mendukung ketersediaan pasokan dan memperpendek mata rantai perdagangan, TPID Jateng menginisiasi Kerjasama Perdagangan Antar Daerah. Upaya ini juga merupakan salah satu wujud implementasi </a:t>
            </a:r>
            <a:r>
              <a:rPr lang="id-ID" sz="1500" i="1"/>
              <a:t>roadmap</a:t>
            </a:r>
            <a:r>
              <a:rPr lang="id-ID" sz="1500"/>
              <a:t> pengendalian inflasi Jawa Tengah.</a:t>
            </a:r>
          </a:p>
          <a:p>
            <a:pPr algn="just" eaLnBrk="1" hangingPunct="1">
              <a:buFont typeface="Arial" charset="0"/>
              <a:buChar char="•"/>
            </a:pPr>
            <a:r>
              <a:rPr lang="id-ID" sz="1500"/>
              <a:t>Pada tahun 2015, telah dilakukan Penandatanganan MoU Kerjasama Perdagangan Antar Daerah untuk komoditas bawang merah, antara ABMI Kendal, Demak dan Brebes dengan Pedagang besar bawang merah Pasar Johar.</a:t>
            </a:r>
          </a:p>
          <a:p>
            <a:pPr algn="just" eaLnBrk="1" hangingPunct="1">
              <a:buFont typeface="Arial" charset="0"/>
              <a:buChar char="•"/>
            </a:pPr>
            <a:r>
              <a:rPr lang="id-ID" sz="1500"/>
              <a:t>Tahun 2016, TPID kembali menginisiasi kerjasama pardagangan antar daerah untuk komoditas cabai, antara Gapoktan di Magelang dan Temanggung dengan Pedagang besar Cabai  di Pasar Johar.</a:t>
            </a:r>
          </a:p>
          <a:p>
            <a:pPr algn="just" eaLnBrk="1" hangingPunct="1">
              <a:buFont typeface="Arial" charset="0"/>
              <a:buChar char="•"/>
            </a:pPr>
            <a:r>
              <a:rPr lang="id-ID" sz="1500"/>
              <a:t>Cabai menjadi komoditas yang dipilih untuk dikerjasamakan mengingat cabai masuk dalam 10 besar komoditas penyumbang inflasi di Jateng dalam 30 bulan terakhir, padahal Jateng merupakan daerah sentra yang memproduksi 14%  pasokan cabai  nasional.</a:t>
            </a:r>
          </a:p>
        </p:txBody>
      </p:sp>
      <p:graphicFrame>
        <p:nvGraphicFramePr>
          <p:cNvPr id="4" name="Table 3"/>
          <p:cNvGraphicFramePr>
            <a:graphicFrameLocks noGrp="1"/>
          </p:cNvGraphicFramePr>
          <p:nvPr>
            <p:extLst>
              <p:ext uri="{D42A27DB-BD31-4B8C-83A1-F6EECF244321}">
                <p14:modId xmlns="" xmlns:p14="http://schemas.microsoft.com/office/powerpoint/2010/main" val="2797097230"/>
              </p:ext>
            </p:extLst>
          </p:nvPr>
        </p:nvGraphicFramePr>
        <p:xfrm>
          <a:off x="395288" y="3673300"/>
          <a:ext cx="8540749" cy="3140076"/>
        </p:xfrm>
        <a:graphic>
          <a:graphicData uri="http://schemas.openxmlformats.org/drawingml/2006/table">
            <a:tbl>
              <a:tblPr firstRow="1" bandRow="1">
                <a:tableStyleId>{5C22544A-7EE6-4342-B048-85BDC9FD1C3A}</a:tableStyleId>
              </a:tblPr>
              <a:tblGrid>
                <a:gridCol w="403202"/>
                <a:gridCol w="3168603"/>
                <a:gridCol w="1080205"/>
                <a:gridCol w="1656315"/>
                <a:gridCol w="1080205"/>
                <a:gridCol w="1152219"/>
              </a:tblGrid>
              <a:tr h="370926">
                <a:tc>
                  <a:txBody>
                    <a:bodyPr/>
                    <a:lstStyle/>
                    <a:p>
                      <a:pPr algn="ctr"/>
                      <a:r>
                        <a:rPr lang="id-ID" sz="1200" dirty="0" smtClean="0"/>
                        <a:t>No</a:t>
                      </a:r>
                      <a:endParaRPr lang="id-ID" sz="1200" dirty="0"/>
                    </a:p>
                  </a:txBody>
                  <a:tcPr marL="91447" marR="91447" marT="45731" marB="45731">
                    <a:solidFill>
                      <a:schemeClr val="accent1">
                        <a:lumMod val="75000"/>
                      </a:schemeClr>
                    </a:solidFill>
                  </a:tcPr>
                </a:tc>
                <a:tc>
                  <a:txBody>
                    <a:bodyPr/>
                    <a:lstStyle/>
                    <a:p>
                      <a:pPr algn="ctr"/>
                      <a:r>
                        <a:rPr lang="id-ID" sz="1200" dirty="0" smtClean="0"/>
                        <a:t>Komoditas Berdasarkan NK Terbesar</a:t>
                      </a:r>
                      <a:endParaRPr lang="id-ID" sz="1200" dirty="0"/>
                    </a:p>
                  </a:txBody>
                  <a:tcPr marL="91447" marR="91447" marT="45731" marB="45731">
                    <a:solidFill>
                      <a:schemeClr val="accent1">
                        <a:lumMod val="75000"/>
                      </a:schemeClr>
                    </a:solidFill>
                  </a:tcPr>
                </a:tc>
                <a:tc>
                  <a:txBody>
                    <a:bodyPr/>
                    <a:lstStyle/>
                    <a:p>
                      <a:pPr algn="ctr"/>
                      <a:r>
                        <a:rPr lang="id-ID" sz="1200" dirty="0" smtClean="0"/>
                        <a:t>Bobot (%)</a:t>
                      </a:r>
                      <a:endParaRPr lang="id-ID" sz="1200" dirty="0"/>
                    </a:p>
                  </a:txBody>
                  <a:tcPr marL="91447" marR="91447" marT="45731" marB="45731">
                    <a:solidFill>
                      <a:schemeClr val="accent1">
                        <a:lumMod val="75000"/>
                      </a:schemeClr>
                    </a:solidFill>
                  </a:tcPr>
                </a:tc>
                <a:tc>
                  <a:txBody>
                    <a:bodyPr/>
                    <a:lstStyle/>
                    <a:p>
                      <a:pPr algn="ctr"/>
                      <a:r>
                        <a:rPr lang="id-ID" sz="1200" dirty="0" smtClean="0"/>
                        <a:t>Frekuensi (&gt;0,02)</a:t>
                      </a:r>
                      <a:endParaRPr lang="id-ID" sz="1200" dirty="0"/>
                    </a:p>
                  </a:txBody>
                  <a:tcPr marL="91447" marR="91447" marT="45731" marB="45731">
                    <a:solidFill>
                      <a:schemeClr val="accent1">
                        <a:lumMod val="75000"/>
                      </a:schemeClr>
                    </a:solidFill>
                  </a:tcPr>
                </a:tc>
                <a:tc>
                  <a:txBody>
                    <a:bodyPr/>
                    <a:lstStyle/>
                    <a:p>
                      <a:pPr algn="ctr"/>
                      <a:r>
                        <a:rPr lang="id-ID" sz="1200" dirty="0" smtClean="0"/>
                        <a:t>Kuadran</a:t>
                      </a:r>
                      <a:endParaRPr lang="id-ID" sz="1200" dirty="0"/>
                    </a:p>
                  </a:txBody>
                  <a:tcPr marL="91447" marR="91447" marT="45731" marB="45731">
                    <a:solidFill>
                      <a:schemeClr val="accent1">
                        <a:lumMod val="75000"/>
                      </a:schemeClr>
                    </a:solidFill>
                  </a:tcPr>
                </a:tc>
                <a:tc>
                  <a:txBody>
                    <a:bodyPr/>
                    <a:lstStyle/>
                    <a:p>
                      <a:pPr algn="ctr"/>
                      <a:r>
                        <a:rPr lang="id-ID" sz="1200" dirty="0" smtClean="0"/>
                        <a:t>Risiko</a:t>
                      </a:r>
                      <a:endParaRPr lang="id-ID" sz="1200" dirty="0"/>
                    </a:p>
                  </a:txBody>
                  <a:tcPr marL="91447" marR="91447" marT="45731" marB="45731">
                    <a:solidFill>
                      <a:schemeClr val="accent1">
                        <a:lumMod val="75000"/>
                      </a:schemeClr>
                    </a:solidFill>
                  </a:tcPr>
                </a:tc>
              </a:tr>
              <a:tr h="274384">
                <a:tc>
                  <a:txBody>
                    <a:bodyPr/>
                    <a:lstStyle/>
                    <a:p>
                      <a:r>
                        <a:rPr lang="id-ID" sz="1200" dirty="0" smtClean="0"/>
                        <a:t>1</a:t>
                      </a:r>
                      <a:endParaRPr lang="id-ID" sz="1200" dirty="0"/>
                    </a:p>
                  </a:txBody>
                  <a:tcPr marL="91447" marR="91447" marT="45731" marB="45731"/>
                </a:tc>
                <a:tc>
                  <a:txBody>
                    <a:bodyPr/>
                    <a:lstStyle/>
                    <a:p>
                      <a:r>
                        <a:rPr lang="id-ID" sz="1200" dirty="0" smtClean="0"/>
                        <a:t>Beras</a:t>
                      </a:r>
                      <a:endParaRPr lang="id-ID" sz="1200" dirty="0"/>
                    </a:p>
                  </a:txBody>
                  <a:tcPr marL="91447" marR="91447" marT="45731" marB="45731"/>
                </a:tc>
                <a:tc>
                  <a:txBody>
                    <a:bodyPr/>
                    <a:lstStyle/>
                    <a:p>
                      <a:r>
                        <a:rPr lang="id-ID" sz="1200" dirty="0" smtClean="0"/>
                        <a:t>4,59</a:t>
                      </a:r>
                      <a:endParaRPr lang="id-ID" sz="1200" dirty="0"/>
                    </a:p>
                  </a:txBody>
                  <a:tcPr marL="91447" marR="91447" marT="45731" marB="45731"/>
                </a:tc>
                <a:tc>
                  <a:txBody>
                    <a:bodyPr/>
                    <a:lstStyle/>
                    <a:p>
                      <a:pPr algn="ctr"/>
                      <a:r>
                        <a:rPr lang="id-ID" sz="1200" dirty="0" smtClean="0"/>
                        <a:t>15</a:t>
                      </a:r>
                    </a:p>
                  </a:txBody>
                  <a:tcPr marL="91447" marR="91447" marT="45731" marB="45731"/>
                </a:tc>
                <a:tc>
                  <a:txBody>
                    <a:bodyPr/>
                    <a:lstStyle/>
                    <a:p>
                      <a:pPr algn="ctr"/>
                      <a:r>
                        <a:rPr lang="id-ID" sz="1200" dirty="0" smtClean="0"/>
                        <a:t>I</a:t>
                      </a:r>
                      <a:endParaRPr lang="id-ID" sz="1200" dirty="0"/>
                    </a:p>
                  </a:txBody>
                  <a:tcPr marL="91447" marR="91447" marT="45731" marB="45731"/>
                </a:tc>
                <a:tc>
                  <a:txBody>
                    <a:bodyPr/>
                    <a:lstStyle/>
                    <a:p>
                      <a:pPr algn="ctr"/>
                      <a:r>
                        <a:rPr lang="id-ID" sz="1200" dirty="0" smtClean="0"/>
                        <a:t>Tinggi</a:t>
                      </a:r>
                      <a:endParaRPr lang="id-ID" sz="1200" dirty="0"/>
                    </a:p>
                  </a:txBody>
                  <a:tcPr marL="91447" marR="91447" marT="45731" marB="45731"/>
                </a:tc>
              </a:tr>
              <a:tr h="274384">
                <a:tc>
                  <a:txBody>
                    <a:bodyPr/>
                    <a:lstStyle/>
                    <a:p>
                      <a:r>
                        <a:rPr lang="id-ID" sz="1200" dirty="0" smtClean="0"/>
                        <a:t>2</a:t>
                      </a:r>
                      <a:endParaRPr lang="id-ID" sz="1200" dirty="0"/>
                    </a:p>
                  </a:txBody>
                  <a:tcPr marL="91447" marR="91447" marT="45731" marB="45731"/>
                </a:tc>
                <a:tc>
                  <a:txBody>
                    <a:bodyPr/>
                    <a:lstStyle/>
                    <a:p>
                      <a:r>
                        <a:rPr lang="id-ID" sz="1200" dirty="0" smtClean="0"/>
                        <a:t>Bawang</a:t>
                      </a:r>
                      <a:r>
                        <a:rPr lang="id-ID" sz="1200" baseline="0" dirty="0" smtClean="0"/>
                        <a:t> Merah</a:t>
                      </a:r>
                      <a:endParaRPr lang="id-ID" sz="1200" dirty="0"/>
                    </a:p>
                  </a:txBody>
                  <a:tcPr marL="91447" marR="91447" marT="45731" marB="45731"/>
                </a:tc>
                <a:tc>
                  <a:txBody>
                    <a:bodyPr/>
                    <a:lstStyle/>
                    <a:p>
                      <a:r>
                        <a:rPr lang="id-ID" sz="1200" dirty="0" smtClean="0"/>
                        <a:t>0,87</a:t>
                      </a:r>
                      <a:endParaRPr lang="id-ID" sz="1200" dirty="0"/>
                    </a:p>
                  </a:txBody>
                  <a:tcPr marL="91447" marR="91447" marT="45731" marB="45731"/>
                </a:tc>
                <a:tc>
                  <a:txBody>
                    <a:bodyPr/>
                    <a:lstStyle/>
                    <a:p>
                      <a:pPr algn="ctr"/>
                      <a:r>
                        <a:rPr lang="id-ID" sz="1200" dirty="0" smtClean="0"/>
                        <a:t>15</a:t>
                      </a:r>
                      <a:endParaRPr lang="id-ID" sz="1200" dirty="0"/>
                    </a:p>
                  </a:txBody>
                  <a:tcPr marL="91447" marR="91447" marT="45731" marB="45731"/>
                </a:tc>
                <a:tc>
                  <a:txBody>
                    <a:bodyPr/>
                    <a:lstStyle/>
                    <a:p>
                      <a:pPr algn="ctr"/>
                      <a:r>
                        <a:rPr lang="id-ID" sz="1200" dirty="0" smtClean="0"/>
                        <a:t>I</a:t>
                      </a:r>
                      <a:endParaRPr lang="id-ID" sz="1200" dirty="0"/>
                    </a:p>
                  </a:txBody>
                  <a:tcPr marL="91447" marR="91447" marT="45731" marB="45731"/>
                </a:tc>
                <a:tc>
                  <a:txBody>
                    <a:bodyPr/>
                    <a:lstStyle/>
                    <a:p>
                      <a:pPr algn="ctr"/>
                      <a:r>
                        <a:rPr lang="id-ID" sz="1200" smtClean="0"/>
                        <a:t>Tinggi</a:t>
                      </a:r>
                      <a:endParaRPr lang="id-ID" sz="1200" dirty="0"/>
                    </a:p>
                  </a:txBody>
                  <a:tcPr marL="91447" marR="91447" marT="45731" marB="45731"/>
                </a:tc>
              </a:tr>
              <a:tr h="285979">
                <a:tc>
                  <a:txBody>
                    <a:bodyPr/>
                    <a:lstStyle/>
                    <a:p>
                      <a:r>
                        <a:rPr lang="id-ID" sz="1200" dirty="0" smtClean="0"/>
                        <a:t>3</a:t>
                      </a:r>
                      <a:endParaRPr lang="id-ID" sz="1200" dirty="0"/>
                    </a:p>
                  </a:txBody>
                  <a:tcPr marL="91447" marR="91447" marT="45731" marB="45731"/>
                </a:tc>
                <a:tc>
                  <a:txBody>
                    <a:bodyPr/>
                    <a:lstStyle/>
                    <a:p>
                      <a:r>
                        <a:rPr lang="id-ID" sz="1200" dirty="0" smtClean="0"/>
                        <a:t>Rokok Kretek Filter</a:t>
                      </a:r>
                      <a:endParaRPr lang="id-ID" sz="1200" dirty="0"/>
                    </a:p>
                  </a:txBody>
                  <a:tcPr marL="91447" marR="91447" marT="45731" marB="45731"/>
                </a:tc>
                <a:tc>
                  <a:txBody>
                    <a:bodyPr/>
                    <a:lstStyle/>
                    <a:p>
                      <a:r>
                        <a:rPr lang="id-ID" sz="1200" dirty="0" smtClean="0"/>
                        <a:t>2,52</a:t>
                      </a:r>
                      <a:endParaRPr lang="id-ID" sz="1200" dirty="0"/>
                    </a:p>
                  </a:txBody>
                  <a:tcPr marL="91447" marR="91447" marT="45731" marB="45731"/>
                </a:tc>
                <a:tc>
                  <a:txBody>
                    <a:bodyPr/>
                    <a:lstStyle/>
                    <a:p>
                      <a:pPr algn="ctr"/>
                      <a:r>
                        <a:rPr lang="id-ID" sz="1200" dirty="0" smtClean="0"/>
                        <a:t>15</a:t>
                      </a:r>
                      <a:endParaRPr lang="id-ID" sz="1200" dirty="0"/>
                    </a:p>
                  </a:txBody>
                  <a:tcPr marL="91447" marR="91447" marT="45731" marB="45731"/>
                </a:tc>
                <a:tc>
                  <a:txBody>
                    <a:bodyPr/>
                    <a:lstStyle/>
                    <a:p>
                      <a:pPr algn="ctr"/>
                      <a:r>
                        <a:rPr lang="id-ID" sz="1200" dirty="0" smtClean="0"/>
                        <a:t>I</a:t>
                      </a:r>
                      <a:endParaRPr lang="id-ID" sz="1200" dirty="0"/>
                    </a:p>
                  </a:txBody>
                  <a:tcPr marL="91447" marR="91447" marT="45731" marB="45731"/>
                </a:tc>
                <a:tc>
                  <a:txBody>
                    <a:bodyPr/>
                    <a:lstStyle/>
                    <a:p>
                      <a:pPr algn="ctr"/>
                      <a:r>
                        <a:rPr lang="id-ID" sz="1200" dirty="0" smtClean="0"/>
                        <a:t>Tinggi</a:t>
                      </a:r>
                      <a:endParaRPr lang="id-ID" sz="1200" dirty="0"/>
                    </a:p>
                  </a:txBody>
                  <a:tcPr marL="91447" marR="91447" marT="45731" marB="45731"/>
                </a:tc>
              </a:tr>
              <a:tr h="288099">
                <a:tc>
                  <a:txBody>
                    <a:bodyPr/>
                    <a:lstStyle/>
                    <a:p>
                      <a:r>
                        <a:rPr lang="id-ID" sz="1200" dirty="0" smtClean="0"/>
                        <a:t>4</a:t>
                      </a:r>
                      <a:endParaRPr lang="id-ID" sz="1200" dirty="0"/>
                    </a:p>
                  </a:txBody>
                  <a:tcPr marL="91447" marR="91447" marT="45731" marB="45731"/>
                </a:tc>
                <a:tc>
                  <a:txBody>
                    <a:bodyPr/>
                    <a:lstStyle/>
                    <a:p>
                      <a:r>
                        <a:rPr lang="id-ID" sz="1200" dirty="0" smtClean="0"/>
                        <a:t>Daging Ayam</a:t>
                      </a:r>
                      <a:r>
                        <a:rPr lang="id-ID" sz="1200" baseline="0" dirty="0" smtClean="0"/>
                        <a:t> Ras</a:t>
                      </a:r>
                      <a:endParaRPr lang="id-ID" sz="1200" dirty="0"/>
                    </a:p>
                  </a:txBody>
                  <a:tcPr marL="91447" marR="91447" marT="45731" marB="45731"/>
                </a:tc>
                <a:tc>
                  <a:txBody>
                    <a:bodyPr/>
                    <a:lstStyle/>
                    <a:p>
                      <a:r>
                        <a:rPr lang="id-ID" sz="1200" dirty="0" smtClean="0"/>
                        <a:t>1,10</a:t>
                      </a:r>
                      <a:endParaRPr lang="id-ID" sz="1200" dirty="0"/>
                    </a:p>
                  </a:txBody>
                  <a:tcPr marL="91447" marR="91447" marT="45731" marB="45731"/>
                </a:tc>
                <a:tc>
                  <a:txBody>
                    <a:bodyPr/>
                    <a:lstStyle/>
                    <a:p>
                      <a:pPr algn="ctr"/>
                      <a:r>
                        <a:rPr lang="id-ID" sz="1200" dirty="0" smtClean="0"/>
                        <a:t>14</a:t>
                      </a:r>
                      <a:endParaRPr lang="id-ID" sz="1200" dirty="0"/>
                    </a:p>
                  </a:txBody>
                  <a:tcPr marL="91447" marR="91447" marT="45731" marB="45731"/>
                </a:tc>
                <a:tc>
                  <a:txBody>
                    <a:bodyPr/>
                    <a:lstStyle/>
                    <a:p>
                      <a:pPr algn="ctr"/>
                      <a:r>
                        <a:rPr lang="id-ID" sz="1200" smtClean="0"/>
                        <a:t>I</a:t>
                      </a:r>
                      <a:endParaRPr lang="id-ID" sz="1200" dirty="0"/>
                    </a:p>
                  </a:txBody>
                  <a:tcPr marL="91447" marR="91447" marT="45731" marB="45731"/>
                </a:tc>
                <a:tc>
                  <a:txBody>
                    <a:bodyPr/>
                    <a:lstStyle/>
                    <a:p>
                      <a:pPr algn="ctr"/>
                      <a:r>
                        <a:rPr lang="id-ID" sz="1200" dirty="0" smtClean="0"/>
                        <a:t>Tinggi</a:t>
                      </a:r>
                      <a:endParaRPr lang="id-ID" sz="1200" dirty="0"/>
                    </a:p>
                  </a:txBody>
                  <a:tcPr marL="91447" marR="91447" marT="45731" marB="45731"/>
                </a:tc>
              </a:tr>
              <a:tr h="274384">
                <a:tc>
                  <a:txBody>
                    <a:bodyPr/>
                    <a:lstStyle/>
                    <a:p>
                      <a:r>
                        <a:rPr lang="id-ID" sz="1200" dirty="0" smtClean="0"/>
                        <a:t>5</a:t>
                      </a:r>
                      <a:endParaRPr lang="id-ID" sz="1200" dirty="0"/>
                    </a:p>
                  </a:txBody>
                  <a:tcPr marL="91447" marR="91447" marT="45731" marB="45731"/>
                </a:tc>
                <a:tc>
                  <a:txBody>
                    <a:bodyPr/>
                    <a:lstStyle/>
                    <a:p>
                      <a:r>
                        <a:rPr lang="id-ID" sz="1200" dirty="0" smtClean="0"/>
                        <a:t>Telur Ayam Ras</a:t>
                      </a:r>
                      <a:endParaRPr lang="id-ID" sz="1200" dirty="0"/>
                    </a:p>
                  </a:txBody>
                  <a:tcPr marL="91447" marR="91447" marT="45731" marB="45731"/>
                </a:tc>
                <a:tc>
                  <a:txBody>
                    <a:bodyPr/>
                    <a:lstStyle/>
                    <a:p>
                      <a:r>
                        <a:rPr lang="id-ID" sz="1200" dirty="0" smtClean="0"/>
                        <a:t>0,77</a:t>
                      </a:r>
                      <a:endParaRPr lang="id-ID" sz="1200" dirty="0"/>
                    </a:p>
                  </a:txBody>
                  <a:tcPr marL="91447" marR="91447" marT="45731" marB="45731"/>
                </a:tc>
                <a:tc>
                  <a:txBody>
                    <a:bodyPr/>
                    <a:lstStyle/>
                    <a:p>
                      <a:pPr algn="ctr"/>
                      <a:r>
                        <a:rPr lang="id-ID" sz="1200" dirty="0" smtClean="0"/>
                        <a:t>14</a:t>
                      </a:r>
                      <a:endParaRPr lang="id-ID" sz="1200" dirty="0"/>
                    </a:p>
                  </a:txBody>
                  <a:tcPr marL="91447" marR="91447" marT="45731" marB="45731"/>
                </a:tc>
                <a:tc>
                  <a:txBody>
                    <a:bodyPr/>
                    <a:lstStyle/>
                    <a:p>
                      <a:pPr algn="ctr"/>
                      <a:r>
                        <a:rPr lang="id-ID" sz="1200" smtClean="0"/>
                        <a:t>I</a:t>
                      </a:r>
                      <a:endParaRPr lang="id-ID" sz="1200" dirty="0"/>
                    </a:p>
                  </a:txBody>
                  <a:tcPr marL="91447" marR="91447" marT="45731" marB="45731"/>
                </a:tc>
                <a:tc>
                  <a:txBody>
                    <a:bodyPr/>
                    <a:lstStyle/>
                    <a:p>
                      <a:pPr algn="ctr"/>
                      <a:r>
                        <a:rPr lang="id-ID" sz="1200" dirty="0" smtClean="0"/>
                        <a:t>Tinggi</a:t>
                      </a:r>
                      <a:endParaRPr lang="id-ID" sz="1200" dirty="0"/>
                    </a:p>
                  </a:txBody>
                  <a:tcPr marL="91447" marR="91447" marT="45731" marB="45731"/>
                </a:tc>
              </a:tr>
              <a:tr h="274384">
                <a:tc>
                  <a:txBody>
                    <a:bodyPr/>
                    <a:lstStyle/>
                    <a:p>
                      <a:r>
                        <a:rPr lang="id-ID" sz="1200" dirty="0" smtClean="0"/>
                        <a:t>6</a:t>
                      </a:r>
                      <a:endParaRPr lang="id-ID" sz="1200" dirty="0"/>
                    </a:p>
                  </a:txBody>
                  <a:tcPr marL="91447" marR="91447" marT="45731" marB="45731"/>
                </a:tc>
                <a:tc>
                  <a:txBody>
                    <a:bodyPr/>
                    <a:lstStyle/>
                    <a:p>
                      <a:r>
                        <a:rPr lang="id-ID" sz="1200" dirty="0" smtClean="0"/>
                        <a:t>Bawang Putih</a:t>
                      </a:r>
                      <a:endParaRPr lang="id-ID" sz="1200" dirty="0"/>
                    </a:p>
                  </a:txBody>
                  <a:tcPr marL="91447" marR="91447" marT="45731" marB="45731"/>
                </a:tc>
                <a:tc>
                  <a:txBody>
                    <a:bodyPr/>
                    <a:lstStyle/>
                    <a:p>
                      <a:r>
                        <a:rPr lang="id-ID" sz="1200" dirty="0" smtClean="0"/>
                        <a:t>0,57</a:t>
                      </a:r>
                      <a:endParaRPr lang="id-ID" sz="1200" dirty="0"/>
                    </a:p>
                  </a:txBody>
                  <a:tcPr marL="91447" marR="91447" marT="45731" marB="45731"/>
                </a:tc>
                <a:tc>
                  <a:txBody>
                    <a:bodyPr/>
                    <a:lstStyle/>
                    <a:p>
                      <a:pPr algn="ctr"/>
                      <a:r>
                        <a:rPr lang="id-ID" sz="1200" dirty="0" smtClean="0"/>
                        <a:t>11</a:t>
                      </a:r>
                      <a:endParaRPr lang="id-ID" sz="1200" dirty="0"/>
                    </a:p>
                  </a:txBody>
                  <a:tcPr marL="91447" marR="91447" marT="45731" marB="45731"/>
                </a:tc>
                <a:tc>
                  <a:txBody>
                    <a:bodyPr/>
                    <a:lstStyle/>
                    <a:p>
                      <a:pPr algn="ctr"/>
                      <a:r>
                        <a:rPr lang="id-ID" sz="1200" smtClean="0"/>
                        <a:t>I</a:t>
                      </a:r>
                      <a:endParaRPr lang="id-ID" sz="1200" dirty="0"/>
                    </a:p>
                  </a:txBody>
                  <a:tcPr marL="91447" marR="91447" marT="45731" marB="45731"/>
                </a:tc>
                <a:tc>
                  <a:txBody>
                    <a:bodyPr/>
                    <a:lstStyle/>
                    <a:p>
                      <a:pPr algn="ctr"/>
                      <a:r>
                        <a:rPr lang="id-ID" sz="1200" dirty="0" smtClean="0"/>
                        <a:t>Tinggi</a:t>
                      </a:r>
                      <a:endParaRPr lang="id-ID" sz="1200" dirty="0"/>
                    </a:p>
                  </a:txBody>
                  <a:tcPr marL="91447" marR="91447" marT="45731" marB="45731"/>
                </a:tc>
              </a:tr>
              <a:tr h="274384">
                <a:tc>
                  <a:txBody>
                    <a:bodyPr/>
                    <a:lstStyle/>
                    <a:p>
                      <a:r>
                        <a:rPr lang="id-ID" sz="1200" b="1" dirty="0" smtClean="0"/>
                        <a:t>7</a:t>
                      </a:r>
                      <a:endParaRPr lang="id-ID" sz="1200" b="1" dirty="0"/>
                    </a:p>
                  </a:txBody>
                  <a:tcPr marL="91447" marR="91447" marT="45731" marB="45731">
                    <a:solidFill>
                      <a:schemeClr val="accent2">
                        <a:lumMod val="75000"/>
                      </a:schemeClr>
                    </a:solidFill>
                  </a:tcPr>
                </a:tc>
                <a:tc>
                  <a:txBody>
                    <a:bodyPr/>
                    <a:lstStyle/>
                    <a:p>
                      <a:r>
                        <a:rPr lang="id-ID" sz="1200" b="1" dirty="0" smtClean="0"/>
                        <a:t>Cabe Merah</a:t>
                      </a:r>
                      <a:endParaRPr lang="id-ID" sz="1200" b="1" dirty="0"/>
                    </a:p>
                  </a:txBody>
                  <a:tcPr marL="91447" marR="91447" marT="45731" marB="45731">
                    <a:solidFill>
                      <a:schemeClr val="accent2">
                        <a:lumMod val="75000"/>
                      </a:schemeClr>
                    </a:solidFill>
                  </a:tcPr>
                </a:tc>
                <a:tc>
                  <a:txBody>
                    <a:bodyPr/>
                    <a:lstStyle/>
                    <a:p>
                      <a:r>
                        <a:rPr lang="id-ID" sz="1200" b="1" dirty="0" smtClean="0"/>
                        <a:t>0,27</a:t>
                      </a:r>
                      <a:endParaRPr lang="id-ID" sz="1200" b="1" dirty="0"/>
                    </a:p>
                  </a:txBody>
                  <a:tcPr marL="91447" marR="91447" marT="45731" marB="45731">
                    <a:solidFill>
                      <a:schemeClr val="accent2">
                        <a:lumMod val="75000"/>
                      </a:schemeClr>
                    </a:solidFill>
                  </a:tcPr>
                </a:tc>
                <a:tc>
                  <a:txBody>
                    <a:bodyPr/>
                    <a:lstStyle/>
                    <a:p>
                      <a:pPr algn="ctr"/>
                      <a:r>
                        <a:rPr lang="id-ID" sz="1200" b="1" dirty="0" smtClean="0"/>
                        <a:t>11</a:t>
                      </a:r>
                      <a:endParaRPr lang="id-ID" sz="1200" b="1" dirty="0"/>
                    </a:p>
                  </a:txBody>
                  <a:tcPr marL="91447" marR="91447" marT="45731" marB="45731">
                    <a:solidFill>
                      <a:schemeClr val="accent2">
                        <a:lumMod val="75000"/>
                      </a:schemeClr>
                    </a:solidFill>
                  </a:tcPr>
                </a:tc>
                <a:tc>
                  <a:txBody>
                    <a:bodyPr/>
                    <a:lstStyle/>
                    <a:p>
                      <a:pPr algn="ctr"/>
                      <a:r>
                        <a:rPr lang="id-ID" sz="1200" b="1" smtClean="0"/>
                        <a:t>I</a:t>
                      </a:r>
                      <a:endParaRPr lang="id-ID" sz="1200" b="1" dirty="0"/>
                    </a:p>
                  </a:txBody>
                  <a:tcPr marL="91447" marR="91447" marT="45731" marB="45731">
                    <a:solidFill>
                      <a:schemeClr val="accent2">
                        <a:lumMod val="75000"/>
                      </a:schemeClr>
                    </a:solidFill>
                  </a:tcPr>
                </a:tc>
                <a:tc>
                  <a:txBody>
                    <a:bodyPr/>
                    <a:lstStyle/>
                    <a:p>
                      <a:pPr algn="ctr"/>
                      <a:r>
                        <a:rPr lang="id-ID" sz="1200" b="1" dirty="0" smtClean="0"/>
                        <a:t>Tinggi</a:t>
                      </a:r>
                      <a:endParaRPr lang="id-ID" sz="1200" b="1" dirty="0"/>
                    </a:p>
                  </a:txBody>
                  <a:tcPr marL="91447" marR="91447" marT="45731" marB="45731">
                    <a:solidFill>
                      <a:schemeClr val="accent2">
                        <a:lumMod val="75000"/>
                      </a:schemeClr>
                    </a:solidFill>
                  </a:tcPr>
                </a:tc>
              </a:tr>
              <a:tr h="274384">
                <a:tc>
                  <a:txBody>
                    <a:bodyPr/>
                    <a:lstStyle/>
                    <a:p>
                      <a:r>
                        <a:rPr lang="id-ID" sz="1200" b="1" dirty="0" smtClean="0"/>
                        <a:t>8</a:t>
                      </a:r>
                      <a:endParaRPr lang="id-ID" sz="1200" b="1" dirty="0"/>
                    </a:p>
                  </a:txBody>
                  <a:tcPr marL="91447" marR="91447" marT="45731" marB="45731">
                    <a:solidFill>
                      <a:schemeClr val="accent2">
                        <a:lumMod val="75000"/>
                      </a:schemeClr>
                    </a:solidFill>
                  </a:tcPr>
                </a:tc>
                <a:tc>
                  <a:txBody>
                    <a:bodyPr/>
                    <a:lstStyle/>
                    <a:p>
                      <a:r>
                        <a:rPr lang="id-ID" sz="1200" b="1" dirty="0" smtClean="0"/>
                        <a:t>Cabe Rawit</a:t>
                      </a:r>
                      <a:endParaRPr lang="id-ID" sz="1200" b="1" dirty="0"/>
                    </a:p>
                  </a:txBody>
                  <a:tcPr marL="91447" marR="91447" marT="45731" marB="45731">
                    <a:solidFill>
                      <a:schemeClr val="accent2">
                        <a:lumMod val="75000"/>
                      </a:schemeClr>
                    </a:solidFill>
                  </a:tcPr>
                </a:tc>
                <a:tc>
                  <a:txBody>
                    <a:bodyPr/>
                    <a:lstStyle/>
                    <a:p>
                      <a:r>
                        <a:rPr lang="id-ID" sz="1200" b="1" dirty="0" smtClean="0"/>
                        <a:t>0,25</a:t>
                      </a:r>
                      <a:endParaRPr lang="id-ID" sz="1200" b="1" dirty="0"/>
                    </a:p>
                  </a:txBody>
                  <a:tcPr marL="91447" marR="91447" marT="45731" marB="45731">
                    <a:solidFill>
                      <a:schemeClr val="accent2">
                        <a:lumMod val="75000"/>
                      </a:schemeClr>
                    </a:solidFill>
                  </a:tcPr>
                </a:tc>
                <a:tc>
                  <a:txBody>
                    <a:bodyPr/>
                    <a:lstStyle/>
                    <a:p>
                      <a:pPr algn="ctr"/>
                      <a:r>
                        <a:rPr lang="id-ID" sz="1200" b="1" dirty="0" smtClean="0"/>
                        <a:t>11</a:t>
                      </a:r>
                      <a:endParaRPr lang="id-ID" sz="1200" b="1" dirty="0"/>
                    </a:p>
                  </a:txBody>
                  <a:tcPr marL="91447" marR="91447" marT="45731" marB="45731">
                    <a:solidFill>
                      <a:schemeClr val="accent2">
                        <a:lumMod val="75000"/>
                      </a:schemeClr>
                    </a:solidFill>
                  </a:tcPr>
                </a:tc>
                <a:tc>
                  <a:txBody>
                    <a:bodyPr/>
                    <a:lstStyle/>
                    <a:p>
                      <a:pPr algn="ctr"/>
                      <a:r>
                        <a:rPr lang="id-ID" sz="1200" b="1" dirty="0" smtClean="0"/>
                        <a:t>I</a:t>
                      </a:r>
                      <a:endParaRPr lang="id-ID" sz="1200" b="1" dirty="0"/>
                    </a:p>
                  </a:txBody>
                  <a:tcPr marL="91447" marR="91447" marT="45731" marB="45731">
                    <a:solidFill>
                      <a:schemeClr val="accent2">
                        <a:lumMod val="75000"/>
                      </a:schemeClr>
                    </a:solidFill>
                  </a:tcPr>
                </a:tc>
                <a:tc>
                  <a:txBody>
                    <a:bodyPr/>
                    <a:lstStyle/>
                    <a:p>
                      <a:pPr algn="ctr"/>
                      <a:r>
                        <a:rPr lang="id-ID" sz="1200" b="1" dirty="0" smtClean="0"/>
                        <a:t>Tinggi</a:t>
                      </a:r>
                      <a:endParaRPr lang="id-ID" sz="1200" b="1" dirty="0"/>
                    </a:p>
                  </a:txBody>
                  <a:tcPr marL="91447" marR="91447" marT="45731" marB="45731">
                    <a:solidFill>
                      <a:schemeClr val="accent2">
                        <a:lumMod val="75000"/>
                      </a:schemeClr>
                    </a:solidFill>
                  </a:tcPr>
                </a:tc>
              </a:tr>
              <a:tr h="274384">
                <a:tc>
                  <a:txBody>
                    <a:bodyPr/>
                    <a:lstStyle/>
                    <a:p>
                      <a:r>
                        <a:rPr lang="id-ID" sz="1200" dirty="0" smtClean="0"/>
                        <a:t>9</a:t>
                      </a:r>
                      <a:endParaRPr lang="id-ID" sz="1200" dirty="0"/>
                    </a:p>
                  </a:txBody>
                  <a:tcPr marL="91447" marR="91447" marT="45731" marB="45731"/>
                </a:tc>
                <a:tc>
                  <a:txBody>
                    <a:bodyPr/>
                    <a:lstStyle/>
                    <a:p>
                      <a:r>
                        <a:rPr lang="id-ID" sz="1200" dirty="0" smtClean="0"/>
                        <a:t>Tarif Listrik</a:t>
                      </a:r>
                      <a:endParaRPr lang="id-ID" sz="1200" dirty="0"/>
                    </a:p>
                  </a:txBody>
                  <a:tcPr marL="91447" marR="91447" marT="45731" marB="45731"/>
                </a:tc>
                <a:tc>
                  <a:txBody>
                    <a:bodyPr/>
                    <a:lstStyle/>
                    <a:p>
                      <a:r>
                        <a:rPr lang="id-ID" sz="1200" dirty="0" smtClean="0"/>
                        <a:t>2,95</a:t>
                      </a:r>
                      <a:endParaRPr lang="id-ID" sz="1200" dirty="0"/>
                    </a:p>
                  </a:txBody>
                  <a:tcPr marL="91447" marR="91447" marT="45731" marB="45731"/>
                </a:tc>
                <a:tc>
                  <a:txBody>
                    <a:bodyPr/>
                    <a:lstStyle/>
                    <a:p>
                      <a:pPr algn="ctr"/>
                      <a:r>
                        <a:rPr lang="id-ID" sz="1200" dirty="0" smtClean="0"/>
                        <a:t>10</a:t>
                      </a:r>
                      <a:endParaRPr lang="id-ID" sz="1200" dirty="0"/>
                    </a:p>
                  </a:txBody>
                  <a:tcPr marL="91447" marR="91447" marT="45731" marB="45731"/>
                </a:tc>
                <a:tc>
                  <a:txBody>
                    <a:bodyPr/>
                    <a:lstStyle/>
                    <a:p>
                      <a:pPr algn="ctr"/>
                      <a:r>
                        <a:rPr lang="id-ID" sz="1200" smtClean="0"/>
                        <a:t>I</a:t>
                      </a:r>
                      <a:endParaRPr lang="id-ID" sz="1200" dirty="0"/>
                    </a:p>
                  </a:txBody>
                  <a:tcPr marL="91447" marR="91447" marT="45731" marB="45731"/>
                </a:tc>
                <a:tc>
                  <a:txBody>
                    <a:bodyPr/>
                    <a:lstStyle/>
                    <a:p>
                      <a:pPr algn="ctr"/>
                      <a:r>
                        <a:rPr lang="id-ID" sz="1200" dirty="0" smtClean="0"/>
                        <a:t>Tinggi</a:t>
                      </a:r>
                      <a:endParaRPr lang="id-ID" sz="1200" dirty="0"/>
                    </a:p>
                  </a:txBody>
                  <a:tcPr marL="91447" marR="91447" marT="45731" marB="45731"/>
                </a:tc>
              </a:tr>
              <a:tr h="274384">
                <a:tc>
                  <a:txBody>
                    <a:bodyPr/>
                    <a:lstStyle/>
                    <a:p>
                      <a:r>
                        <a:rPr lang="id-ID" sz="1200" dirty="0" smtClean="0"/>
                        <a:t>10</a:t>
                      </a:r>
                      <a:endParaRPr lang="id-ID" sz="1200" dirty="0"/>
                    </a:p>
                  </a:txBody>
                  <a:tcPr marL="91447" marR="91447" marT="45731" marB="45731"/>
                </a:tc>
                <a:tc>
                  <a:txBody>
                    <a:bodyPr/>
                    <a:lstStyle/>
                    <a:p>
                      <a:r>
                        <a:rPr lang="id-ID" sz="1200" dirty="0" smtClean="0"/>
                        <a:t>Tukang Bukan Mandor</a:t>
                      </a:r>
                      <a:endParaRPr lang="id-ID" sz="1200" dirty="0"/>
                    </a:p>
                  </a:txBody>
                  <a:tcPr marL="91447" marR="91447" marT="45731" marB="45731"/>
                </a:tc>
                <a:tc>
                  <a:txBody>
                    <a:bodyPr/>
                    <a:lstStyle/>
                    <a:p>
                      <a:r>
                        <a:rPr lang="id-ID" sz="1200" dirty="0" smtClean="0"/>
                        <a:t>3,29</a:t>
                      </a:r>
                      <a:endParaRPr lang="id-ID" sz="1200" dirty="0"/>
                    </a:p>
                  </a:txBody>
                  <a:tcPr marL="91447" marR="91447" marT="45731" marB="45731"/>
                </a:tc>
                <a:tc>
                  <a:txBody>
                    <a:bodyPr/>
                    <a:lstStyle/>
                    <a:p>
                      <a:pPr algn="ctr"/>
                      <a:r>
                        <a:rPr lang="id-ID" sz="1200" dirty="0" smtClean="0"/>
                        <a:t>8</a:t>
                      </a:r>
                      <a:endParaRPr lang="id-ID" sz="1200" dirty="0"/>
                    </a:p>
                  </a:txBody>
                  <a:tcPr marL="91447" marR="91447" marT="45731" marB="45731"/>
                </a:tc>
                <a:tc>
                  <a:txBody>
                    <a:bodyPr/>
                    <a:lstStyle/>
                    <a:p>
                      <a:pPr algn="ctr"/>
                      <a:r>
                        <a:rPr lang="id-ID" sz="1200" dirty="0" smtClean="0"/>
                        <a:t>I</a:t>
                      </a:r>
                      <a:endParaRPr lang="id-ID" sz="1200" dirty="0"/>
                    </a:p>
                  </a:txBody>
                  <a:tcPr marL="91447" marR="91447" marT="45731" marB="45731"/>
                </a:tc>
                <a:tc>
                  <a:txBody>
                    <a:bodyPr/>
                    <a:lstStyle/>
                    <a:p>
                      <a:pPr algn="ctr"/>
                      <a:r>
                        <a:rPr lang="id-ID" sz="1200" dirty="0" smtClean="0"/>
                        <a:t>Tinggi</a:t>
                      </a:r>
                      <a:endParaRPr lang="id-ID" sz="1200" dirty="0"/>
                    </a:p>
                  </a:txBody>
                  <a:tcPr marL="91447" marR="91447" marT="45731" marB="45731"/>
                </a:tc>
              </a:tr>
            </a:tbl>
          </a:graphicData>
        </a:graphic>
      </p:graphicFrame>
      <p:sp>
        <p:nvSpPr>
          <p:cNvPr id="16474" name="TextBox 5"/>
          <p:cNvSpPr txBox="1">
            <a:spLocks noChangeArrowheads="1"/>
          </p:cNvSpPr>
          <p:nvPr/>
        </p:nvSpPr>
        <p:spPr bwMode="auto">
          <a:xfrm>
            <a:off x="-7938" y="742890"/>
            <a:ext cx="7748588"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457200" indent="-457200"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buFont typeface="Calibri" pitchFamily="34" charset="0"/>
              <a:buAutoNum type="arabicPeriod" startAt="3"/>
            </a:pPr>
            <a:r>
              <a:rPr lang="id-ID" sz="2000" b="1" u="sng" dirty="0"/>
              <a:t>Kerjasama Perdagangan Antar Daerah</a:t>
            </a:r>
          </a:p>
        </p:txBody>
      </p:sp>
    </p:spTree>
    <p:extLst>
      <p:ext uri="{BB962C8B-B14F-4D97-AF65-F5344CB8AC3E}">
        <p14:creationId xmlns="" xmlns:p14="http://schemas.microsoft.com/office/powerpoint/2010/main" val="2839475012"/>
      </p:ext>
    </p:extLst>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 name="Up Arrow 126"/>
          <p:cNvSpPr/>
          <p:nvPr/>
        </p:nvSpPr>
        <p:spPr>
          <a:xfrm>
            <a:off x="8072462" y="4500570"/>
            <a:ext cx="452461" cy="505778"/>
          </a:xfrm>
          <a:prstGeom prst="upArrow">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sz="1350">
              <a:solidFill>
                <a:schemeClr val="tx1"/>
              </a:solidFill>
            </a:endParaRPr>
          </a:p>
        </p:txBody>
      </p:sp>
      <p:sp>
        <p:nvSpPr>
          <p:cNvPr id="128" name="Up Arrow 127"/>
          <p:cNvSpPr/>
          <p:nvPr/>
        </p:nvSpPr>
        <p:spPr>
          <a:xfrm>
            <a:off x="6500826" y="4500570"/>
            <a:ext cx="452461" cy="505778"/>
          </a:xfrm>
          <a:prstGeom prst="upArrow">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sz="1350">
              <a:solidFill>
                <a:schemeClr val="tx1"/>
              </a:solidFill>
            </a:endParaRPr>
          </a:p>
        </p:txBody>
      </p:sp>
      <p:sp>
        <p:nvSpPr>
          <p:cNvPr id="129" name="Up Arrow 128"/>
          <p:cNvSpPr/>
          <p:nvPr/>
        </p:nvSpPr>
        <p:spPr>
          <a:xfrm>
            <a:off x="4786314" y="4500570"/>
            <a:ext cx="452461" cy="505778"/>
          </a:xfrm>
          <a:prstGeom prst="upArrow">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sz="1350">
              <a:solidFill>
                <a:schemeClr val="tx1"/>
              </a:solidFill>
            </a:endParaRPr>
          </a:p>
        </p:txBody>
      </p:sp>
      <p:sp>
        <p:nvSpPr>
          <p:cNvPr id="130" name="Up Arrow 129"/>
          <p:cNvSpPr/>
          <p:nvPr/>
        </p:nvSpPr>
        <p:spPr>
          <a:xfrm>
            <a:off x="2714612" y="4494858"/>
            <a:ext cx="452461" cy="505778"/>
          </a:xfrm>
          <a:prstGeom prst="upArrow">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sz="1350">
              <a:solidFill>
                <a:schemeClr val="tx1"/>
              </a:solidFill>
            </a:endParaRPr>
          </a:p>
        </p:txBody>
      </p:sp>
      <p:sp>
        <p:nvSpPr>
          <p:cNvPr id="16" name="Up Arrow 15"/>
          <p:cNvSpPr/>
          <p:nvPr/>
        </p:nvSpPr>
        <p:spPr>
          <a:xfrm>
            <a:off x="714348" y="4494858"/>
            <a:ext cx="452461" cy="505778"/>
          </a:xfrm>
          <a:prstGeom prst="upArrow">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sz="1350">
              <a:solidFill>
                <a:schemeClr val="tx1"/>
              </a:solidFill>
            </a:endParaRPr>
          </a:p>
        </p:txBody>
      </p:sp>
      <p:sp>
        <p:nvSpPr>
          <p:cNvPr id="21" name="Rectangle 20"/>
          <p:cNvSpPr/>
          <p:nvPr/>
        </p:nvSpPr>
        <p:spPr>
          <a:xfrm>
            <a:off x="-1" y="446857"/>
            <a:ext cx="9144001" cy="3986226"/>
          </a:xfrm>
          <a:prstGeom prst="rect">
            <a:avLst/>
          </a:prstGeom>
          <a:solidFill>
            <a:schemeClr val="bg1">
              <a:lumMod val="9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solidFill>
            </a:endParaRPr>
          </a:p>
        </p:txBody>
      </p:sp>
      <p:sp>
        <p:nvSpPr>
          <p:cNvPr id="44" name="Rounded Rectangle 43"/>
          <p:cNvSpPr/>
          <p:nvPr/>
        </p:nvSpPr>
        <p:spPr>
          <a:xfrm>
            <a:off x="-1" y="4929199"/>
            <a:ext cx="9144001" cy="842958"/>
          </a:xfrm>
          <a:prstGeom prst="roundRect">
            <a:avLst>
              <a:gd name="adj" fmla="val 0"/>
            </a:avLst>
          </a:prstGeom>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defTabSz="685800">
              <a:defRPr/>
            </a:pPr>
            <a:r>
              <a:rPr lang="en-US" sz="2800" b="1" kern="0" dirty="0" err="1">
                <a:solidFill>
                  <a:schemeClr val="bg1"/>
                </a:solidFill>
                <a:latin typeface="Calibri"/>
              </a:rPr>
              <a:t>Strategi</a:t>
            </a:r>
            <a:r>
              <a:rPr lang="en-US" sz="2800" b="1" kern="0" dirty="0">
                <a:solidFill>
                  <a:schemeClr val="bg1"/>
                </a:solidFill>
                <a:latin typeface="Calibri"/>
              </a:rPr>
              <a:t> </a:t>
            </a:r>
            <a:r>
              <a:rPr lang="en-US" sz="2800" b="1" kern="0" dirty="0" err="1">
                <a:solidFill>
                  <a:schemeClr val="bg1"/>
                </a:solidFill>
                <a:latin typeface="Calibri"/>
              </a:rPr>
              <a:t>Pengendalian</a:t>
            </a:r>
            <a:r>
              <a:rPr lang="en-US" sz="2800" b="1" kern="0" dirty="0">
                <a:solidFill>
                  <a:schemeClr val="bg1"/>
                </a:solidFill>
                <a:latin typeface="Calibri"/>
              </a:rPr>
              <a:t> </a:t>
            </a:r>
            <a:r>
              <a:rPr lang="en-US" sz="2800" b="1" kern="0" dirty="0" err="1">
                <a:solidFill>
                  <a:schemeClr val="bg1"/>
                </a:solidFill>
                <a:latin typeface="Calibri"/>
              </a:rPr>
              <a:t>Inflasi</a:t>
            </a:r>
            <a:r>
              <a:rPr lang="en-US" sz="2800" b="1" kern="0" dirty="0">
                <a:solidFill>
                  <a:schemeClr val="bg1"/>
                </a:solidFill>
                <a:latin typeface="Calibri"/>
              </a:rPr>
              <a:t> </a:t>
            </a:r>
            <a:r>
              <a:rPr lang="en-US" sz="2800" b="1" kern="0" dirty="0" smtClean="0">
                <a:solidFill>
                  <a:schemeClr val="bg1"/>
                </a:solidFill>
                <a:latin typeface="Calibri"/>
              </a:rPr>
              <a:t>TPID </a:t>
            </a:r>
            <a:r>
              <a:rPr lang="id-ID" sz="2800" b="1" kern="0" dirty="0" smtClean="0">
                <a:solidFill>
                  <a:schemeClr val="bg1"/>
                </a:solidFill>
                <a:latin typeface="Calibri"/>
              </a:rPr>
              <a:t>Jawa Tengah</a:t>
            </a:r>
          </a:p>
          <a:p>
            <a:pPr algn="ctr" defTabSz="685800">
              <a:defRPr/>
            </a:pPr>
            <a:r>
              <a:rPr lang="id-ID" sz="2800" b="1" kern="0" dirty="0" smtClean="0">
                <a:solidFill>
                  <a:schemeClr val="bg1"/>
                </a:solidFill>
                <a:latin typeface="Calibri"/>
              </a:rPr>
              <a:t>PANDAWA LIMA</a:t>
            </a:r>
            <a:endParaRPr lang="en-US" sz="2800" b="1" kern="0" dirty="0">
              <a:solidFill>
                <a:schemeClr val="bg1"/>
              </a:solidFill>
              <a:latin typeface="Calibri"/>
            </a:endParaRPr>
          </a:p>
        </p:txBody>
      </p:sp>
      <p:sp>
        <p:nvSpPr>
          <p:cNvPr id="45" name="Rounded Rectangle 44"/>
          <p:cNvSpPr/>
          <p:nvPr/>
        </p:nvSpPr>
        <p:spPr>
          <a:xfrm>
            <a:off x="-1" y="5787923"/>
            <a:ext cx="1905000" cy="1055804"/>
          </a:xfrm>
          <a:prstGeom prst="roundRect">
            <a:avLst>
              <a:gd name="adj" fmla="val 0"/>
            </a:avLst>
          </a:prstGeom>
          <a:ln/>
        </p:spPr>
        <p:style>
          <a:lnRef idx="1">
            <a:schemeClr val="accent1"/>
          </a:lnRef>
          <a:fillRef idx="2">
            <a:schemeClr val="accent1"/>
          </a:fillRef>
          <a:effectRef idx="1">
            <a:schemeClr val="accent1"/>
          </a:effectRef>
          <a:fontRef idx="minor">
            <a:schemeClr val="dk1"/>
          </a:fontRef>
        </p:style>
        <p:txBody>
          <a:bodyPr anchor="ctr"/>
          <a:lstStyle/>
          <a:p>
            <a:pPr algn="ctr" defTabSz="685800">
              <a:defRPr/>
            </a:pPr>
            <a:r>
              <a:rPr lang="en-US" sz="1600" dirty="0" err="1" smtClean="0">
                <a:solidFill>
                  <a:schemeClr val="tx1"/>
                </a:solidFill>
              </a:rPr>
              <a:t>Pemenuhan</a:t>
            </a:r>
            <a:r>
              <a:rPr lang="en-US" sz="1600" dirty="0" smtClean="0">
                <a:solidFill>
                  <a:schemeClr val="tx1"/>
                </a:solidFill>
              </a:rPr>
              <a:t> </a:t>
            </a:r>
            <a:r>
              <a:rPr lang="id-ID" sz="1600" dirty="0" err="1">
                <a:solidFill>
                  <a:schemeClr val="tx1"/>
                </a:solidFill>
              </a:rPr>
              <a:t>K</a:t>
            </a:r>
            <a:r>
              <a:rPr lang="en-US" sz="1600" dirty="0" err="1" smtClean="0">
                <a:solidFill>
                  <a:schemeClr val="tx1"/>
                </a:solidFill>
              </a:rPr>
              <a:t>etersediaan</a:t>
            </a:r>
            <a:r>
              <a:rPr lang="en-US" sz="1600" dirty="0" smtClean="0">
                <a:solidFill>
                  <a:schemeClr val="tx1"/>
                </a:solidFill>
              </a:rPr>
              <a:t> </a:t>
            </a:r>
            <a:r>
              <a:rPr lang="id-ID" sz="1600" dirty="0" smtClean="0">
                <a:solidFill>
                  <a:schemeClr val="tx1"/>
                </a:solidFill>
              </a:rPr>
              <a:t>P</a:t>
            </a:r>
            <a:r>
              <a:rPr lang="en-US" sz="1600" dirty="0" err="1" smtClean="0">
                <a:solidFill>
                  <a:schemeClr val="tx1"/>
                </a:solidFill>
              </a:rPr>
              <a:t>asokan</a:t>
            </a:r>
            <a:endParaRPr lang="en-US" sz="1600" b="1" kern="0" dirty="0">
              <a:solidFill>
                <a:schemeClr val="tx1"/>
              </a:solidFill>
              <a:latin typeface="Calibri"/>
            </a:endParaRPr>
          </a:p>
        </p:txBody>
      </p:sp>
      <p:sp>
        <p:nvSpPr>
          <p:cNvPr id="46" name="Rounded Rectangle 45"/>
          <p:cNvSpPr/>
          <p:nvPr/>
        </p:nvSpPr>
        <p:spPr>
          <a:xfrm>
            <a:off x="1827977" y="5786488"/>
            <a:ext cx="2209800" cy="1055804"/>
          </a:xfrm>
          <a:prstGeom prst="roundRect">
            <a:avLst>
              <a:gd name="adj" fmla="val 0"/>
            </a:avLst>
          </a:prstGeom>
          <a:ln/>
        </p:spPr>
        <p:style>
          <a:lnRef idx="1">
            <a:schemeClr val="accent1"/>
          </a:lnRef>
          <a:fillRef idx="2">
            <a:schemeClr val="accent1"/>
          </a:fillRef>
          <a:effectRef idx="1">
            <a:schemeClr val="accent1"/>
          </a:effectRef>
          <a:fontRef idx="minor">
            <a:schemeClr val="dk1"/>
          </a:fontRef>
        </p:style>
        <p:txBody>
          <a:bodyPr anchor="ctr"/>
          <a:lstStyle/>
          <a:p>
            <a:pPr algn="ctr" defTabSz="685800">
              <a:defRPr/>
            </a:pPr>
            <a:r>
              <a:rPr lang="en-US" sz="1600" dirty="0" err="1" smtClean="0">
                <a:solidFill>
                  <a:schemeClr val="tx1"/>
                </a:solidFill>
              </a:rPr>
              <a:t>Pembentukan</a:t>
            </a:r>
            <a:r>
              <a:rPr lang="en-US" sz="1600" dirty="0" smtClean="0">
                <a:solidFill>
                  <a:schemeClr val="tx1"/>
                </a:solidFill>
              </a:rPr>
              <a:t> </a:t>
            </a:r>
            <a:r>
              <a:rPr lang="en-US" sz="1600" dirty="0" err="1" smtClean="0">
                <a:solidFill>
                  <a:schemeClr val="tx1"/>
                </a:solidFill>
              </a:rPr>
              <a:t>Harga</a:t>
            </a:r>
            <a:r>
              <a:rPr lang="en-US" sz="1600" dirty="0" smtClean="0">
                <a:solidFill>
                  <a:schemeClr val="tx1"/>
                </a:solidFill>
              </a:rPr>
              <a:t> </a:t>
            </a:r>
            <a:r>
              <a:rPr lang="id-ID" sz="1600" dirty="0" smtClean="0">
                <a:solidFill>
                  <a:schemeClr val="tx1"/>
                </a:solidFill>
              </a:rPr>
              <a:t>yan</a:t>
            </a:r>
            <a:r>
              <a:rPr lang="en-US" sz="1600" dirty="0" smtClean="0">
                <a:solidFill>
                  <a:schemeClr val="tx1"/>
                </a:solidFill>
              </a:rPr>
              <a:t>g </a:t>
            </a:r>
            <a:r>
              <a:rPr lang="en-US" sz="1600" dirty="0" err="1" smtClean="0">
                <a:solidFill>
                  <a:schemeClr val="tx1"/>
                </a:solidFill>
              </a:rPr>
              <a:t>Terjangkau</a:t>
            </a:r>
            <a:endParaRPr lang="en-US" sz="1600" b="1" kern="0" dirty="0">
              <a:solidFill>
                <a:schemeClr val="tx1"/>
              </a:solidFill>
              <a:latin typeface="Calibri"/>
            </a:endParaRPr>
          </a:p>
        </p:txBody>
      </p:sp>
      <p:sp>
        <p:nvSpPr>
          <p:cNvPr id="47" name="Rounded Rectangle 46"/>
          <p:cNvSpPr/>
          <p:nvPr/>
        </p:nvSpPr>
        <p:spPr>
          <a:xfrm>
            <a:off x="4060530" y="5786530"/>
            <a:ext cx="1872890" cy="1055804"/>
          </a:xfrm>
          <a:prstGeom prst="roundRect">
            <a:avLst>
              <a:gd name="adj" fmla="val 0"/>
            </a:avLst>
          </a:prstGeom>
          <a:ln/>
        </p:spPr>
        <p:style>
          <a:lnRef idx="1">
            <a:schemeClr val="accent1"/>
          </a:lnRef>
          <a:fillRef idx="2">
            <a:schemeClr val="accent1"/>
          </a:fillRef>
          <a:effectRef idx="1">
            <a:schemeClr val="accent1"/>
          </a:effectRef>
          <a:fontRef idx="minor">
            <a:schemeClr val="dk1"/>
          </a:fontRef>
        </p:style>
        <p:txBody>
          <a:bodyPr anchor="ctr"/>
          <a:lstStyle/>
          <a:p>
            <a:pPr algn="ctr" defTabSz="685800">
              <a:defRPr/>
            </a:pPr>
            <a:r>
              <a:rPr lang="en-US" sz="1600" dirty="0" err="1" smtClean="0">
                <a:solidFill>
                  <a:schemeClr val="tx1"/>
                </a:solidFill>
              </a:rPr>
              <a:t>Pendistribusian</a:t>
            </a:r>
            <a:r>
              <a:rPr lang="en-US" sz="1600" dirty="0" smtClean="0">
                <a:solidFill>
                  <a:schemeClr val="tx1"/>
                </a:solidFill>
              </a:rPr>
              <a:t> </a:t>
            </a:r>
            <a:r>
              <a:rPr lang="en-US" sz="1600" dirty="0" err="1" smtClean="0">
                <a:solidFill>
                  <a:schemeClr val="tx1"/>
                </a:solidFill>
              </a:rPr>
              <a:t>Pasokan</a:t>
            </a:r>
            <a:r>
              <a:rPr lang="en-US" sz="1600" dirty="0" smtClean="0">
                <a:solidFill>
                  <a:schemeClr val="tx1"/>
                </a:solidFill>
              </a:rPr>
              <a:t> </a:t>
            </a:r>
            <a:r>
              <a:rPr lang="en-US" sz="1600" dirty="0" err="1" smtClean="0">
                <a:solidFill>
                  <a:schemeClr val="tx1"/>
                </a:solidFill>
              </a:rPr>
              <a:t>Aman</a:t>
            </a:r>
            <a:r>
              <a:rPr lang="en-US" sz="1600" dirty="0" smtClean="0">
                <a:solidFill>
                  <a:schemeClr val="tx1"/>
                </a:solidFill>
              </a:rPr>
              <a:t> </a:t>
            </a:r>
            <a:r>
              <a:rPr lang="id-ID" sz="1600" dirty="0" smtClean="0">
                <a:solidFill>
                  <a:schemeClr val="tx1"/>
                </a:solidFill>
              </a:rPr>
              <a:t>d</a:t>
            </a:r>
            <a:r>
              <a:rPr lang="en-US" sz="1600" dirty="0" smtClean="0">
                <a:solidFill>
                  <a:schemeClr val="tx1"/>
                </a:solidFill>
              </a:rPr>
              <a:t>an </a:t>
            </a:r>
            <a:r>
              <a:rPr lang="en-US" sz="1600" dirty="0" err="1" smtClean="0">
                <a:solidFill>
                  <a:schemeClr val="tx1"/>
                </a:solidFill>
              </a:rPr>
              <a:t>Lancar</a:t>
            </a:r>
            <a:endParaRPr lang="en-US" sz="1600" b="1" kern="0" dirty="0">
              <a:solidFill>
                <a:schemeClr val="tx1"/>
              </a:solidFill>
              <a:latin typeface="Calibri"/>
            </a:endParaRPr>
          </a:p>
        </p:txBody>
      </p:sp>
      <p:sp>
        <p:nvSpPr>
          <p:cNvPr id="48" name="Rounded Rectangle 47"/>
          <p:cNvSpPr/>
          <p:nvPr/>
        </p:nvSpPr>
        <p:spPr>
          <a:xfrm>
            <a:off x="5914596" y="5785052"/>
            <a:ext cx="1600201" cy="1055804"/>
          </a:xfrm>
          <a:prstGeom prst="roundRect">
            <a:avLst>
              <a:gd name="adj" fmla="val 0"/>
            </a:avLst>
          </a:prstGeom>
          <a:ln/>
        </p:spPr>
        <p:style>
          <a:lnRef idx="1">
            <a:schemeClr val="accent1"/>
          </a:lnRef>
          <a:fillRef idx="2">
            <a:schemeClr val="accent1"/>
          </a:fillRef>
          <a:effectRef idx="1">
            <a:schemeClr val="accent1"/>
          </a:effectRef>
          <a:fontRef idx="minor">
            <a:schemeClr val="dk1"/>
          </a:fontRef>
        </p:style>
        <p:txBody>
          <a:bodyPr anchor="ctr"/>
          <a:lstStyle/>
          <a:p>
            <a:pPr algn="ctr" defTabSz="685800">
              <a:defRPr/>
            </a:pPr>
            <a:r>
              <a:rPr lang="en-US" sz="1600" dirty="0" err="1" smtClean="0">
                <a:solidFill>
                  <a:schemeClr val="tx1"/>
                </a:solidFill>
              </a:rPr>
              <a:t>Perluasan</a:t>
            </a:r>
            <a:r>
              <a:rPr lang="en-US" sz="1600" dirty="0" smtClean="0">
                <a:solidFill>
                  <a:schemeClr val="tx1"/>
                </a:solidFill>
              </a:rPr>
              <a:t> </a:t>
            </a:r>
            <a:r>
              <a:rPr lang="en-US" sz="1600" dirty="0" err="1" smtClean="0">
                <a:solidFill>
                  <a:schemeClr val="tx1"/>
                </a:solidFill>
              </a:rPr>
              <a:t>Akses</a:t>
            </a:r>
            <a:r>
              <a:rPr lang="en-US" sz="1600" dirty="0" smtClean="0">
                <a:solidFill>
                  <a:schemeClr val="tx1"/>
                </a:solidFill>
              </a:rPr>
              <a:t> Informasi</a:t>
            </a:r>
            <a:endParaRPr lang="en-US" sz="1600" b="1" kern="0" dirty="0">
              <a:solidFill>
                <a:schemeClr val="tx1"/>
              </a:solidFill>
            </a:endParaRPr>
          </a:p>
        </p:txBody>
      </p:sp>
      <p:sp>
        <p:nvSpPr>
          <p:cNvPr id="49" name="Rounded Rectangle 48"/>
          <p:cNvSpPr/>
          <p:nvPr/>
        </p:nvSpPr>
        <p:spPr>
          <a:xfrm>
            <a:off x="7514797" y="5787923"/>
            <a:ext cx="1629203" cy="1055804"/>
          </a:xfrm>
          <a:prstGeom prst="roundRect">
            <a:avLst>
              <a:gd name="adj" fmla="val 0"/>
            </a:avLst>
          </a:prstGeom>
          <a:ln/>
        </p:spPr>
        <p:style>
          <a:lnRef idx="1">
            <a:schemeClr val="accent1"/>
          </a:lnRef>
          <a:fillRef idx="2">
            <a:schemeClr val="accent1"/>
          </a:fillRef>
          <a:effectRef idx="1">
            <a:schemeClr val="accent1"/>
          </a:effectRef>
          <a:fontRef idx="minor">
            <a:schemeClr val="dk1"/>
          </a:fontRef>
        </p:style>
        <p:txBody>
          <a:bodyPr anchor="ctr"/>
          <a:lstStyle/>
          <a:p>
            <a:pPr algn="ctr" defTabSz="685800">
              <a:defRPr/>
            </a:pPr>
            <a:r>
              <a:rPr lang="en-US" sz="1600" dirty="0" err="1" smtClean="0">
                <a:solidFill>
                  <a:schemeClr val="tx1"/>
                </a:solidFill>
              </a:rPr>
              <a:t>Penerapan</a:t>
            </a:r>
            <a:r>
              <a:rPr lang="en-US" sz="1600" dirty="0" smtClean="0">
                <a:solidFill>
                  <a:schemeClr val="tx1"/>
                </a:solidFill>
              </a:rPr>
              <a:t> </a:t>
            </a:r>
            <a:r>
              <a:rPr lang="en-US" sz="1600" dirty="0" err="1" smtClean="0">
                <a:solidFill>
                  <a:schemeClr val="tx1"/>
                </a:solidFill>
              </a:rPr>
              <a:t>Protokol</a:t>
            </a:r>
            <a:r>
              <a:rPr lang="en-US" sz="1600" dirty="0" smtClean="0">
                <a:solidFill>
                  <a:schemeClr val="tx1"/>
                </a:solidFill>
              </a:rPr>
              <a:t> </a:t>
            </a:r>
            <a:r>
              <a:rPr lang="en-US" sz="1600" dirty="0" err="1" smtClean="0">
                <a:solidFill>
                  <a:schemeClr val="tx1"/>
                </a:solidFill>
              </a:rPr>
              <a:t>Manajemen</a:t>
            </a:r>
            <a:r>
              <a:rPr lang="en-US" sz="1600" dirty="0" smtClean="0">
                <a:solidFill>
                  <a:schemeClr val="tx1"/>
                </a:solidFill>
              </a:rPr>
              <a:t> </a:t>
            </a:r>
            <a:r>
              <a:rPr lang="en-US" sz="1600" dirty="0" err="1" smtClean="0">
                <a:solidFill>
                  <a:schemeClr val="tx1"/>
                </a:solidFill>
              </a:rPr>
              <a:t>Lonjakan</a:t>
            </a:r>
            <a:r>
              <a:rPr lang="en-US" sz="1600" dirty="0" smtClean="0">
                <a:solidFill>
                  <a:schemeClr val="tx1"/>
                </a:solidFill>
              </a:rPr>
              <a:t> </a:t>
            </a:r>
            <a:r>
              <a:rPr lang="en-US" sz="1600" dirty="0" err="1" smtClean="0">
                <a:solidFill>
                  <a:schemeClr val="tx1"/>
                </a:solidFill>
              </a:rPr>
              <a:t>Harga</a:t>
            </a:r>
            <a:endParaRPr lang="en-US" sz="1600" b="1" kern="0" dirty="0">
              <a:solidFill>
                <a:schemeClr val="tx1"/>
              </a:solidFill>
            </a:endParaRPr>
          </a:p>
        </p:txBody>
      </p:sp>
      <p:sp>
        <p:nvSpPr>
          <p:cNvPr id="6" name="Rectangle 5"/>
          <p:cNvSpPr/>
          <p:nvPr/>
        </p:nvSpPr>
        <p:spPr>
          <a:xfrm>
            <a:off x="-13064" y="-1"/>
            <a:ext cx="9157063" cy="571501"/>
          </a:xfrm>
          <a:prstGeom prst="rect">
            <a:avLst/>
          </a:prstGeom>
          <a:solidFill>
            <a:schemeClr val="accent1">
              <a:lumMod val="60000"/>
              <a:lumOff val="40000"/>
              <a:alpha val="78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tabLst>
                <a:tab pos="5710238" algn="l"/>
              </a:tabLst>
            </a:pPr>
            <a:r>
              <a:rPr lang="en-US" sz="2800" b="1" dirty="0">
                <a:solidFill>
                  <a:schemeClr val="tx1"/>
                </a:solidFill>
                <a:effectLst>
                  <a:outerShdw blurRad="38100" dist="38100" dir="2700000" algn="tl">
                    <a:srgbClr val="000000">
                      <a:alpha val="43137"/>
                    </a:srgbClr>
                  </a:outerShdw>
                </a:effectLst>
                <a:latin typeface="Calibri" pitchFamily="34" charset="0"/>
              </a:rPr>
              <a:t>Roadmap </a:t>
            </a:r>
            <a:r>
              <a:rPr lang="en-US" sz="2800" b="1" dirty="0" err="1">
                <a:solidFill>
                  <a:schemeClr val="tx1"/>
                </a:solidFill>
                <a:effectLst>
                  <a:outerShdw blurRad="38100" dist="38100" dir="2700000" algn="tl">
                    <a:srgbClr val="000000">
                      <a:alpha val="43137"/>
                    </a:srgbClr>
                  </a:outerShdw>
                </a:effectLst>
                <a:latin typeface="Calibri" pitchFamily="34" charset="0"/>
              </a:rPr>
              <a:t>Pengendalian</a:t>
            </a:r>
            <a:r>
              <a:rPr lang="en-US" sz="2800" b="1" dirty="0">
                <a:solidFill>
                  <a:schemeClr val="tx1"/>
                </a:solidFill>
                <a:effectLst>
                  <a:outerShdw blurRad="38100" dist="38100" dir="2700000" algn="tl">
                    <a:srgbClr val="000000">
                      <a:alpha val="43137"/>
                    </a:srgbClr>
                  </a:outerShdw>
                </a:effectLst>
                <a:latin typeface="Calibri" pitchFamily="34" charset="0"/>
              </a:rPr>
              <a:t> </a:t>
            </a:r>
            <a:r>
              <a:rPr lang="en-US" sz="2800" b="1" dirty="0" err="1" smtClean="0">
                <a:solidFill>
                  <a:schemeClr val="tx1"/>
                </a:solidFill>
                <a:effectLst>
                  <a:outerShdw blurRad="38100" dist="38100" dir="2700000" algn="tl">
                    <a:srgbClr val="000000">
                      <a:alpha val="43137"/>
                    </a:srgbClr>
                  </a:outerShdw>
                </a:effectLst>
                <a:latin typeface="Calibri" pitchFamily="34" charset="0"/>
              </a:rPr>
              <a:t>Inflasi</a:t>
            </a:r>
            <a:r>
              <a:rPr lang="id-ID" sz="2800" b="1" dirty="0" smtClean="0">
                <a:solidFill>
                  <a:schemeClr val="tx1"/>
                </a:solidFill>
                <a:effectLst>
                  <a:outerShdw blurRad="38100" dist="38100" dir="2700000" algn="tl">
                    <a:srgbClr val="000000">
                      <a:alpha val="43137"/>
                    </a:srgbClr>
                  </a:outerShdw>
                </a:effectLst>
                <a:latin typeface="Calibri" pitchFamily="34" charset="0"/>
              </a:rPr>
              <a:t> Daerah</a:t>
            </a:r>
            <a:endParaRPr lang="id-ID" sz="2800" dirty="0">
              <a:solidFill>
                <a:schemeClr val="tx1"/>
              </a:solidFill>
              <a:effectLst>
                <a:outerShdw blurRad="38100" dist="38100" dir="2700000" algn="tl">
                  <a:srgbClr val="000000">
                    <a:alpha val="43137"/>
                  </a:srgbClr>
                </a:outerShdw>
              </a:effectLst>
              <a:latin typeface="Calibri" pitchFamily="34" charset="0"/>
            </a:endParaRPr>
          </a:p>
        </p:txBody>
      </p:sp>
      <p:grpSp>
        <p:nvGrpSpPr>
          <p:cNvPr id="126" name="Group 125"/>
          <p:cNvGrpSpPr/>
          <p:nvPr/>
        </p:nvGrpSpPr>
        <p:grpSpPr>
          <a:xfrm>
            <a:off x="142845" y="214290"/>
            <a:ext cx="8786873" cy="4214842"/>
            <a:chOff x="708691" y="1071546"/>
            <a:chExt cx="7935275" cy="5000660"/>
          </a:xfrm>
        </p:grpSpPr>
        <p:sp>
          <p:nvSpPr>
            <p:cNvPr id="87" name="Right Arrow 86"/>
            <p:cNvSpPr/>
            <p:nvPr/>
          </p:nvSpPr>
          <p:spPr>
            <a:xfrm>
              <a:off x="1805388" y="1071546"/>
              <a:ext cx="6838578" cy="5000660"/>
            </a:xfrm>
            <a:prstGeom prst="rightArrow">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lang="id-ID" sz="1100">
                <a:solidFill>
                  <a:schemeClr val="tx1"/>
                </a:solidFill>
              </a:endParaRPr>
            </a:p>
          </p:txBody>
        </p:sp>
        <p:grpSp>
          <p:nvGrpSpPr>
            <p:cNvPr id="88" name="Group 87"/>
            <p:cNvGrpSpPr/>
            <p:nvPr/>
          </p:nvGrpSpPr>
          <p:grpSpPr>
            <a:xfrm>
              <a:off x="1457408" y="2000239"/>
              <a:ext cx="1467571" cy="2410618"/>
              <a:chOff x="647700" y="532447"/>
              <a:chExt cx="923925" cy="1382078"/>
            </a:xfrm>
          </p:grpSpPr>
          <p:sp>
            <p:nvSpPr>
              <p:cNvPr id="89" name="Rectangle 88"/>
              <p:cNvSpPr/>
              <p:nvPr/>
            </p:nvSpPr>
            <p:spPr>
              <a:xfrm>
                <a:off x="657224" y="781050"/>
                <a:ext cx="904875" cy="11334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lang="id-ID" sz="1100">
                  <a:solidFill>
                    <a:schemeClr val="tx1"/>
                  </a:solidFill>
                </a:endParaRPr>
              </a:p>
            </p:txBody>
          </p:sp>
          <p:sp>
            <p:nvSpPr>
              <p:cNvPr id="90" name="TextBox 22"/>
              <p:cNvSpPr txBox="1"/>
              <p:nvPr/>
            </p:nvSpPr>
            <p:spPr>
              <a:xfrm>
                <a:off x="647700" y="532447"/>
                <a:ext cx="923925" cy="272163"/>
              </a:xfrm>
              <a:prstGeom prst="rect">
                <a:avLst/>
              </a:prstGeom>
              <a:noFill/>
            </p:spPr>
            <p:style>
              <a:lnRef idx="0">
                <a:scrgbClr r="0" g="0" b="0"/>
              </a:lnRef>
              <a:fillRef idx="0">
                <a:scrgbClr r="0" g="0" b="0"/>
              </a:fillRef>
              <a:effectRef idx="0">
                <a:scrgbClr r="0" g="0" b="0"/>
              </a:effectRef>
              <a:fontRef idx="minor">
                <a:schemeClr val="tx1"/>
              </a:fontRef>
            </p:style>
            <p:txBody>
              <a:bodyPr wrap="squar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a:r>
                  <a:rPr lang="id-ID" sz="2000" b="1" dirty="0">
                    <a:latin typeface="Segoe UI" pitchFamily="34" charset="0"/>
                    <a:ea typeface="Segoe UI" pitchFamily="34" charset="0"/>
                    <a:cs typeface="Segoe UI" pitchFamily="34" charset="0"/>
                  </a:rPr>
                  <a:t>2013-2015</a:t>
                </a:r>
              </a:p>
            </p:txBody>
          </p:sp>
          <p:sp>
            <p:nvSpPr>
              <p:cNvPr id="91" name="TextBox 25"/>
              <p:cNvSpPr txBox="1"/>
              <p:nvPr/>
            </p:nvSpPr>
            <p:spPr>
              <a:xfrm>
                <a:off x="676275" y="794543"/>
                <a:ext cx="876300" cy="272163"/>
              </a:xfrm>
              <a:prstGeom prst="rect">
                <a:avLst/>
              </a:prstGeom>
              <a:noFill/>
            </p:spPr>
            <p:style>
              <a:lnRef idx="0">
                <a:scrgbClr r="0" g="0" b="0"/>
              </a:lnRef>
              <a:fillRef idx="0">
                <a:scrgbClr r="0" g="0" b="0"/>
              </a:fillRef>
              <a:effectRef idx="0">
                <a:scrgbClr r="0" g="0" b="0"/>
              </a:effectRef>
              <a:fontRef idx="minor">
                <a:schemeClr val="tx1"/>
              </a:fontRef>
            </p:style>
            <p:txBody>
              <a:bodyPr wrap="squar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a:r>
                  <a:rPr lang="id-ID" sz="2000" b="1" dirty="0">
                    <a:latin typeface="Segoe UI" pitchFamily="34" charset="0"/>
                    <a:ea typeface="Segoe UI" pitchFamily="34" charset="0"/>
                    <a:cs typeface="Segoe UI" pitchFamily="34" charset="0"/>
                  </a:rPr>
                  <a:t>4,0±1%</a:t>
                </a:r>
              </a:p>
            </p:txBody>
          </p:sp>
        </p:grpSp>
        <p:grpSp>
          <p:nvGrpSpPr>
            <p:cNvPr id="92" name="Group 91"/>
            <p:cNvGrpSpPr/>
            <p:nvPr/>
          </p:nvGrpSpPr>
          <p:grpSpPr>
            <a:xfrm>
              <a:off x="3030886" y="2357430"/>
              <a:ext cx="1482700" cy="2053427"/>
              <a:chOff x="1638300" y="737235"/>
              <a:chExt cx="933450" cy="1177290"/>
            </a:xfrm>
          </p:grpSpPr>
          <p:sp>
            <p:nvSpPr>
              <p:cNvPr id="93" name="Rectangle 92"/>
              <p:cNvSpPr/>
              <p:nvPr/>
            </p:nvSpPr>
            <p:spPr>
              <a:xfrm>
                <a:off x="1657349" y="981075"/>
                <a:ext cx="904875" cy="93345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lang="id-ID" sz="1100">
                  <a:solidFill>
                    <a:schemeClr val="tx1"/>
                  </a:solidFill>
                </a:endParaRPr>
              </a:p>
            </p:txBody>
          </p:sp>
          <p:sp>
            <p:nvSpPr>
              <p:cNvPr id="94" name="TextBox 23"/>
              <p:cNvSpPr txBox="1"/>
              <p:nvPr/>
            </p:nvSpPr>
            <p:spPr>
              <a:xfrm>
                <a:off x="1638300" y="737235"/>
                <a:ext cx="933450" cy="272163"/>
              </a:xfrm>
              <a:prstGeom prst="rect">
                <a:avLst/>
              </a:prstGeom>
              <a:noFill/>
            </p:spPr>
            <p:style>
              <a:lnRef idx="0">
                <a:scrgbClr r="0" g="0" b="0"/>
              </a:lnRef>
              <a:fillRef idx="0">
                <a:scrgbClr r="0" g="0" b="0"/>
              </a:fillRef>
              <a:effectRef idx="0">
                <a:scrgbClr r="0" g="0" b="0"/>
              </a:effectRef>
              <a:fontRef idx="minor">
                <a:schemeClr val="tx1"/>
              </a:fontRef>
            </p:style>
            <p:txBody>
              <a:bodyPr wrap="squar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a:r>
                  <a:rPr lang="id-ID" sz="2000" b="1" dirty="0">
                    <a:latin typeface="Segoe UI" pitchFamily="34" charset="0"/>
                    <a:ea typeface="Segoe UI" pitchFamily="34" charset="0"/>
                    <a:cs typeface="Segoe UI" pitchFamily="34" charset="0"/>
                  </a:rPr>
                  <a:t>2016-2020</a:t>
                </a:r>
              </a:p>
            </p:txBody>
          </p:sp>
          <p:sp>
            <p:nvSpPr>
              <p:cNvPr id="95" name="TextBox 26"/>
              <p:cNvSpPr txBox="1"/>
              <p:nvPr/>
            </p:nvSpPr>
            <p:spPr>
              <a:xfrm>
                <a:off x="1666874" y="999330"/>
                <a:ext cx="885825" cy="272163"/>
              </a:xfrm>
              <a:prstGeom prst="rect">
                <a:avLst/>
              </a:prstGeom>
              <a:noFill/>
            </p:spPr>
            <p:style>
              <a:lnRef idx="0">
                <a:scrgbClr r="0" g="0" b="0"/>
              </a:lnRef>
              <a:fillRef idx="0">
                <a:scrgbClr r="0" g="0" b="0"/>
              </a:fillRef>
              <a:effectRef idx="0">
                <a:scrgbClr r="0" g="0" b="0"/>
              </a:effectRef>
              <a:fontRef idx="minor">
                <a:schemeClr val="tx1"/>
              </a:fontRef>
            </p:style>
            <p:txBody>
              <a:bodyPr wrap="squar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a:r>
                  <a:rPr lang="id-ID" sz="2000" b="1" dirty="0">
                    <a:latin typeface="Segoe UI" pitchFamily="34" charset="0"/>
                    <a:ea typeface="Segoe UI" pitchFamily="34" charset="0"/>
                    <a:cs typeface="Segoe UI" pitchFamily="34" charset="0"/>
                  </a:rPr>
                  <a:t>3,5±1%</a:t>
                </a:r>
              </a:p>
            </p:txBody>
          </p:sp>
        </p:grpSp>
        <p:grpSp>
          <p:nvGrpSpPr>
            <p:cNvPr id="96" name="Group 95"/>
            <p:cNvGrpSpPr/>
            <p:nvPr/>
          </p:nvGrpSpPr>
          <p:grpSpPr>
            <a:xfrm>
              <a:off x="4643438" y="2714620"/>
              <a:ext cx="1473886" cy="1696236"/>
              <a:chOff x="2653499" y="942023"/>
              <a:chExt cx="927901" cy="972502"/>
            </a:xfrm>
          </p:grpSpPr>
          <p:sp>
            <p:nvSpPr>
              <p:cNvPr id="97" name="Rectangle 96"/>
              <p:cNvSpPr/>
              <p:nvPr/>
            </p:nvSpPr>
            <p:spPr>
              <a:xfrm>
                <a:off x="2676524" y="1171575"/>
                <a:ext cx="904875" cy="74295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lang="id-ID" sz="1100">
                  <a:solidFill>
                    <a:schemeClr val="tx1"/>
                  </a:solidFill>
                </a:endParaRPr>
              </a:p>
            </p:txBody>
          </p:sp>
          <p:sp>
            <p:nvSpPr>
              <p:cNvPr id="98" name="TextBox 24"/>
              <p:cNvSpPr txBox="1"/>
              <p:nvPr/>
            </p:nvSpPr>
            <p:spPr>
              <a:xfrm>
                <a:off x="2653499" y="942023"/>
                <a:ext cx="918376" cy="272163"/>
              </a:xfrm>
              <a:prstGeom prst="rect">
                <a:avLst/>
              </a:prstGeom>
              <a:noFill/>
            </p:spPr>
            <p:style>
              <a:lnRef idx="0">
                <a:scrgbClr r="0" g="0" b="0"/>
              </a:lnRef>
              <a:fillRef idx="0">
                <a:scrgbClr r="0" g="0" b="0"/>
              </a:fillRef>
              <a:effectRef idx="0">
                <a:scrgbClr r="0" g="0" b="0"/>
              </a:effectRef>
              <a:fontRef idx="minor">
                <a:schemeClr val="tx1"/>
              </a:fontRef>
            </p:style>
            <p:txBody>
              <a:bodyPr wrap="squar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a:r>
                  <a:rPr lang="id-ID" sz="2000" b="1" dirty="0">
                    <a:latin typeface="Segoe UI" pitchFamily="34" charset="0"/>
                    <a:ea typeface="Segoe UI" pitchFamily="34" charset="0"/>
                    <a:cs typeface="Segoe UI" pitchFamily="34" charset="0"/>
                  </a:rPr>
                  <a:t>2021-2024</a:t>
                </a:r>
              </a:p>
            </p:txBody>
          </p:sp>
          <p:sp>
            <p:nvSpPr>
              <p:cNvPr id="99" name="TextBox 27"/>
              <p:cNvSpPr txBox="1"/>
              <p:nvPr/>
            </p:nvSpPr>
            <p:spPr>
              <a:xfrm>
                <a:off x="2698473" y="1204118"/>
                <a:ext cx="882927" cy="272163"/>
              </a:xfrm>
              <a:prstGeom prst="rect">
                <a:avLst/>
              </a:prstGeom>
              <a:noFill/>
            </p:spPr>
            <p:style>
              <a:lnRef idx="0">
                <a:scrgbClr r="0" g="0" b="0"/>
              </a:lnRef>
              <a:fillRef idx="0">
                <a:scrgbClr r="0" g="0" b="0"/>
              </a:fillRef>
              <a:effectRef idx="0">
                <a:scrgbClr r="0" g="0" b="0"/>
              </a:effectRef>
              <a:fontRef idx="minor">
                <a:schemeClr val="tx1"/>
              </a:fontRef>
            </p:style>
            <p:txBody>
              <a:bodyPr wrap="squar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a:r>
                  <a:rPr lang="id-ID" sz="2000" b="1" dirty="0">
                    <a:latin typeface="Segoe UI" pitchFamily="34" charset="0"/>
                    <a:ea typeface="Segoe UI" pitchFamily="34" charset="0"/>
                    <a:cs typeface="Segoe UI" pitchFamily="34" charset="0"/>
                  </a:rPr>
                  <a:t>3,0±1%</a:t>
                </a:r>
              </a:p>
            </p:txBody>
          </p:sp>
        </p:grpSp>
        <p:grpSp>
          <p:nvGrpSpPr>
            <p:cNvPr id="100" name="Group 99"/>
            <p:cNvGrpSpPr/>
            <p:nvPr/>
          </p:nvGrpSpPr>
          <p:grpSpPr>
            <a:xfrm>
              <a:off x="1185074" y="1903607"/>
              <a:ext cx="6783896" cy="1380303"/>
              <a:chOff x="476249" y="477045"/>
              <a:chExt cx="4270875" cy="791368"/>
            </a:xfrm>
          </p:grpSpPr>
          <p:cxnSp>
            <p:nvCxnSpPr>
              <p:cNvPr id="101" name="Straight Connector 100"/>
              <p:cNvCxnSpPr/>
              <p:nvPr/>
            </p:nvCxnSpPr>
            <p:spPr>
              <a:xfrm>
                <a:off x="476249" y="485775"/>
                <a:ext cx="1152000" cy="1588"/>
              </a:xfrm>
              <a:prstGeom prst="line">
                <a:avLst/>
              </a:prstGeom>
              <a:ln w="38100">
                <a:prstDash val="sysDot"/>
              </a:ln>
            </p:spPr>
            <p:style>
              <a:lnRef idx="1">
                <a:schemeClr val="accent2"/>
              </a:lnRef>
              <a:fillRef idx="0">
                <a:schemeClr val="accent2"/>
              </a:fillRef>
              <a:effectRef idx="0">
                <a:schemeClr val="accent2"/>
              </a:effectRef>
              <a:fontRef idx="minor">
                <a:schemeClr val="tx1"/>
              </a:fontRef>
            </p:style>
          </p:cxnSp>
          <p:cxnSp>
            <p:nvCxnSpPr>
              <p:cNvPr id="102" name="Straight Connector 101"/>
              <p:cNvCxnSpPr/>
              <p:nvPr/>
            </p:nvCxnSpPr>
            <p:spPr>
              <a:xfrm>
                <a:off x="1609724" y="676275"/>
                <a:ext cx="1044000" cy="1588"/>
              </a:xfrm>
              <a:prstGeom prst="line">
                <a:avLst/>
              </a:prstGeom>
              <a:ln w="38100">
                <a:prstDash val="sysDot"/>
              </a:ln>
            </p:spPr>
            <p:style>
              <a:lnRef idx="1">
                <a:schemeClr val="accent2"/>
              </a:lnRef>
              <a:fillRef idx="0">
                <a:schemeClr val="accent2"/>
              </a:fillRef>
              <a:effectRef idx="0">
                <a:schemeClr val="accent2"/>
              </a:effectRef>
              <a:fontRef idx="minor">
                <a:schemeClr val="tx1"/>
              </a:fontRef>
            </p:style>
          </p:cxnSp>
          <p:cxnSp>
            <p:nvCxnSpPr>
              <p:cNvPr id="103" name="Straight Connector 102"/>
              <p:cNvCxnSpPr/>
              <p:nvPr/>
            </p:nvCxnSpPr>
            <p:spPr>
              <a:xfrm>
                <a:off x="2619374" y="876300"/>
                <a:ext cx="1080000" cy="1588"/>
              </a:xfrm>
              <a:prstGeom prst="line">
                <a:avLst/>
              </a:prstGeom>
              <a:ln w="38100">
                <a:prstDash val="sysDot"/>
              </a:ln>
            </p:spPr>
            <p:style>
              <a:lnRef idx="1">
                <a:schemeClr val="accent2"/>
              </a:lnRef>
              <a:fillRef idx="0">
                <a:schemeClr val="accent2"/>
              </a:fillRef>
              <a:effectRef idx="0">
                <a:schemeClr val="accent2"/>
              </a:effectRef>
              <a:fontRef idx="minor">
                <a:schemeClr val="tx1"/>
              </a:fontRef>
            </p:style>
          </p:cxnSp>
          <p:cxnSp>
            <p:nvCxnSpPr>
              <p:cNvPr id="104" name="Straight Connector 103"/>
              <p:cNvCxnSpPr/>
              <p:nvPr/>
            </p:nvCxnSpPr>
            <p:spPr>
              <a:xfrm rot="5400000">
                <a:off x="1520250" y="575251"/>
                <a:ext cx="198000" cy="1588"/>
              </a:xfrm>
              <a:prstGeom prst="line">
                <a:avLst/>
              </a:prstGeom>
              <a:ln w="38100">
                <a:prstDash val="sysDot"/>
              </a:ln>
            </p:spPr>
            <p:style>
              <a:lnRef idx="1">
                <a:schemeClr val="accent2"/>
              </a:lnRef>
              <a:fillRef idx="0">
                <a:schemeClr val="accent2"/>
              </a:fillRef>
              <a:effectRef idx="0">
                <a:schemeClr val="accent2"/>
              </a:effectRef>
              <a:fontRef idx="minor">
                <a:schemeClr val="tx1"/>
              </a:fontRef>
            </p:style>
          </p:cxnSp>
          <p:cxnSp>
            <p:nvCxnSpPr>
              <p:cNvPr id="105" name="Straight Connector 104"/>
              <p:cNvCxnSpPr/>
              <p:nvPr/>
            </p:nvCxnSpPr>
            <p:spPr>
              <a:xfrm rot="5400000">
                <a:off x="2539425" y="765751"/>
                <a:ext cx="198000" cy="1588"/>
              </a:xfrm>
              <a:prstGeom prst="line">
                <a:avLst/>
              </a:prstGeom>
              <a:ln w="38100">
                <a:prstDash val="sysDot"/>
              </a:ln>
            </p:spPr>
            <p:style>
              <a:lnRef idx="1">
                <a:schemeClr val="accent2"/>
              </a:lnRef>
              <a:fillRef idx="0">
                <a:schemeClr val="accent2"/>
              </a:fillRef>
              <a:effectRef idx="0">
                <a:schemeClr val="accent2"/>
              </a:effectRef>
              <a:fontRef idx="minor">
                <a:schemeClr val="tx1"/>
              </a:fontRef>
            </p:style>
          </p:cxnSp>
          <p:cxnSp>
            <p:nvCxnSpPr>
              <p:cNvPr id="106" name="Straight Connector 105"/>
              <p:cNvCxnSpPr/>
              <p:nvPr/>
            </p:nvCxnSpPr>
            <p:spPr>
              <a:xfrm rot="5400000">
                <a:off x="3496650" y="1046776"/>
                <a:ext cx="360000" cy="1588"/>
              </a:xfrm>
              <a:prstGeom prst="line">
                <a:avLst/>
              </a:prstGeom>
              <a:ln w="38100">
                <a:solidFill>
                  <a:schemeClr val="accent2"/>
                </a:solidFill>
                <a:prstDash val="sysDot"/>
              </a:ln>
            </p:spPr>
            <p:style>
              <a:lnRef idx="1">
                <a:schemeClr val="accent2"/>
              </a:lnRef>
              <a:fillRef idx="0">
                <a:schemeClr val="accent2"/>
              </a:fillRef>
              <a:effectRef idx="0">
                <a:schemeClr val="accent2"/>
              </a:effectRef>
              <a:fontRef idx="minor">
                <a:schemeClr val="tx1"/>
              </a:fontRef>
            </p:style>
          </p:cxnSp>
          <p:cxnSp>
            <p:nvCxnSpPr>
              <p:cNvPr id="107" name="Straight Connector 106"/>
              <p:cNvCxnSpPr/>
              <p:nvPr/>
            </p:nvCxnSpPr>
            <p:spPr>
              <a:xfrm>
                <a:off x="3667124" y="1266825"/>
                <a:ext cx="1080000" cy="1588"/>
              </a:xfrm>
              <a:prstGeom prst="line">
                <a:avLst/>
              </a:prstGeom>
              <a:ln w="38100">
                <a:prstDash val="sysDot"/>
              </a:ln>
            </p:spPr>
            <p:style>
              <a:lnRef idx="1">
                <a:schemeClr val="accent2"/>
              </a:lnRef>
              <a:fillRef idx="0">
                <a:schemeClr val="accent2"/>
              </a:fillRef>
              <a:effectRef idx="0">
                <a:schemeClr val="accent2"/>
              </a:effectRef>
              <a:fontRef idx="minor">
                <a:schemeClr val="tx1"/>
              </a:fontRef>
            </p:style>
          </p:cxnSp>
        </p:grpSp>
        <p:grpSp>
          <p:nvGrpSpPr>
            <p:cNvPr id="108" name="Group 107"/>
            <p:cNvGrpSpPr/>
            <p:nvPr/>
          </p:nvGrpSpPr>
          <p:grpSpPr>
            <a:xfrm>
              <a:off x="6143636" y="3197183"/>
              <a:ext cx="1891199" cy="1213674"/>
              <a:chOff x="3597965" y="1218690"/>
              <a:chExt cx="1190625" cy="695835"/>
            </a:xfrm>
          </p:grpSpPr>
          <p:sp>
            <p:nvSpPr>
              <p:cNvPr id="109" name="Rectangle 108"/>
              <p:cNvSpPr/>
              <p:nvPr/>
            </p:nvSpPr>
            <p:spPr>
              <a:xfrm>
                <a:off x="3733799" y="1533525"/>
                <a:ext cx="904875" cy="381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lang="id-ID" sz="1100">
                  <a:solidFill>
                    <a:schemeClr val="tx1"/>
                  </a:solidFill>
                </a:endParaRPr>
              </a:p>
            </p:txBody>
          </p:sp>
          <p:sp>
            <p:nvSpPr>
              <p:cNvPr id="110" name="TextBox 36"/>
              <p:cNvSpPr txBox="1"/>
              <p:nvPr/>
            </p:nvSpPr>
            <p:spPr>
              <a:xfrm>
                <a:off x="3597965" y="1218690"/>
                <a:ext cx="1190625" cy="649004"/>
              </a:xfrm>
              <a:prstGeom prst="rect">
                <a:avLst/>
              </a:prstGeom>
              <a:noFill/>
            </p:spPr>
            <p:style>
              <a:lnRef idx="0">
                <a:scrgbClr r="0" g="0" b="0"/>
              </a:lnRef>
              <a:fillRef idx="0">
                <a:scrgbClr r="0" g="0" b="0"/>
              </a:fillRef>
              <a:effectRef idx="0">
                <a:scrgbClr r="0" g="0" b="0"/>
              </a:effectRef>
              <a:fontRef idx="minor">
                <a:schemeClr val="tx1"/>
              </a:fontRef>
            </p:style>
            <p:txBody>
              <a:bodyPr wrap="square" rtlCol="0" anchor="ctr">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a:r>
                  <a:rPr lang="id-ID" sz="2800" b="1" dirty="0">
                    <a:latin typeface="Segoe UI" pitchFamily="34" charset="0"/>
                    <a:ea typeface="Segoe UI" pitchFamily="34" charset="0"/>
                    <a:cs typeface="Segoe UI" pitchFamily="34" charset="0"/>
                  </a:rPr>
                  <a:t>INFLASI</a:t>
                </a:r>
                <a:endParaRPr lang="id-ID" sz="2800" b="1" baseline="0" dirty="0">
                  <a:latin typeface="Segoe UI" pitchFamily="34" charset="0"/>
                  <a:ea typeface="Segoe UI" pitchFamily="34" charset="0"/>
                  <a:cs typeface="Segoe UI" pitchFamily="34" charset="0"/>
                </a:endParaRPr>
              </a:p>
              <a:p>
                <a:pPr algn="ctr"/>
                <a:r>
                  <a:rPr lang="id-ID" sz="2800" b="1" baseline="0" dirty="0">
                    <a:latin typeface="Segoe UI" pitchFamily="34" charset="0"/>
                    <a:ea typeface="Segoe UI" pitchFamily="34" charset="0"/>
                    <a:cs typeface="Segoe UI" pitchFamily="34" charset="0"/>
                  </a:rPr>
                  <a:t>2-3%</a:t>
                </a:r>
                <a:endParaRPr lang="id-ID" sz="2800" b="1" dirty="0">
                  <a:latin typeface="Segoe UI" pitchFamily="34" charset="0"/>
                  <a:ea typeface="Segoe UI" pitchFamily="34" charset="0"/>
                  <a:cs typeface="Segoe UI" pitchFamily="34" charset="0"/>
                </a:endParaRPr>
              </a:p>
            </p:txBody>
          </p:sp>
        </p:grpSp>
        <p:grpSp>
          <p:nvGrpSpPr>
            <p:cNvPr id="111" name="Group 110"/>
            <p:cNvGrpSpPr/>
            <p:nvPr/>
          </p:nvGrpSpPr>
          <p:grpSpPr>
            <a:xfrm>
              <a:off x="1154815" y="2900416"/>
              <a:ext cx="6883132" cy="1347076"/>
              <a:chOff x="457199" y="1048545"/>
              <a:chExt cx="4333350" cy="772318"/>
            </a:xfrm>
          </p:grpSpPr>
          <p:cxnSp>
            <p:nvCxnSpPr>
              <p:cNvPr id="112" name="Straight Connector 111"/>
              <p:cNvCxnSpPr/>
              <p:nvPr/>
            </p:nvCxnSpPr>
            <p:spPr>
              <a:xfrm>
                <a:off x="457199" y="1057275"/>
                <a:ext cx="1152000" cy="1588"/>
              </a:xfrm>
              <a:prstGeom prst="line">
                <a:avLst/>
              </a:prstGeom>
              <a:ln w="38100">
                <a:solidFill>
                  <a:schemeClr val="accent3"/>
                </a:solidFill>
                <a:prstDash val="sysDot"/>
              </a:ln>
            </p:spPr>
            <p:style>
              <a:lnRef idx="1">
                <a:schemeClr val="accent2"/>
              </a:lnRef>
              <a:fillRef idx="0">
                <a:schemeClr val="accent2"/>
              </a:fillRef>
              <a:effectRef idx="0">
                <a:schemeClr val="accent2"/>
              </a:effectRef>
              <a:fontRef idx="minor">
                <a:schemeClr val="tx1"/>
              </a:fontRef>
            </p:style>
          </p:cxnSp>
          <p:cxnSp>
            <p:nvCxnSpPr>
              <p:cNvPr id="113" name="Straight Connector 112"/>
              <p:cNvCxnSpPr/>
              <p:nvPr/>
            </p:nvCxnSpPr>
            <p:spPr>
              <a:xfrm>
                <a:off x="1590674" y="1247775"/>
                <a:ext cx="1044000" cy="1588"/>
              </a:xfrm>
              <a:prstGeom prst="line">
                <a:avLst/>
              </a:prstGeom>
              <a:ln w="38100">
                <a:solidFill>
                  <a:schemeClr val="accent3"/>
                </a:solidFill>
                <a:prstDash val="sysDot"/>
              </a:ln>
            </p:spPr>
            <p:style>
              <a:lnRef idx="1">
                <a:schemeClr val="accent2"/>
              </a:lnRef>
              <a:fillRef idx="0">
                <a:schemeClr val="accent2"/>
              </a:fillRef>
              <a:effectRef idx="0">
                <a:schemeClr val="accent2"/>
              </a:effectRef>
              <a:fontRef idx="minor">
                <a:schemeClr val="tx1"/>
              </a:fontRef>
            </p:style>
          </p:cxnSp>
          <p:cxnSp>
            <p:nvCxnSpPr>
              <p:cNvPr id="114" name="Straight Connector 113"/>
              <p:cNvCxnSpPr/>
              <p:nvPr/>
            </p:nvCxnSpPr>
            <p:spPr>
              <a:xfrm>
                <a:off x="2600324" y="1447800"/>
                <a:ext cx="1080000" cy="1588"/>
              </a:xfrm>
              <a:prstGeom prst="line">
                <a:avLst/>
              </a:prstGeom>
              <a:ln w="38100">
                <a:solidFill>
                  <a:schemeClr val="accent3"/>
                </a:solidFill>
                <a:prstDash val="sysDot"/>
              </a:ln>
            </p:spPr>
            <p:style>
              <a:lnRef idx="1">
                <a:schemeClr val="accent2"/>
              </a:lnRef>
              <a:fillRef idx="0">
                <a:schemeClr val="accent2"/>
              </a:fillRef>
              <a:effectRef idx="0">
                <a:schemeClr val="accent2"/>
              </a:effectRef>
              <a:fontRef idx="minor">
                <a:schemeClr val="tx1"/>
              </a:fontRef>
            </p:style>
          </p:cxnSp>
          <p:cxnSp>
            <p:nvCxnSpPr>
              <p:cNvPr id="115" name="Straight Connector 114"/>
              <p:cNvCxnSpPr/>
              <p:nvPr/>
            </p:nvCxnSpPr>
            <p:spPr>
              <a:xfrm rot="5400000">
                <a:off x="1501200" y="1146751"/>
                <a:ext cx="198000" cy="1588"/>
              </a:xfrm>
              <a:prstGeom prst="line">
                <a:avLst/>
              </a:prstGeom>
              <a:ln w="38100">
                <a:solidFill>
                  <a:schemeClr val="accent3"/>
                </a:solidFill>
                <a:prstDash val="sysDot"/>
              </a:ln>
            </p:spPr>
            <p:style>
              <a:lnRef idx="1">
                <a:schemeClr val="accent2"/>
              </a:lnRef>
              <a:fillRef idx="0">
                <a:schemeClr val="accent2"/>
              </a:fillRef>
              <a:effectRef idx="0">
                <a:schemeClr val="accent2"/>
              </a:effectRef>
              <a:fontRef idx="minor">
                <a:schemeClr val="tx1"/>
              </a:fontRef>
            </p:style>
          </p:cxnSp>
          <p:cxnSp>
            <p:nvCxnSpPr>
              <p:cNvPr id="116" name="Straight Connector 115"/>
              <p:cNvCxnSpPr/>
              <p:nvPr/>
            </p:nvCxnSpPr>
            <p:spPr>
              <a:xfrm rot="5400000">
                <a:off x="2520375" y="1337251"/>
                <a:ext cx="198000" cy="1588"/>
              </a:xfrm>
              <a:prstGeom prst="line">
                <a:avLst/>
              </a:prstGeom>
              <a:ln w="38100">
                <a:solidFill>
                  <a:schemeClr val="accent3"/>
                </a:solidFill>
                <a:prstDash val="sysDot"/>
              </a:ln>
            </p:spPr>
            <p:style>
              <a:lnRef idx="1">
                <a:schemeClr val="accent2"/>
              </a:lnRef>
              <a:fillRef idx="0">
                <a:schemeClr val="accent2"/>
              </a:fillRef>
              <a:effectRef idx="0">
                <a:schemeClr val="accent2"/>
              </a:effectRef>
              <a:fontRef idx="minor">
                <a:schemeClr val="tx1"/>
              </a:fontRef>
            </p:style>
          </p:cxnSp>
          <p:cxnSp>
            <p:nvCxnSpPr>
              <p:cNvPr id="117" name="Straight Connector 116"/>
              <p:cNvCxnSpPr/>
              <p:nvPr/>
            </p:nvCxnSpPr>
            <p:spPr>
              <a:xfrm>
                <a:off x="3638549" y="1819275"/>
                <a:ext cx="1152000" cy="1588"/>
              </a:xfrm>
              <a:prstGeom prst="line">
                <a:avLst/>
              </a:prstGeom>
              <a:ln w="38100">
                <a:solidFill>
                  <a:schemeClr val="accent3"/>
                </a:solidFill>
                <a:prstDash val="sysDot"/>
              </a:ln>
            </p:spPr>
            <p:style>
              <a:lnRef idx="1">
                <a:schemeClr val="accent2"/>
              </a:lnRef>
              <a:fillRef idx="0">
                <a:schemeClr val="accent2"/>
              </a:fillRef>
              <a:effectRef idx="0">
                <a:schemeClr val="accent2"/>
              </a:effectRef>
              <a:fontRef idx="minor">
                <a:schemeClr val="tx1"/>
              </a:fontRef>
            </p:style>
          </p:cxnSp>
          <p:cxnSp>
            <p:nvCxnSpPr>
              <p:cNvPr id="118" name="Straight Connector 117"/>
              <p:cNvCxnSpPr/>
              <p:nvPr/>
            </p:nvCxnSpPr>
            <p:spPr>
              <a:xfrm rot="5400000">
                <a:off x="3477600" y="1618276"/>
                <a:ext cx="360000" cy="1588"/>
              </a:xfrm>
              <a:prstGeom prst="line">
                <a:avLst/>
              </a:prstGeom>
              <a:ln w="38100">
                <a:solidFill>
                  <a:schemeClr val="accent3"/>
                </a:solidFill>
                <a:prstDash val="sysDot"/>
              </a:ln>
            </p:spPr>
            <p:style>
              <a:lnRef idx="1">
                <a:schemeClr val="accent2"/>
              </a:lnRef>
              <a:fillRef idx="0">
                <a:schemeClr val="accent2"/>
              </a:fillRef>
              <a:effectRef idx="0">
                <a:schemeClr val="accent2"/>
              </a:effectRef>
              <a:fontRef idx="minor">
                <a:schemeClr val="tx1"/>
              </a:fontRef>
            </p:style>
          </p:cxnSp>
        </p:grpSp>
        <p:sp>
          <p:nvSpPr>
            <p:cNvPr id="119" name="TextBox 45"/>
            <p:cNvSpPr txBox="1"/>
            <p:nvPr/>
          </p:nvSpPr>
          <p:spPr>
            <a:xfrm>
              <a:off x="2902482" y="4510538"/>
              <a:ext cx="1891199" cy="1113013"/>
            </a:xfrm>
            <a:prstGeom prst="rect">
              <a:avLst/>
            </a:prstGeom>
            <a:solidFill>
              <a:schemeClr val="accent3"/>
            </a:solidFill>
            <a:ln>
              <a:noFill/>
            </a:ln>
          </p:spPr>
          <p:style>
            <a:lnRef idx="0">
              <a:scrgbClr r="0" g="0" b="0"/>
            </a:lnRef>
            <a:fillRef idx="0">
              <a:scrgbClr r="0" g="0" b="0"/>
            </a:fillRef>
            <a:effectRef idx="0">
              <a:scrgbClr r="0" g="0" b="0"/>
            </a:effectRef>
            <a:fontRef idx="minor">
              <a:schemeClr val="tx1"/>
            </a:fontRef>
          </p:style>
          <p:txBody>
            <a:bodyPr wrap="square" rtlCol="0" anchor="ctr">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a:r>
                <a:rPr lang="id-ID" sz="2000" b="1" i="1" dirty="0">
                  <a:latin typeface="Segoe UI" pitchFamily="34" charset="0"/>
                  <a:ea typeface="Segoe UI" pitchFamily="34" charset="0"/>
                  <a:cs typeface="Segoe UI" pitchFamily="34" charset="0"/>
                </a:rPr>
                <a:t>Fostering Commitment</a:t>
              </a:r>
              <a:endParaRPr lang="id-ID" sz="2400" b="1" i="1" dirty="0">
                <a:latin typeface="Segoe UI" pitchFamily="34" charset="0"/>
                <a:ea typeface="Segoe UI" pitchFamily="34" charset="0"/>
                <a:cs typeface="Segoe UI" pitchFamily="34" charset="0"/>
              </a:endParaRPr>
            </a:p>
          </p:txBody>
        </p:sp>
        <p:sp>
          <p:nvSpPr>
            <p:cNvPr id="120" name="TextBox 46"/>
            <p:cNvSpPr txBox="1"/>
            <p:nvPr/>
          </p:nvSpPr>
          <p:spPr>
            <a:xfrm>
              <a:off x="4823941" y="4510538"/>
              <a:ext cx="1891199" cy="1113013"/>
            </a:xfrm>
            <a:prstGeom prst="rect">
              <a:avLst/>
            </a:prstGeom>
            <a:solidFill>
              <a:schemeClr val="accent3"/>
            </a:solidFill>
            <a:ln>
              <a:noFill/>
            </a:ln>
          </p:spPr>
          <p:style>
            <a:lnRef idx="0">
              <a:scrgbClr r="0" g="0" b="0"/>
            </a:lnRef>
            <a:fillRef idx="0">
              <a:scrgbClr r="0" g="0" b="0"/>
            </a:fillRef>
            <a:effectRef idx="0">
              <a:scrgbClr r="0" g="0" b="0"/>
            </a:effectRef>
            <a:fontRef idx="minor">
              <a:schemeClr val="tx1"/>
            </a:fontRef>
          </p:style>
          <p:txBody>
            <a:bodyPr wrap="square" rtlCol="0" anchor="ctr">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a:r>
                <a:rPr lang="id-ID" sz="2000" b="1" i="1">
                  <a:latin typeface="Segoe UI" pitchFamily="34" charset="0"/>
                  <a:ea typeface="Segoe UI" pitchFamily="34" charset="0"/>
                  <a:cs typeface="Segoe UI" pitchFamily="34" charset="0"/>
                </a:rPr>
                <a:t>Maturing Commitment</a:t>
              </a:r>
              <a:endParaRPr lang="id-ID" sz="2400" b="1" i="1">
                <a:latin typeface="Segoe UI" pitchFamily="34" charset="0"/>
                <a:ea typeface="Segoe UI" pitchFamily="34" charset="0"/>
                <a:cs typeface="Segoe UI" pitchFamily="34" charset="0"/>
              </a:endParaRPr>
            </a:p>
          </p:txBody>
        </p:sp>
        <p:sp>
          <p:nvSpPr>
            <p:cNvPr id="121" name="Oval 120"/>
            <p:cNvSpPr/>
            <p:nvPr/>
          </p:nvSpPr>
          <p:spPr>
            <a:xfrm>
              <a:off x="4536478" y="5324599"/>
              <a:ext cx="514406" cy="581472"/>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id-ID" sz="1600" b="1">
                  <a:solidFill>
                    <a:schemeClr val="tx1"/>
                  </a:solidFill>
                </a:rPr>
                <a:t>3</a:t>
              </a:r>
            </a:p>
          </p:txBody>
        </p:sp>
        <p:sp>
          <p:nvSpPr>
            <p:cNvPr id="122" name="TextBox 45"/>
            <p:cNvSpPr txBox="1"/>
            <p:nvPr/>
          </p:nvSpPr>
          <p:spPr>
            <a:xfrm>
              <a:off x="960632" y="4530565"/>
              <a:ext cx="1891199" cy="1113013"/>
            </a:xfrm>
            <a:prstGeom prst="rect">
              <a:avLst/>
            </a:prstGeom>
            <a:solidFill>
              <a:schemeClr val="accent3"/>
            </a:solidFill>
          </p:spPr>
          <p:style>
            <a:lnRef idx="0">
              <a:scrgbClr r="0" g="0" b="0"/>
            </a:lnRef>
            <a:fillRef idx="0">
              <a:scrgbClr r="0" g="0" b="0"/>
            </a:fillRef>
            <a:effectRef idx="0">
              <a:scrgbClr r="0" g="0" b="0"/>
            </a:effectRef>
            <a:fontRef idx="minor">
              <a:schemeClr val="tx1"/>
            </a:fontRef>
          </p:style>
          <p:txBody>
            <a:bodyPr wrap="square" rtlCol="0" anchor="ctr">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a:r>
                <a:rPr lang="id-ID" sz="2000" b="1" i="1" dirty="0" smtClean="0">
                  <a:latin typeface="Segoe UI" pitchFamily="34" charset="0"/>
                  <a:ea typeface="Segoe UI" pitchFamily="34" charset="0"/>
                  <a:cs typeface="Segoe UI" pitchFamily="34" charset="0"/>
                </a:rPr>
                <a:t>Building Commitment</a:t>
              </a:r>
              <a:endParaRPr lang="id-ID" sz="2400" b="1" i="1" dirty="0">
                <a:latin typeface="Segoe UI" pitchFamily="34" charset="0"/>
                <a:ea typeface="Segoe UI" pitchFamily="34" charset="0"/>
                <a:cs typeface="Segoe UI" pitchFamily="34" charset="0"/>
              </a:endParaRPr>
            </a:p>
          </p:txBody>
        </p:sp>
        <p:sp>
          <p:nvSpPr>
            <p:cNvPr id="123" name="Oval 122"/>
            <p:cNvSpPr/>
            <p:nvPr/>
          </p:nvSpPr>
          <p:spPr>
            <a:xfrm>
              <a:off x="2645279" y="5324599"/>
              <a:ext cx="514406" cy="581472"/>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id-ID" sz="1600" b="1">
                  <a:solidFill>
                    <a:schemeClr val="tx1"/>
                  </a:solidFill>
                </a:rPr>
                <a:t>2</a:t>
              </a:r>
            </a:p>
          </p:txBody>
        </p:sp>
        <p:sp>
          <p:nvSpPr>
            <p:cNvPr id="124" name="Oval 123"/>
            <p:cNvSpPr/>
            <p:nvPr/>
          </p:nvSpPr>
          <p:spPr>
            <a:xfrm>
              <a:off x="708691" y="5307986"/>
              <a:ext cx="514406" cy="581472"/>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id-ID" sz="1600" b="1">
                  <a:solidFill>
                    <a:schemeClr val="tx1"/>
                  </a:solidFill>
                </a:rPr>
                <a:t>1</a:t>
              </a:r>
            </a:p>
          </p:txBody>
        </p:sp>
      </p:grpSp>
    </p:spTree>
    <p:extLst>
      <p:ext uri="{BB962C8B-B14F-4D97-AF65-F5344CB8AC3E}">
        <p14:creationId xmlns="" xmlns:p14="http://schemas.microsoft.com/office/powerpoint/2010/main" val="105211663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410" name="Group 4"/>
          <p:cNvGrpSpPr>
            <a:grpSpLocks/>
          </p:cNvGrpSpPr>
          <p:nvPr/>
        </p:nvGrpSpPr>
        <p:grpSpPr bwMode="auto">
          <a:xfrm>
            <a:off x="4836231" y="4191073"/>
            <a:ext cx="4699000" cy="2417691"/>
            <a:chOff x="2891532" y="4013788"/>
            <a:chExt cx="4700191" cy="2418040"/>
          </a:xfrm>
        </p:grpSpPr>
        <p:sp>
          <p:nvSpPr>
            <p:cNvPr id="17425" name="TextBox 16"/>
            <p:cNvSpPr txBox="1">
              <a:spLocks noChangeArrowheads="1"/>
            </p:cNvSpPr>
            <p:nvPr/>
          </p:nvSpPr>
          <p:spPr bwMode="auto">
            <a:xfrm>
              <a:off x="2891532" y="4013788"/>
              <a:ext cx="4700191"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r>
                <a:rPr lang="id-ID" b="1" u="sng" dirty="0"/>
                <a:t>Iklan layanan masyarakat di radio:</a:t>
              </a:r>
            </a:p>
            <a:p>
              <a:pPr algn="ctr" eaLnBrk="1" hangingPunct="1"/>
              <a:r>
                <a:rPr lang="id-ID" b="1" u="sng" dirty="0"/>
                <a:t>Bijak Belanja Inflasi Terjaga</a:t>
              </a:r>
            </a:p>
          </p:txBody>
        </p:sp>
        <p:pic>
          <p:nvPicPr>
            <p:cNvPr id="17426" name="Picture 2"/>
            <p:cNvPicPr>
              <a:picLocks noChangeAspect="1" noChangeArrowheads="1"/>
            </p:cNvPicPr>
            <p:nvPr/>
          </p:nvPicPr>
          <p:blipFill>
            <a:blip r:embed="rId2">
              <a:extLst>
                <a:ext uri="{28A0092B-C50C-407E-A947-70E740481C1C}">
                  <a14:useLocalDpi xmlns="" xmlns:a14="http://schemas.microsoft.com/office/drawing/2010/main" val="0"/>
                </a:ext>
              </a:extLst>
            </a:blip>
            <a:srcRect l="13315" t="25633" r="46321" b="26134"/>
            <a:stretch>
              <a:fillRect/>
            </a:stretch>
          </p:blipFill>
          <p:spPr bwMode="auto">
            <a:xfrm>
              <a:off x="4374136" y="4660119"/>
              <a:ext cx="2625952" cy="176417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7427" name="Picture 3"/>
            <p:cNvPicPr>
              <a:picLocks noChangeAspect="1" noChangeArrowheads="1"/>
            </p:cNvPicPr>
            <p:nvPr/>
          </p:nvPicPr>
          <p:blipFill>
            <a:blip r:embed="rId3">
              <a:extLst>
                <a:ext uri="{28A0092B-C50C-407E-A947-70E740481C1C}">
                  <a14:useLocalDpi xmlns="" xmlns:a14="http://schemas.microsoft.com/office/drawing/2010/main" val="0"/>
                </a:ext>
              </a:extLst>
            </a:blip>
            <a:srcRect l="10483" t="12798" r="41698" b="14088"/>
            <a:stretch>
              <a:fillRect/>
            </a:stretch>
          </p:blipFill>
          <p:spPr bwMode="auto">
            <a:xfrm>
              <a:off x="2894165" y="4667657"/>
              <a:ext cx="2052198" cy="176417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grpSp>
      <p:sp>
        <p:nvSpPr>
          <p:cNvPr id="17411" name="TextBox 10"/>
          <p:cNvSpPr txBox="1">
            <a:spLocks noChangeArrowheads="1"/>
          </p:cNvSpPr>
          <p:nvPr/>
        </p:nvSpPr>
        <p:spPr bwMode="auto">
          <a:xfrm>
            <a:off x="0" y="0"/>
            <a:ext cx="9144000" cy="3906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82058" tIns="41029" rIns="82058" bIns="41029">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id-ID" sz="2000" b="1" dirty="0">
                <a:latin typeface="Consolas" pitchFamily="49" charset="0"/>
                <a:cs typeface="Estrangelo Edessa" pitchFamily="66" charset="0"/>
              </a:rPr>
              <a:t>Upaya – Upaya Pengendalian </a:t>
            </a:r>
            <a:r>
              <a:rPr lang="id-ID" sz="2000" b="1" dirty="0" smtClean="0">
                <a:latin typeface="Consolas" pitchFamily="49" charset="0"/>
                <a:cs typeface="Estrangelo Edessa" pitchFamily="66" charset="0"/>
              </a:rPr>
              <a:t>Inflasi (@4. Akses Data Informasi)</a:t>
            </a:r>
            <a:endParaRPr lang="id-ID" sz="2000" b="1" dirty="0">
              <a:latin typeface="Consolas" pitchFamily="49" charset="0"/>
              <a:cs typeface="Estrangelo Edessa" pitchFamily="66" charset="0"/>
            </a:endParaRPr>
          </a:p>
        </p:txBody>
      </p:sp>
      <p:sp>
        <p:nvSpPr>
          <p:cNvPr id="17412" name="TextBox 5"/>
          <p:cNvSpPr txBox="1">
            <a:spLocks noChangeArrowheads="1"/>
          </p:cNvSpPr>
          <p:nvPr/>
        </p:nvSpPr>
        <p:spPr bwMode="auto">
          <a:xfrm>
            <a:off x="-7938" y="476250"/>
            <a:ext cx="7748588"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457200" indent="-457200"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buFont typeface="Calibri" pitchFamily="34" charset="0"/>
              <a:buAutoNum type="arabicPeriod" startAt="4"/>
            </a:pPr>
            <a:r>
              <a:rPr lang="id-ID" sz="2400" b="1" u="sng" dirty="0"/>
              <a:t>Berbagai Program Pengelolaan Ekspektasi Masyarakat</a:t>
            </a:r>
          </a:p>
        </p:txBody>
      </p:sp>
      <p:grpSp>
        <p:nvGrpSpPr>
          <p:cNvPr id="17413" name="Group 18"/>
          <p:cNvGrpSpPr>
            <a:grpSpLocks/>
          </p:cNvGrpSpPr>
          <p:nvPr/>
        </p:nvGrpSpPr>
        <p:grpSpPr bwMode="auto">
          <a:xfrm>
            <a:off x="248334" y="908720"/>
            <a:ext cx="5331778" cy="4368130"/>
            <a:chOff x="-409420" y="593710"/>
            <a:chExt cx="5682451" cy="4611469"/>
          </a:xfrm>
        </p:grpSpPr>
        <p:pic>
          <p:nvPicPr>
            <p:cNvPr id="17421" name="Picture 9" descr="F:\DATA_EKMON\FOTO DARI HUMAS\SIDAK PASAR JOHAR MAJT 060616\IMG_0656.JPG"/>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252536" y="1196753"/>
              <a:ext cx="3064768" cy="211631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7422" name="Picture 2" descr="G:\Foto\IMG-20160627-WA0013.jpg"/>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252535" y="3162798"/>
              <a:ext cx="3064767" cy="204238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423" name="TextBox 1"/>
            <p:cNvSpPr txBox="1">
              <a:spLocks noChangeArrowheads="1"/>
            </p:cNvSpPr>
            <p:nvPr/>
          </p:nvSpPr>
          <p:spPr bwMode="auto">
            <a:xfrm>
              <a:off x="-409420" y="593710"/>
              <a:ext cx="2919667" cy="4873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r>
                <a:rPr lang="id-ID" sz="2400" b="1" u="sng"/>
                <a:t>Sidak lapangan</a:t>
              </a:r>
            </a:p>
          </p:txBody>
        </p:sp>
        <p:pic>
          <p:nvPicPr>
            <p:cNvPr id="17424" name="Picture 10" descr="F:\DATA_EKMON\FOTO DARI HUMAS\SIDAK AYAM BULOG PASAR\IMG_0881.JPG"/>
            <p:cNvPicPr>
              <a:picLocks noChangeAspect="1" noChangeArrowheads="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2208264" y="1377532"/>
              <a:ext cx="3064767" cy="20709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414" name="Group 19"/>
          <p:cNvGrpSpPr>
            <a:grpSpLocks/>
          </p:cNvGrpSpPr>
          <p:nvPr/>
        </p:nvGrpSpPr>
        <p:grpSpPr bwMode="auto">
          <a:xfrm>
            <a:off x="5292080" y="836613"/>
            <a:ext cx="3960813" cy="3168650"/>
            <a:chOff x="5652121" y="908119"/>
            <a:chExt cx="3960439" cy="3169108"/>
          </a:xfrm>
        </p:grpSpPr>
        <p:pic>
          <p:nvPicPr>
            <p:cNvPr id="17418" name="Picture 3"/>
            <p:cNvPicPr>
              <a:picLocks noChangeAspect="1" noChangeArrowheads="1"/>
            </p:cNvPicPr>
            <p:nvPr/>
          </p:nvPicPr>
          <p:blipFill>
            <a:blip r:embed="rId7">
              <a:extLst>
                <a:ext uri="{28A0092B-C50C-407E-A947-70E740481C1C}">
                  <a14:useLocalDpi xmlns="" xmlns:a14="http://schemas.microsoft.com/office/drawing/2010/main" val="0"/>
                </a:ext>
              </a:extLst>
            </a:blip>
            <a:srcRect/>
            <a:stretch>
              <a:fillRect/>
            </a:stretch>
          </p:blipFill>
          <p:spPr bwMode="auto">
            <a:xfrm>
              <a:off x="5954813" y="1308061"/>
              <a:ext cx="3657747" cy="205748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7419" name="Picture 2" descr="C:\Users\friska_zp.BANK_INDONESIA\AppData\Local\Microsoft\Windows\Temporary Internet Files\Content.Outlook\5EBNPS9Q\IMG-20160808-WA0008.jpg"/>
            <p:cNvPicPr>
              <a:picLocks noChangeAspect="1" noChangeArrowheads="1"/>
            </p:cNvPicPr>
            <p:nvPr/>
          </p:nvPicPr>
          <p:blipFill>
            <a:blip r:embed="rId8">
              <a:extLst>
                <a:ext uri="{28A0092B-C50C-407E-A947-70E740481C1C}">
                  <a14:useLocalDpi xmlns="" xmlns:a14="http://schemas.microsoft.com/office/drawing/2010/main" val="0"/>
                </a:ext>
              </a:extLst>
            </a:blip>
            <a:srcRect l="36131" t="15829" r="27737" b="24681"/>
            <a:stretch>
              <a:fillRect/>
            </a:stretch>
          </p:blipFill>
          <p:spPr bwMode="auto">
            <a:xfrm>
              <a:off x="5652121" y="1875084"/>
              <a:ext cx="2664296" cy="22021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420" name="TextBox 15"/>
            <p:cNvSpPr txBox="1">
              <a:spLocks noChangeArrowheads="1"/>
            </p:cNvSpPr>
            <p:nvPr/>
          </p:nvSpPr>
          <p:spPr bwMode="auto">
            <a:xfrm>
              <a:off x="5796136" y="908119"/>
              <a:ext cx="2919667"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r>
                <a:rPr lang="id-ID" sz="2400" b="1" i="1" u="sng" dirty="0"/>
                <a:t>Talkshow</a:t>
              </a:r>
              <a:r>
                <a:rPr lang="id-ID" sz="2400" b="1" u="sng" dirty="0"/>
                <a:t> TV &amp; Radio</a:t>
              </a:r>
            </a:p>
          </p:txBody>
        </p:sp>
      </p:grpSp>
      <p:grpSp>
        <p:nvGrpSpPr>
          <p:cNvPr id="17415" name="Group 20"/>
          <p:cNvGrpSpPr>
            <a:grpSpLocks/>
          </p:cNvGrpSpPr>
          <p:nvPr/>
        </p:nvGrpSpPr>
        <p:grpSpPr bwMode="auto">
          <a:xfrm>
            <a:off x="3080566" y="3755710"/>
            <a:ext cx="2280082" cy="3108639"/>
            <a:chOff x="2406525" y="3522834"/>
            <a:chExt cx="2919667" cy="3340943"/>
          </a:xfrm>
        </p:grpSpPr>
        <p:pic>
          <p:nvPicPr>
            <p:cNvPr id="17416" name="Picture 5"/>
            <p:cNvPicPr>
              <a:picLocks noChangeAspect="1" noChangeArrowheads="1"/>
            </p:cNvPicPr>
            <p:nvPr/>
          </p:nvPicPr>
          <p:blipFill>
            <a:blip r:embed="rId9" cstate="print">
              <a:extLst>
                <a:ext uri="{28A0092B-C50C-407E-A947-70E740481C1C}">
                  <a14:useLocalDpi xmlns="" xmlns:a14="http://schemas.microsoft.com/office/drawing/2010/main" val="0"/>
                </a:ext>
              </a:extLst>
            </a:blip>
            <a:srcRect/>
            <a:stretch>
              <a:fillRect/>
            </a:stretch>
          </p:blipFill>
          <p:spPr bwMode="auto">
            <a:xfrm>
              <a:off x="3078046" y="3997848"/>
              <a:ext cx="1576625" cy="286592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17417" name="TextBox 17"/>
            <p:cNvSpPr txBox="1">
              <a:spLocks noChangeArrowheads="1"/>
            </p:cNvSpPr>
            <p:nvPr/>
          </p:nvSpPr>
          <p:spPr bwMode="auto">
            <a:xfrm>
              <a:off x="2406525" y="3522834"/>
              <a:ext cx="2919667" cy="4961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r>
                <a:rPr lang="id-ID" sz="2400" b="1" i="1" u="sng" dirty="0"/>
                <a:t>Sms Broadcast</a:t>
              </a:r>
            </a:p>
          </p:txBody>
        </p:sp>
      </p:grpSp>
    </p:spTree>
    <p:extLst>
      <p:ext uri="{BB962C8B-B14F-4D97-AF65-F5344CB8AC3E}">
        <p14:creationId xmlns="" xmlns:p14="http://schemas.microsoft.com/office/powerpoint/2010/main" val="3170672125"/>
      </p:ext>
    </p:extLst>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extBox 10"/>
          <p:cNvSpPr txBox="1">
            <a:spLocks noChangeArrowheads="1"/>
          </p:cNvSpPr>
          <p:nvPr/>
        </p:nvSpPr>
        <p:spPr bwMode="auto">
          <a:xfrm>
            <a:off x="0" y="0"/>
            <a:ext cx="9144000" cy="6984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82058" tIns="41029" rIns="82058" bIns="41029">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id-ID" sz="2000" b="1" dirty="0">
                <a:latin typeface="Consolas" pitchFamily="49" charset="0"/>
                <a:cs typeface="Estrangelo Edessa" pitchFamily="66" charset="0"/>
              </a:rPr>
              <a:t>Upaya – Upaya Pengendalian </a:t>
            </a:r>
            <a:r>
              <a:rPr lang="id-ID" sz="2000" b="1" dirty="0" smtClean="0">
                <a:latin typeface="Consolas" pitchFamily="49" charset="0"/>
                <a:cs typeface="Estrangelo Edessa" pitchFamily="66" charset="0"/>
              </a:rPr>
              <a:t>Inflasi (@4&amp;5. Akses Informasi &amp; Manajemen Lonjakan Harga)</a:t>
            </a:r>
            <a:endParaRPr lang="id-ID" sz="2000" b="1" dirty="0">
              <a:latin typeface="Consolas" pitchFamily="49" charset="0"/>
              <a:cs typeface="Estrangelo Edessa" pitchFamily="66" charset="0"/>
            </a:endParaRPr>
          </a:p>
        </p:txBody>
      </p:sp>
      <p:sp>
        <p:nvSpPr>
          <p:cNvPr id="18435" name="Rectangle 1"/>
          <p:cNvSpPr>
            <a:spLocks noChangeArrowheads="1"/>
          </p:cNvSpPr>
          <p:nvPr/>
        </p:nvSpPr>
        <p:spPr bwMode="auto">
          <a:xfrm>
            <a:off x="-80963" y="652686"/>
            <a:ext cx="6711951"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marL="457200" indent="-457200">
              <a:buFont typeface="Calibri" pitchFamily="34" charset="0"/>
              <a:buAutoNum type="arabicPeriod" startAt="5"/>
            </a:pPr>
            <a:r>
              <a:rPr lang="id-ID" sz="2000" b="1" u="sng" dirty="0"/>
              <a:t>Optimalisasi Pantauan Harga dan Pasokan </a:t>
            </a:r>
            <a:r>
              <a:rPr lang="id-ID" sz="2000" b="1" u="sng" dirty="0" smtClean="0"/>
              <a:t>melalui </a:t>
            </a:r>
            <a:r>
              <a:rPr lang="id-ID" sz="2000" b="1" u="sng" dirty="0"/>
              <a:t>SIHATI</a:t>
            </a:r>
          </a:p>
        </p:txBody>
      </p:sp>
      <p:sp>
        <p:nvSpPr>
          <p:cNvPr id="5" name="TextBox 4"/>
          <p:cNvSpPr txBox="1"/>
          <p:nvPr/>
        </p:nvSpPr>
        <p:spPr>
          <a:xfrm>
            <a:off x="-7938" y="1004714"/>
            <a:ext cx="9151938" cy="369332"/>
          </a:xfrm>
          <a:prstGeom prst="rect">
            <a:avLst/>
          </a:prstGeom>
          <a:noFill/>
        </p:spPr>
        <p:txBody>
          <a:bodyPr>
            <a:spAutoFit/>
          </a:bodyPr>
          <a:lstStyle/>
          <a:p>
            <a:pPr marL="285750" indent="-285750" fontAlgn="auto">
              <a:spcBef>
                <a:spcPts val="0"/>
              </a:spcBef>
              <a:spcAft>
                <a:spcPts val="0"/>
              </a:spcAft>
              <a:buFont typeface="Arial" pitchFamily="34" charset="0"/>
              <a:buChar char="•"/>
              <a:defRPr/>
            </a:pPr>
            <a:r>
              <a:rPr lang="en-AU" dirty="0" err="1" smtClean="0">
                <a:latin typeface="+mn-lt"/>
                <a:cs typeface="+mn-cs"/>
              </a:rPr>
              <a:t>Optimalisasi</a:t>
            </a:r>
            <a:r>
              <a:rPr lang="en-AU" dirty="0" smtClean="0">
                <a:latin typeface="+mn-lt"/>
                <a:cs typeface="+mn-cs"/>
              </a:rPr>
              <a:t> </a:t>
            </a:r>
            <a:r>
              <a:rPr lang="id-ID" i="1" dirty="0" smtClean="0">
                <a:latin typeface="+mn-lt"/>
                <a:cs typeface="+mn-cs"/>
              </a:rPr>
              <a:t>Virtual Meeting </a:t>
            </a:r>
            <a:r>
              <a:rPr lang="en-AU" dirty="0" err="1" smtClean="0">
                <a:latin typeface="+mn-lt"/>
                <a:cs typeface="+mn-cs"/>
              </a:rPr>
              <a:t>SiHati</a:t>
            </a:r>
            <a:r>
              <a:rPr lang="en-AU" dirty="0" smtClean="0">
                <a:latin typeface="+mn-lt"/>
                <a:cs typeface="+mn-cs"/>
              </a:rPr>
              <a:t> </a:t>
            </a:r>
            <a:r>
              <a:rPr lang="id-ID" dirty="0" smtClean="0">
                <a:latin typeface="+mn-lt"/>
                <a:cs typeface="+mn-cs"/>
              </a:rPr>
              <a:t>di </a:t>
            </a:r>
            <a:r>
              <a:rPr lang="en-AU" dirty="0" err="1" smtClean="0">
                <a:latin typeface="+mn-lt"/>
                <a:cs typeface="+mn-cs"/>
              </a:rPr>
              <a:t>seluruh</a:t>
            </a:r>
            <a:r>
              <a:rPr lang="en-AU" dirty="0" smtClean="0">
                <a:latin typeface="+mn-lt"/>
                <a:cs typeface="+mn-cs"/>
              </a:rPr>
              <a:t> Kota/</a:t>
            </a:r>
            <a:r>
              <a:rPr lang="en-AU" dirty="0" err="1" smtClean="0">
                <a:latin typeface="+mn-lt"/>
                <a:cs typeface="+mn-cs"/>
              </a:rPr>
              <a:t>Kab</a:t>
            </a:r>
            <a:r>
              <a:rPr lang="id-ID" dirty="0" smtClean="0"/>
              <a:t>upaten se-Jawa Tengah</a:t>
            </a:r>
            <a:endParaRPr lang="en-AU" dirty="0" smtClean="0">
              <a:latin typeface="+mn-lt"/>
              <a:cs typeface="+mn-cs"/>
            </a:endParaRPr>
          </a:p>
        </p:txBody>
      </p:sp>
      <p:pic>
        <p:nvPicPr>
          <p:cNvPr id="2050" name="Picture 2" descr="C:\Users\friska_zp.BANK_INDONESIA\Downloads\60 x 160 cm (2).jpg"/>
          <p:cNvPicPr>
            <a:picLocks noChangeAspect="1" noChangeArrowheads="1"/>
          </p:cNvPicPr>
          <p:nvPr/>
        </p:nvPicPr>
        <p:blipFill rotWithShape="1">
          <a:blip r:embed="rId2" cstate="print">
            <a:extLst>
              <a:ext uri="{28A0092B-C50C-407E-A947-70E740481C1C}">
                <a14:useLocalDpi xmlns="" xmlns:a14="http://schemas.microsoft.com/office/drawing/2010/main" val="0"/>
              </a:ext>
            </a:extLst>
          </a:blip>
          <a:srcRect b="85350"/>
          <a:stretch/>
        </p:blipFill>
        <p:spPr bwMode="auto">
          <a:xfrm>
            <a:off x="81735" y="2737330"/>
            <a:ext cx="2571818" cy="1004714"/>
          </a:xfrm>
          <a:prstGeom prst="rect">
            <a:avLst/>
          </a:prstGeom>
          <a:noFill/>
          <a:extLst>
            <a:ext uri="{909E8E84-426E-40DD-AFC4-6F175D3DCCD1}">
              <a14:hiddenFill xmlns="" xmlns:a14="http://schemas.microsoft.com/office/drawing/2010/main">
                <a:solidFill>
                  <a:srgbClr val="FFFFFF"/>
                </a:solidFill>
              </a14:hiddenFill>
            </a:ext>
          </a:extLst>
        </p:spPr>
      </p:pic>
      <p:pic>
        <p:nvPicPr>
          <p:cNvPr id="2051" name="Picture 3" descr="C:\Users\friska_zp.BANK_INDONESIA\Downloads\60 x 160 cm (2).jpg"/>
          <p:cNvPicPr>
            <a:picLocks noChangeAspect="1" noChangeArrowheads="1"/>
          </p:cNvPicPr>
          <p:nvPr/>
        </p:nvPicPr>
        <p:blipFill rotWithShape="1">
          <a:blip r:embed="rId2" cstate="print">
            <a:extLst>
              <a:ext uri="{28A0092B-C50C-407E-A947-70E740481C1C}">
                <a14:useLocalDpi xmlns="" xmlns:a14="http://schemas.microsoft.com/office/drawing/2010/main" val="0"/>
              </a:ext>
            </a:extLst>
          </a:blip>
          <a:srcRect t="14650"/>
          <a:stretch/>
        </p:blipFill>
        <p:spPr bwMode="auto">
          <a:xfrm>
            <a:off x="3286090" y="1425841"/>
            <a:ext cx="2582054" cy="5432159"/>
          </a:xfrm>
          <a:prstGeom prst="rect">
            <a:avLst/>
          </a:prstGeom>
          <a:noFill/>
          <a:extLst>
            <a:ext uri="{909E8E84-426E-40DD-AFC4-6F175D3DCCD1}">
              <a14:hiddenFill xmlns="" xmlns:a14="http://schemas.microsoft.com/office/drawing/2010/main">
                <a:solidFill>
                  <a:srgbClr val="FFFFFF"/>
                </a:solidFill>
              </a14:hiddenFill>
            </a:ext>
          </a:extLst>
        </p:spPr>
      </p:pic>
      <p:sp>
        <p:nvSpPr>
          <p:cNvPr id="2" name="TextBox 1"/>
          <p:cNvSpPr txBox="1"/>
          <p:nvPr/>
        </p:nvSpPr>
        <p:spPr>
          <a:xfrm>
            <a:off x="323528" y="2348880"/>
            <a:ext cx="2088232" cy="461665"/>
          </a:xfrm>
          <a:prstGeom prst="rect">
            <a:avLst/>
          </a:prstGeom>
          <a:noFill/>
        </p:spPr>
        <p:txBody>
          <a:bodyPr wrap="square" rtlCol="0">
            <a:spAutoFit/>
          </a:bodyPr>
          <a:lstStyle/>
          <a:p>
            <a:pPr algn="ctr"/>
            <a:r>
              <a:rPr lang="id-ID" sz="2400" b="1" dirty="0" smtClean="0">
                <a:latin typeface="Segoe UI" pitchFamily="34" charset="0"/>
                <a:ea typeface="Segoe UI" pitchFamily="34" charset="0"/>
                <a:cs typeface="Segoe UI" pitchFamily="34" charset="0"/>
              </a:rPr>
              <a:t>ALUR</a:t>
            </a:r>
          </a:p>
        </p:txBody>
      </p:sp>
    </p:spTree>
    <p:extLst>
      <p:ext uri="{BB962C8B-B14F-4D97-AF65-F5344CB8AC3E}">
        <p14:creationId xmlns="" xmlns:p14="http://schemas.microsoft.com/office/powerpoint/2010/main" val="2787496101"/>
      </p:ext>
    </p:extLst>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extBox 10"/>
          <p:cNvSpPr txBox="1">
            <a:spLocks noChangeArrowheads="1"/>
          </p:cNvSpPr>
          <p:nvPr/>
        </p:nvSpPr>
        <p:spPr bwMode="auto">
          <a:xfrm>
            <a:off x="0" y="0"/>
            <a:ext cx="9144000" cy="6984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82058" tIns="41029" rIns="82058" bIns="41029">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id-ID" sz="2000" b="1" dirty="0">
                <a:latin typeface="Consolas" pitchFamily="49" charset="0"/>
                <a:cs typeface="Estrangelo Edessa" pitchFamily="66" charset="0"/>
              </a:rPr>
              <a:t>Upaya – Upaya Pengendalian </a:t>
            </a:r>
            <a:r>
              <a:rPr lang="id-ID" sz="2000" b="1" dirty="0" smtClean="0">
                <a:latin typeface="Consolas" pitchFamily="49" charset="0"/>
                <a:cs typeface="Estrangelo Edessa" pitchFamily="66" charset="0"/>
              </a:rPr>
              <a:t>Inflasi (@4&amp;5. Akses Informasi &amp; Manajemen Lonjakan Harga)</a:t>
            </a:r>
            <a:endParaRPr lang="id-ID" sz="2000" b="1" dirty="0">
              <a:latin typeface="Consolas" pitchFamily="49" charset="0"/>
              <a:cs typeface="Estrangelo Edessa" pitchFamily="66" charset="0"/>
            </a:endParaRPr>
          </a:p>
        </p:txBody>
      </p:sp>
      <p:sp>
        <p:nvSpPr>
          <p:cNvPr id="18435" name="Rectangle 1"/>
          <p:cNvSpPr>
            <a:spLocks noChangeArrowheads="1"/>
          </p:cNvSpPr>
          <p:nvPr/>
        </p:nvSpPr>
        <p:spPr bwMode="auto">
          <a:xfrm>
            <a:off x="-80963" y="733643"/>
            <a:ext cx="6711951"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marL="457200" indent="-457200">
              <a:buFont typeface="Calibri" pitchFamily="34" charset="0"/>
              <a:buAutoNum type="arabicPeriod" startAt="5"/>
            </a:pPr>
            <a:r>
              <a:rPr lang="id-ID" sz="2000" b="1" u="sng" dirty="0"/>
              <a:t>Optimalisasi Pantauan Harga dan Pasokan </a:t>
            </a:r>
            <a:r>
              <a:rPr lang="id-ID" sz="2000" b="1" u="sng" dirty="0" smtClean="0"/>
              <a:t>melalui </a:t>
            </a:r>
            <a:r>
              <a:rPr lang="id-ID" sz="2000" b="1" u="sng" dirty="0"/>
              <a:t>SIHATI</a:t>
            </a:r>
          </a:p>
        </p:txBody>
      </p:sp>
      <p:sp>
        <p:nvSpPr>
          <p:cNvPr id="5" name="TextBox 4"/>
          <p:cNvSpPr txBox="1"/>
          <p:nvPr/>
        </p:nvSpPr>
        <p:spPr>
          <a:xfrm>
            <a:off x="-7938" y="1085671"/>
            <a:ext cx="9151938" cy="1200329"/>
          </a:xfrm>
          <a:prstGeom prst="rect">
            <a:avLst/>
          </a:prstGeom>
          <a:noFill/>
        </p:spPr>
        <p:txBody>
          <a:bodyPr>
            <a:spAutoFit/>
          </a:bodyPr>
          <a:lstStyle/>
          <a:p>
            <a:pPr marL="285750" indent="-285750" fontAlgn="auto">
              <a:spcBef>
                <a:spcPts val="0"/>
              </a:spcBef>
              <a:spcAft>
                <a:spcPts val="0"/>
              </a:spcAft>
              <a:buFont typeface="Arial" pitchFamily="34" charset="0"/>
              <a:buChar char="•"/>
              <a:defRPr/>
            </a:pPr>
            <a:r>
              <a:rPr lang="id-ID" dirty="0" smtClean="0">
                <a:latin typeface="+mn-lt"/>
                <a:cs typeface="+mn-cs"/>
              </a:rPr>
              <a:t>Sebagai </a:t>
            </a:r>
            <a:r>
              <a:rPr lang="id-ID" dirty="0">
                <a:latin typeface="+mn-lt"/>
                <a:cs typeface="+mn-cs"/>
              </a:rPr>
              <a:t>upaya penerapan Protokol Manajemen Lonjakan Harga (PMLH) , TPID Prov. Jateng akan terus mengoptimalkan pemantauan harga komoditas strategis melalui SIHATI.</a:t>
            </a:r>
          </a:p>
          <a:p>
            <a:pPr marL="285750" indent="-285750" fontAlgn="auto">
              <a:spcBef>
                <a:spcPts val="0"/>
              </a:spcBef>
              <a:spcAft>
                <a:spcPts val="0"/>
              </a:spcAft>
              <a:buFont typeface="Arial" pitchFamily="34" charset="0"/>
              <a:buChar char="•"/>
              <a:defRPr/>
            </a:pPr>
            <a:r>
              <a:rPr lang="id-ID" dirty="0">
                <a:latin typeface="+mn-lt"/>
                <a:cs typeface="+mn-cs"/>
              </a:rPr>
              <a:t>Beberapa pengembangan SIHATI yang terus dilakukan:</a:t>
            </a:r>
          </a:p>
          <a:p>
            <a:pPr marL="533400" indent="-266700" fontAlgn="auto">
              <a:spcBef>
                <a:spcPts val="0"/>
              </a:spcBef>
              <a:spcAft>
                <a:spcPts val="0"/>
              </a:spcAft>
              <a:buFont typeface="+mj-lt"/>
              <a:buAutoNum type="alphaLcPeriod"/>
              <a:defRPr/>
            </a:pPr>
            <a:r>
              <a:rPr lang="id-ID" b="1" u="sng" dirty="0">
                <a:latin typeface="+mn-lt"/>
                <a:cs typeface="+mn-cs"/>
              </a:rPr>
              <a:t>Perubahan website SIHATI </a:t>
            </a:r>
            <a:r>
              <a:rPr lang="id-ID" dirty="0">
                <a:latin typeface="+mn-lt"/>
                <a:cs typeface="+mn-cs"/>
              </a:rPr>
              <a:t>menjadi lebih informatif dan </a:t>
            </a:r>
            <a:r>
              <a:rPr lang="id-ID" i="1" dirty="0">
                <a:latin typeface="+mn-lt"/>
                <a:cs typeface="+mn-cs"/>
              </a:rPr>
              <a:t>user friendly</a:t>
            </a:r>
          </a:p>
        </p:txBody>
      </p:sp>
      <p:pic>
        <p:nvPicPr>
          <p:cNvPr id="18437"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l="13763" t="8437" r="14787" b="18750"/>
          <a:stretch>
            <a:fillRect/>
          </a:stretch>
        </p:blipFill>
        <p:spPr bwMode="auto">
          <a:xfrm>
            <a:off x="248944" y="2420888"/>
            <a:ext cx="3170928" cy="18160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7" name="Right Arrow 6"/>
          <p:cNvSpPr/>
          <p:nvPr/>
        </p:nvSpPr>
        <p:spPr>
          <a:xfrm>
            <a:off x="3851275" y="2700338"/>
            <a:ext cx="1147763" cy="116681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d-ID"/>
          </a:p>
        </p:txBody>
      </p:sp>
      <p:pic>
        <p:nvPicPr>
          <p:cNvPr id="18439" name="Picture 3"/>
          <p:cNvPicPr>
            <a:picLocks noChangeAspect="1" noChangeArrowheads="1"/>
          </p:cNvPicPr>
          <p:nvPr/>
        </p:nvPicPr>
        <p:blipFill>
          <a:blip r:embed="rId3" cstate="print">
            <a:extLst>
              <a:ext uri="{28A0092B-C50C-407E-A947-70E740481C1C}">
                <a14:useLocalDpi xmlns="" xmlns:a14="http://schemas.microsoft.com/office/drawing/2010/main" val="0"/>
              </a:ext>
            </a:extLst>
          </a:blip>
          <a:srcRect l="6808" t="19792" r="7248" b="7813"/>
          <a:stretch>
            <a:fillRect/>
          </a:stretch>
        </p:blipFill>
        <p:spPr bwMode="auto">
          <a:xfrm>
            <a:off x="5148064" y="2239044"/>
            <a:ext cx="3889375" cy="1628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8440" name="Picture 4"/>
          <p:cNvPicPr>
            <a:picLocks noChangeAspect="1" noChangeArrowheads="1"/>
          </p:cNvPicPr>
          <p:nvPr/>
        </p:nvPicPr>
        <p:blipFill>
          <a:blip r:embed="rId4" cstate="print">
            <a:extLst>
              <a:ext uri="{28A0092B-C50C-407E-A947-70E740481C1C}">
                <a14:useLocalDpi xmlns="" xmlns:a14="http://schemas.microsoft.com/office/drawing/2010/main" val="0"/>
              </a:ext>
            </a:extLst>
          </a:blip>
          <a:srcRect l="5783" t="20313" r="6223" b="8855"/>
          <a:stretch>
            <a:fillRect/>
          </a:stretch>
        </p:blipFill>
        <p:spPr bwMode="auto">
          <a:xfrm>
            <a:off x="5148064" y="3863057"/>
            <a:ext cx="3889375" cy="16541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18441" name="TextBox 7"/>
          <p:cNvSpPr txBox="1">
            <a:spLocks noChangeArrowheads="1"/>
          </p:cNvSpPr>
          <p:nvPr/>
        </p:nvSpPr>
        <p:spPr bwMode="auto">
          <a:xfrm>
            <a:off x="0" y="4437063"/>
            <a:ext cx="5219700" cy="1200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342900" indent="-342900"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buFont typeface="Calibri" pitchFamily="34" charset="0"/>
              <a:buAutoNum type="alphaLcPeriod" startAt="2"/>
            </a:pPr>
            <a:r>
              <a:rPr lang="id-ID" dirty="0"/>
              <a:t>Pengembangan </a:t>
            </a:r>
            <a:r>
              <a:rPr lang="id-ID" b="1" u="sng" dirty="0"/>
              <a:t>SIHATI masyarakat berbasis android dan IOS</a:t>
            </a:r>
            <a:r>
              <a:rPr lang="id-ID" dirty="0"/>
              <a:t> yang memungkinkan masyarakat mengakses perkembangan harga di pasar-pasar di seluruh </a:t>
            </a:r>
            <a:r>
              <a:rPr lang="id-ID" dirty="0" smtClean="0"/>
              <a:t>Jateng (akses harga di pasar terdekat)</a:t>
            </a:r>
            <a:endParaRPr lang="id-ID" dirty="0"/>
          </a:p>
        </p:txBody>
      </p:sp>
      <p:sp>
        <p:nvSpPr>
          <p:cNvPr id="18442" name="TextBox 9"/>
          <p:cNvSpPr txBox="1">
            <a:spLocks noChangeArrowheads="1"/>
          </p:cNvSpPr>
          <p:nvPr/>
        </p:nvSpPr>
        <p:spPr bwMode="auto">
          <a:xfrm>
            <a:off x="-36513" y="5627688"/>
            <a:ext cx="9001126" cy="12003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342900" indent="-342900"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marL="339725" indent="-339725" eaLnBrk="1" hangingPunct="1">
              <a:tabLst>
                <a:tab pos="339725" algn="l"/>
              </a:tabLst>
            </a:pPr>
            <a:r>
              <a:rPr lang="id-ID" dirty="0" smtClean="0"/>
              <a:t>c. 	</a:t>
            </a:r>
            <a:r>
              <a:rPr lang="id-ID" b="1" u="sng" dirty="0" smtClean="0"/>
              <a:t>Pengembangan </a:t>
            </a:r>
            <a:r>
              <a:rPr lang="id-ID" b="1" u="sng" dirty="0"/>
              <a:t>SIHATI </a:t>
            </a:r>
            <a:r>
              <a:rPr lang="id-ID" b="1" u="sng" dirty="0" smtClean="0"/>
              <a:t>Gen II </a:t>
            </a:r>
            <a:r>
              <a:rPr lang="id-ID" dirty="0" smtClean="0"/>
              <a:t>yang </a:t>
            </a:r>
            <a:r>
              <a:rPr lang="id-ID" dirty="0"/>
              <a:t>dapat menampilkan </a:t>
            </a:r>
            <a:r>
              <a:rPr lang="id-ID" i="1" dirty="0"/>
              <a:t>dashboard </a:t>
            </a:r>
            <a:r>
              <a:rPr lang="id-ID" dirty="0"/>
              <a:t>harga di 35 Kab/Kota se-Jateng &amp; memudahkan koordinasi </a:t>
            </a:r>
            <a:r>
              <a:rPr lang="id-ID" dirty="0" smtClean="0"/>
              <a:t>dengan aplikasi Virtual Meeting antara </a:t>
            </a:r>
            <a:r>
              <a:rPr lang="id-ID" dirty="0"/>
              <a:t>Bupati/Walikota dg TPID di masing-masing </a:t>
            </a:r>
            <a:r>
              <a:rPr lang="id-ID" dirty="0" smtClean="0"/>
              <a:t>Kab/Kota (diprioritaskan pada 6 Kota perhitungan inflasi, dan TPID yang sudah memiliki database harga yang baik).</a:t>
            </a:r>
            <a:endParaRPr lang="id-ID" dirty="0"/>
          </a:p>
        </p:txBody>
      </p:sp>
    </p:spTree>
    <p:extLst>
      <p:ext uri="{BB962C8B-B14F-4D97-AF65-F5344CB8AC3E}">
        <p14:creationId xmlns="" xmlns:p14="http://schemas.microsoft.com/office/powerpoint/2010/main" val="4121144062"/>
      </p:ext>
    </p:extLst>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22" name="Picture 2" descr="Hasil gambar untuk pandawa lima"/>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4552436" y="3428999"/>
            <a:ext cx="4577277" cy="34290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extBox 2"/>
          <p:cNvSpPr txBox="1"/>
          <p:nvPr/>
        </p:nvSpPr>
        <p:spPr>
          <a:xfrm>
            <a:off x="540394" y="1484784"/>
            <a:ext cx="8064896" cy="1200329"/>
          </a:xfrm>
          <a:prstGeom prst="rect">
            <a:avLst/>
          </a:prstGeom>
          <a:noFill/>
        </p:spPr>
        <p:txBody>
          <a:bodyPr wrap="square" rtlCol="0">
            <a:spAutoFit/>
          </a:bodyPr>
          <a:lstStyle/>
          <a:p>
            <a:pPr algn="ctr"/>
            <a:r>
              <a:rPr lang="id-ID" sz="3600" b="1" dirty="0" smtClean="0">
                <a:latin typeface="Adobe Garamond Pro" pitchFamily="18" charset="0"/>
                <a:ea typeface="Segoe UI" pitchFamily="34" charset="0"/>
                <a:cs typeface="Segoe UI" pitchFamily="34" charset="0"/>
              </a:rPr>
              <a:t>UPAYA PENGENDALIAN INFLASI TAHUN 2015 </a:t>
            </a:r>
          </a:p>
        </p:txBody>
      </p:sp>
    </p:spTree>
    <p:extLst>
      <p:ext uri="{BB962C8B-B14F-4D97-AF65-F5344CB8AC3E}">
        <p14:creationId xmlns="" xmlns:p14="http://schemas.microsoft.com/office/powerpoint/2010/main" val="4140690397"/>
      </p:ext>
    </p:extLst>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extBox 10"/>
          <p:cNvSpPr txBox="1">
            <a:spLocks noChangeArrowheads="1"/>
          </p:cNvSpPr>
          <p:nvPr/>
        </p:nvSpPr>
        <p:spPr bwMode="auto">
          <a:xfrm>
            <a:off x="605069" y="131148"/>
            <a:ext cx="7704856" cy="82152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82058" tIns="41029" rIns="82058" bIns="41029">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r>
              <a:rPr lang="en-US" sz="2400" b="1" i="1" dirty="0">
                <a:latin typeface="Consolas" pitchFamily="49" charset="0"/>
                <a:cs typeface="Tunga" pitchFamily="2"/>
              </a:rPr>
              <a:t>SUCCESS STORY </a:t>
            </a:r>
            <a:r>
              <a:rPr lang="id-ID" sz="2400" b="1" i="1" dirty="0" smtClean="0">
                <a:latin typeface="Consolas" pitchFamily="49" charset="0"/>
                <a:cs typeface="Tunga" pitchFamily="2"/>
              </a:rPr>
              <a:t> </a:t>
            </a:r>
            <a:r>
              <a:rPr lang="en-US" sz="2400" b="1" dirty="0" smtClean="0">
                <a:latin typeface="Consolas" pitchFamily="49" charset="0"/>
                <a:cs typeface="Tunga" pitchFamily="2"/>
              </a:rPr>
              <a:t>PENGENDALIAN </a:t>
            </a:r>
            <a:r>
              <a:rPr lang="en-US" sz="2400" b="1" dirty="0">
                <a:latin typeface="Consolas" pitchFamily="49" charset="0"/>
                <a:cs typeface="Tunga" pitchFamily="2"/>
              </a:rPr>
              <a:t>INFLASI DAERAH </a:t>
            </a:r>
          </a:p>
          <a:p>
            <a:pPr algn="ctr" eaLnBrk="1" hangingPunct="1"/>
            <a:r>
              <a:rPr lang="en-US" sz="2400" b="1" dirty="0">
                <a:latin typeface="Consolas" pitchFamily="49" charset="0"/>
                <a:cs typeface="Tunga" pitchFamily="2"/>
              </a:rPr>
              <a:t>TPID PROVINSI JAWA TENGAH</a:t>
            </a:r>
          </a:p>
        </p:txBody>
      </p:sp>
      <p:sp>
        <p:nvSpPr>
          <p:cNvPr id="2" name="TextBox 1"/>
          <p:cNvSpPr txBox="1"/>
          <p:nvPr/>
        </p:nvSpPr>
        <p:spPr>
          <a:xfrm>
            <a:off x="0" y="4221088"/>
            <a:ext cx="9144000" cy="2062103"/>
          </a:xfrm>
          <a:prstGeom prst="rect">
            <a:avLst/>
          </a:prstGeom>
          <a:noFill/>
        </p:spPr>
        <p:txBody>
          <a:bodyPr wrap="square" rtlCol="0">
            <a:spAutoFit/>
          </a:bodyPr>
          <a:lstStyle/>
          <a:p>
            <a:pPr algn="ctr"/>
            <a:r>
              <a:rPr lang="id-ID" sz="2800" b="1" u="sng" dirty="0" smtClean="0">
                <a:solidFill>
                  <a:srgbClr val="C00000"/>
                </a:solidFill>
              </a:rPr>
              <a:t>P</a:t>
            </a:r>
            <a:r>
              <a:rPr lang="en-US" sz="2800" b="1" u="sng" dirty="0" err="1" smtClean="0">
                <a:solidFill>
                  <a:srgbClr val="C00000"/>
                </a:solidFill>
              </a:rPr>
              <a:t>rogram</a:t>
            </a:r>
            <a:r>
              <a:rPr lang="en-US" sz="2800" b="1" u="sng" dirty="0" smtClean="0">
                <a:solidFill>
                  <a:srgbClr val="C00000"/>
                </a:solidFill>
              </a:rPr>
              <a:t> </a:t>
            </a:r>
            <a:r>
              <a:rPr lang="id-ID" sz="2800" b="1" u="sng" dirty="0">
                <a:solidFill>
                  <a:srgbClr val="C00000"/>
                </a:solidFill>
              </a:rPr>
              <a:t>kerja </a:t>
            </a:r>
            <a:r>
              <a:rPr lang="en-US" sz="2800" b="1" u="sng" dirty="0">
                <a:solidFill>
                  <a:srgbClr val="C00000"/>
                </a:solidFill>
              </a:rPr>
              <a:t>TPID </a:t>
            </a:r>
            <a:r>
              <a:rPr lang="en-US" sz="2800" b="1" u="sng" dirty="0" err="1" smtClean="0">
                <a:solidFill>
                  <a:srgbClr val="C00000"/>
                </a:solidFill>
              </a:rPr>
              <a:t>Jawa</a:t>
            </a:r>
            <a:r>
              <a:rPr lang="en-US" sz="2800" b="1" u="sng" dirty="0" smtClean="0">
                <a:solidFill>
                  <a:srgbClr val="C00000"/>
                </a:solidFill>
              </a:rPr>
              <a:t> Tengah</a:t>
            </a:r>
            <a:r>
              <a:rPr lang="id-ID" sz="2800" b="1" u="sng" dirty="0" smtClean="0">
                <a:solidFill>
                  <a:srgbClr val="C00000"/>
                </a:solidFill>
              </a:rPr>
              <a:t> :</a:t>
            </a:r>
            <a:endParaRPr lang="id-ID" dirty="0">
              <a:solidFill>
                <a:srgbClr val="C00000"/>
              </a:solidFill>
            </a:endParaRPr>
          </a:p>
          <a:p>
            <a:pPr lvl="0" indent="-285750" algn="just">
              <a:buFont typeface="Arial" pitchFamily="34" charset="0"/>
              <a:buChar char="•"/>
            </a:pPr>
            <a:r>
              <a:rPr lang="en-US" sz="2000" dirty="0" err="1" smtClean="0"/>
              <a:t>Pencapaian</a:t>
            </a:r>
            <a:r>
              <a:rPr lang="en-US" sz="2000" dirty="0" smtClean="0"/>
              <a:t> </a:t>
            </a:r>
            <a:r>
              <a:rPr lang="en-US" sz="2000" dirty="0" err="1" smtClean="0"/>
              <a:t>swasembada</a:t>
            </a:r>
            <a:r>
              <a:rPr lang="en-US" sz="2000" dirty="0" smtClean="0"/>
              <a:t> </a:t>
            </a:r>
            <a:r>
              <a:rPr lang="en-US" sz="2000" dirty="0" err="1" smtClean="0"/>
              <a:t>berkelanjutan</a:t>
            </a:r>
            <a:r>
              <a:rPr lang="en-US" sz="2000" dirty="0" smtClean="0"/>
              <a:t> </a:t>
            </a:r>
            <a:r>
              <a:rPr lang="en-US" sz="2000" dirty="0" err="1" smtClean="0"/>
              <a:t>produksi</a:t>
            </a:r>
            <a:r>
              <a:rPr lang="en-US" sz="2000" dirty="0" smtClean="0"/>
              <a:t> </a:t>
            </a:r>
            <a:r>
              <a:rPr lang="en-US" sz="2000" dirty="0" err="1" smtClean="0"/>
              <a:t>padi</a:t>
            </a:r>
            <a:r>
              <a:rPr lang="en-US" sz="2000" dirty="0" smtClean="0"/>
              <a:t> </a:t>
            </a:r>
            <a:r>
              <a:rPr lang="en-US" sz="2000" dirty="0" err="1" smtClean="0"/>
              <a:t>dan</a:t>
            </a:r>
            <a:r>
              <a:rPr lang="en-US" sz="2000" dirty="0" smtClean="0"/>
              <a:t> </a:t>
            </a:r>
            <a:r>
              <a:rPr lang="en-US" sz="2000" dirty="0" err="1" smtClean="0"/>
              <a:t>jagung</a:t>
            </a:r>
            <a:r>
              <a:rPr lang="en-US" sz="2000" dirty="0" smtClean="0"/>
              <a:t> di </a:t>
            </a:r>
            <a:r>
              <a:rPr lang="en-US" sz="2000" dirty="0" err="1" smtClean="0"/>
              <a:t>Jawa</a:t>
            </a:r>
            <a:r>
              <a:rPr lang="en-US" sz="2000" dirty="0" smtClean="0"/>
              <a:t> Tengah</a:t>
            </a:r>
            <a:endParaRPr lang="id-ID" sz="2000" dirty="0" smtClean="0"/>
          </a:p>
          <a:p>
            <a:pPr lvl="0" indent="-285750" algn="just">
              <a:buFont typeface="Arial" pitchFamily="34" charset="0"/>
              <a:buChar char="•"/>
            </a:pPr>
            <a:r>
              <a:rPr lang="en-US" sz="2000" dirty="0" err="1" smtClean="0"/>
              <a:t>Stabilisasi</a:t>
            </a:r>
            <a:r>
              <a:rPr lang="en-US" sz="2000" dirty="0" smtClean="0"/>
              <a:t> </a:t>
            </a:r>
            <a:r>
              <a:rPr lang="en-US" sz="2000" dirty="0" err="1" smtClean="0"/>
              <a:t>harga</a:t>
            </a:r>
            <a:r>
              <a:rPr lang="en-US" sz="2000" dirty="0" smtClean="0"/>
              <a:t> </a:t>
            </a:r>
            <a:r>
              <a:rPr lang="en-US" sz="2000" dirty="0" err="1" smtClean="0"/>
              <a:t>beras</a:t>
            </a:r>
            <a:r>
              <a:rPr lang="en-US" sz="2000" dirty="0" smtClean="0"/>
              <a:t> </a:t>
            </a:r>
            <a:r>
              <a:rPr lang="en-US" sz="2000" dirty="0" err="1" smtClean="0"/>
              <a:t>melalui</a:t>
            </a:r>
            <a:r>
              <a:rPr lang="en-US" sz="2000" dirty="0" smtClean="0"/>
              <a:t> </a:t>
            </a:r>
            <a:r>
              <a:rPr lang="en-US" sz="2000" dirty="0" err="1" smtClean="0"/>
              <a:t>optimalisasi</a:t>
            </a:r>
            <a:r>
              <a:rPr lang="en-US" sz="2000" dirty="0" smtClean="0"/>
              <a:t> </a:t>
            </a:r>
            <a:r>
              <a:rPr lang="en-US" sz="2000" dirty="0" err="1" smtClean="0"/>
              <a:t>penyaluran</a:t>
            </a:r>
            <a:r>
              <a:rPr lang="en-US" sz="2000" dirty="0" smtClean="0"/>
              <a:t> </a:t>
            </a:r>
            <a:r>
              <a:rPr lang="en-US" sz="2000" dirty="0" err="1" smtClean="0"/>
              <a:t>Raskin</a:t>
            </a:r>
            <a:r>
              <a:rPr lang="en-US" sz="2000" dirty="0" smtClean="0"/>
              <a:t> </a:t>
            </a:r>
            <a:r>
              <a:rPr lang="en-US" sz="2000" dirty="0" err="1" smtClean="0"/>
              <a:t>provinsi</a:t>
            </a:r>
            <a:r>
              <a:rPr lang="en-US" sz="2000" dirty="0" smtClean="0"/>
              <a:t> </a:t>
            </a:r>
            <a:r>
              <a:rPr lang="en-US" sz="2000" dirty="0" err="1" smtClean="0"/>
              <a:t>Jawa</a:t>
            </a:r>
            <a:r>
              <a:rPr lang="en-US" sz="2000" dirty="0" smtClean="0"/>
              <a:t> Tengah</a:t>
            </a:r>
            <a:endParaRPr lang="id-ID" sz="2000" dirty="0" smtClean="0"/>
          </a:p>
          <a:p>
            <a:pPr lvl="0" indent="-285750" algn="just">
              <a:buFont typeface="Arial" pitchFamily="34" charset="0"/>
              <a:buChar char="•"/>
            </a:pPr>
            <a:r>
              <a:rPr lang="en-US" sz="2000" dirty="0" err="1" smtClean="0"/>
              <a:t>Optimalisasi</a:t>
            </a:r>
            <a:r>
              <a:rPr lang="en-US" sz="2000" dirty="0" smtClean="0"/>
              <a:t> </a:t>
            </a:r>
            <a:r>
              <a:rPr lang="en-US" sz="2000" dirty="0"/>
              <a:t>Sub Terminal </a:t>
            </a:r>
            <a:r>
              <a:rPr lang="en-US" sz="2000" dirty="0" err="1"/>
              <a:t>Agribisnis</a:t>
            </a:r>
            <a:r>
              <a:rPr lang="en-US" sz="2000" dirty="0"/>
              <a:t> (STA) </a:t>
            </a:r>
            <a:r>
              <a:rPr lang="en-US" sz="2000" dirty="0" err="1"/>
              <a:t>Dalam</a:t>
            </a:r>
            <a:r>
              <a:rPr lang="en-US" sz="2000" dirty="0"/>
              <a:t> </a:t>
            </a:r>
            <a:r>
              <a:rPr lang="en-US" sz="2000" dirty="0" err="1" smtClean="0"/>
              <a:t>memotong</a:t>
            </a:r>
            <a:r>
              <a:rPr lang="en-US" sz="2000" dirty="0" smtClean="0"/>
              <a:t> </a:t>
            </a:r>
            <a:r>
              <a:rPr lang="en-US" sz="2000" dirty="0" err="1" smtClean="0"/>
              <a:t>rantai</a:t>
            </a:r>
            <a:r>
              <a:rPr lang="en-US" sz="2000" dirty="0" smtClean="0"/>
              <a:t> </a:t>
            </a:r>
            <a:r>
              <a:rPr lang="en-US" sz="2000" dirty="0" err="1" smtClean="0"/>
              <a:t>pemasaran</a:t>
            </a:r>
            <a:endParaRPr lang="id-ID" sz="2000" dirty="0"/>
          </a:p>
          <a:p>
            <a:pPr lvl="0" indent="-285750" algn="just">
              <a:buFont typeface="Arial" pitchFamily="34" charset="0"/>
              <a:buChar char="•"/>
            </a:pPr>
            <a:r>
              <a:rPr lang="id-ID" sz="2000" dirty="0"/>
              <a:t>Intensitas </a:t>
            </a:r>
            <a:r>
              <a:rPr lang="en-AU" sz="2000" dirty="0" smtClean="0"/>
              <a:t>k</a:t>
            </a:r>
            <a:r>
              <a:rPr lang="id-ID" sz="2000" dirty="0" smtClean="0"/>
              <a:t>egiatan </a:t>
            </a:r>
            <a:r>
              <a:rPr lang="en-AU" sz="2000" dirty="0" smtClean="0"/>
              <a:t>p</a:t>
            </a:r>
            <a:r>
              <a:rPr lang="id-ID" sz="2000" dirty="0" smtClean="0"/>
              <a:t>engelolaan </a:t>
            </a:r>
            <a:r>
              <a:rPr lang="en-AU" sz="2000" dirty="0" smtClean="0"/>
              <a:t>e</a:t>
            </a:r>
            <a:r>
              <a:rPr lang="id-ID" sz="2000" dirty="0" smtClean="0"/>
              <a:t>kspektasi </a:t>
            </a:r>
          </a:p>
          <a:p>
            <a:pPr lvl="0" indent="-285750" algn="just">
              <a:buFont typeface="Arial" pitchFamily="34" charset="0"/>
              <a:buChar char="•"/>
            </a:pPr>
            <a:r>
              <a:rPr lang="id-ID" sz="2000" dirty="0" smtClean="0"/>
              <a:t>Pemanfaatan </a:t>
            </a:r>
            <a:r>
              <a:rPr lang="id-ID" sz="2000" dirty="0"/>
              <a:t>Aplikasi SiHaTi </a:t>
            </a:r>
            <a:r>
              <a:rPr lang="id-ID" sz="2000" i="1" dirty="0"/>
              <a:t>Mobile Phone </a:t>
            </a:r>
            <a:r>
              <a:rPr lang="en-AU" sz="2000" dirty="0" smtClean="0"/>
              <a:t>b</a:t>
            </a:r>
            <a:r>
              <a:rPr lang="id-ID" sz="2000" dirty="0" smtClean="0"/>
              <a:t>erbasis Android</a:t>
            </a:r>
          </a:p>
        </p:txBody>
      </p:sp>
      <p:sp>
        <p:nvSpPr>
          <p:cNvPr id="3" name="Rectangle 2"/>
          <p:cNvSpPr/>
          <p:nvPr/>
        </p:nvSpPr>
        <p:spPr>
          <a:xfrm>
            <a:off x="251520" y="944940"/>
            <a:ext cx="8568952" cy="1569660"/>
          </a:xfrm>
          <a:prstGeom prst="rect">
            <a:avLst/>
          </a:prstGeom>
        </p:spPr>
        <p:txBody>
          <a:bodyPr wrap="square">
            <a:spAutoFit/>
          </a:bodyPr>
          <a:lstStyle/>
          <a:p>
            <a:pPr algn="ctr"/>
            <a:r>
              <a:rPr lang="id-ID" sz="2400" b="1" u="sng" dirty="0">
                <a:solidFill>
                  <a:srgbClr val="C00000"/>
                </a:solidFill>
              </a:rPr>
              <a:t>Realisasi inflasi Jawa Tengah tahun 2015 sebesar 2,731% (yoy</a:t>
            </a:r>
            <a:r>
              <a:rPr lang="id-ID" sz="2400" b="1" u="sng" dirty="0" smtClean="0">
                <a:solidFill>
                  <a:srgbClr val="C00000"/>
                </a:solidFill>
              </a:rPr>
              <a:t>)</a:t>
            </a:r>
          </a:p>
          <a:p>
            <a:pPr marL="285750" indent="-285750" algn="ctr">
              <a:buFont typeface="Arial" pitchFamily="34" charset="0"/>
              <a:buChar char="•"/>
            </a:pPr>
            <a:r>
              <a:rPr lang="id-ID" dirty="0"/>
              <a:t>Merupakan inflasi yang terendah dibandingkan </a:t>
            </a:r>
            <a:r>
              <a:rPr lang="en-US" dirty="0" err="1"/>
              <a:t>provinsi</a:t>
            </a:r>
            <a:r>
              <a:rPr lang="en-US" dirty="0"/>
              <a:t> lain di </a:t>
            </a:r>
            <a:r>
              <a:rPr lang="en-US" dirty="0" err="1" smtClean="0"/>
              <a:t>Jawa</a:t>
            </a:r>
            <a:endParaRPr lang="id-ID" dirty="0"/>
          </a:p>
          <a:p>
            <a:pPr marL="285750" indent="-285750" algn="ctr">
              <a:buFont typeface="Arial" pitchFamily="34" charset="0"/>
              <a:buChar char="•"/>
            </a:pPr>
            <a:r>
              <a:rPr lang="id-ID" dirty="0" smtClean="0"/>
              <a:t>Lebih </a:t>
            </a:r>
            <a:r>
              <a:rPr lang="id-ID" dirty="0"/>
              <a:t>rendah </a:t>
            </a:r>
            <a:r>
              <a:rPr lang="id-ID" dirty="0" smtClean="0"/>
              <a:t>dibanding </a:t>
            </a:r>
            <a:r>
              <a:rPr lang="id-ID" dirty="0"/>
              <a:t>inflasi nasional yang sebesar 3,350% (</a:t>
            </a:r>
            <a:r>
              <a:rPr lang="id-ID" dirty="0" smtClean="0"/>
              <a:t>yoy)</a:t>
            </a:r>
          </a:p>
          <a:p>
            <a:pPr marL="285750" indent="-285750" algn="ctr">
              <a:buFont typeface="Arial" pitchFamily="34" charset="0"/>
              <a:buChar char="•"/>
            </a:pPr>
            <a:r>
              <a:rPr lang="id-ID" dirty="0" smtClean="0"/>
              <a:t>Jauh </a:t>
            </a:r>
            <a:r>
              <a:rPr lang="id-ID" dirty="0"/>
              <a:t>lebih rendah dibandingkan </a:t>
            </a:r>
            <a:r>
              <a:rPr lang="id-ID" dirty="0" smtClean="0"/>
              <a:t>inflasi Jateng tahun </a:t>
            </a:r>
            <a:r>
              <a:rPr lang="id-ID" dirty="0"/>
              <a:t>2014 yang </a:t>
            </a:r>
            <a:r>
              <a:rPr lang="id-ID" dirty="0" smtClean="0"/>
              <a:t>sebesar </a:t>
            </a:r>
            <a:r>
              <a:rPr lang="id-ID" dirty="0"/>
              <a:t>8,220% (yoy</a:t>
            </a:r>
            <a:r>
              <a:rPr lang="id-ID" dirty="0" smtClean="0"/>
              <a:t>)</a:t>
            </a:r>
          </a:p>
          <a:p>
            <a:pPr marL="285750" indent="-285750" algn="ctr">
              <a:buFont typeface="Arial" pitchFamily="34" charset="0"/>
              <a:buChar char="•"/>
            </a:pPr>
            <a:r>
              <a:rPr lang="id-ID" dirty="0" smtClean="0"/>
              <a:t>Lebih </a:t>
            </a:r>
            <a:r>
              <a:rPr lang="id-ID" dirty="0"/>
              <a:t>rendah dibandingkan rata-rata inflasi 8 tahun terakhir </a:t>
            </a:r>
            <a:r>
              <a:rPr lang="id-ID" dirty="0" smtClean="0"/>
              <a:t>yang sebesar </a:t>
            </a:r>
            <a:r>
              <a:rPr lang="id-ID" dirty="0"/>
              <a:t>6,137% (yoy</a:t>
            </a:r>
            <a:r>
              <a:rPr lang="id-ID" dirty="0" smtClean="0"/>
              <a:t>)</a:t>
            </a:r>
          </a:p>
        </p:txBody>
      </p:sp>
      <p:sp>
        <p:nvSpPr>
          <p:cNvPr id="4" name="Down Arrow 3"/>
          <p:cNvSpPr/>
          <p:nvPr/>
        </p:nvSpPr>
        <p:spPr>
          <a:xfrm>
            <a:off x="3563888" y="2497088"/>
            <a:ext cx="1152128" cy="550912"/>
          </a:xfrm>
          <a:prstGeom prst="downArrow">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5" name="Rectangle 4"/>
          <p:cNvSpPr/>
          <p:nvPr/>
        </p:nvSpPr>
        <p:spPr>
          <a:xfrm>
            <a:off x="395536" y="3121804"/>
            <a:ext cx="8136904" cy="523220"/>
          </a:xfrm>
          <a:prstGeom prst="rect">
            <a:avLst/>
          </a:prstGeom>
          <a:solidFill>
            <a:schemeClr val="accent6">
              <a:lumMod val="60000"/>
              <a:lumOff val="40000"/>
            </a:schemeClr>
          </a:solidFill>
          <a:ln>
            <a:solidFill>
              <a:srgbClr val="C00000"/>
            </a:solidFill>
          </a:ln>
        </p:spPr>
        <p:txBody>
          <a:bodyPr wrap="square">
            <a:spAutoFit/>
          </a:bodyPr>
          <a:lstStyle/>
          <a:p>
            <a:pPr algn="ctr">
              <a:spcAft>
                <a:spcPts val="600"/>
              </a:spcAft>
            </a:pPr>
            <a:r>
              <a:rPr lang="id-ID" sz="2800" b="1" u="sng" dirty="0" smtClean="0">
                <a:solidFill>
                  <a:srgbClr val="C00000"/>
                </a:solidFill>
              </a:rPr>
              <a:t>HASIL DARI </a:t>
            </a:r>
            <a:r>
              <a:rPr lang="en-US" sz="2800" b="1" u="sng" dirty="0" smtClean="0">
                <a:solidFill>
                  <a:srgbClr val="C00000"/>
                </a:solidFill>
              </a:rPr>
              <a:t>KOORDINASI </a:t>
            </a:r>
            <a:r>
              <a:rPr lang="id-ID" sz="2800" b="1" u="sng" dirty="0" smtClean="0">
                <a:solidFill>
                  <a:srgbClr val="C00000"/>
                </a:solidFill>
              </a:rPr>
              <a:t>DAN SINERGI YANG SOLID</a:t>
            </a:r>
            <a:endParaRPr lang="id-ID" sz="2800" b="1" u="sng" dirty="0">
              <a:solidFill>
                <a:srgbClr val="C00000"/>
              </a:solidFill>
            </a:endParaRPr>
          </a:p>
        </p:txBody>
      </p:sp>
      <p:sp>
        <p:nvSpPr>
          <p:cNvPr id="7" name="Down Arrow 6"/>
          <p:cNvSpPr/>
          <p:nvPr/>
        </p:nvSpPr>
        <p:spPr>
          <a:xfrm>
            <a:off x="3563888" y="3717032"/>
            <a:ext cx="1152128" cy="648072"/>
          </a:xfrm>
          <a:prstGeom prst="downArrow">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Tree>
    <p:extLst>
      <p:ext uri="{BB962C8B-B14F-4D97-AF65-F5344CB8AC3E}">
        <p14:creationId xmlns="" xmlns:p14="http://schemas.microsoft.com/office/powerpoint/2010/main" val="1120898607"/>
      </p:ext>
    </p:extLst>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extBox 10"/>
          <p:cNvSpPr txBox="1">
            <a:spLocks noChangeArrowheads="1"/>
          </p:cNvSpPr>
          <p:nvPr/>
        </p:nvSpPr>
        <p:spPr bwMode="auto">
          <a:xfrm>
            <a:off x="21782" y="494853"/>
            <a:ext cx="9446761" cy="6984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82058" tIns="41029" rIns="82058" bIns="41029">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id-ID" sz="2000" b="1" dirty="0" smtClean="0">
                <a:latin typeface="Consolas" pitchFamily="49" charset="0"/>
                <a:cs typeface="Estrangelo Edessa" pitchFamily="66" charset="0"/>
              </a:rPr>
              <a:t>Pencapaian </a:t>
            </a:r>
            <a:r>
              <a:rPr lang="id-ID" sz="2000" b="1" dirty="0">
                <a:latin typeface="Consolas" pitchFamily="49" charset="0"/>
                <a:cs typeface="Estrangelo Edessa" pitchFamily="66" charset="0"/>
              </a:rPr>
              <a:t>Swasembada Berkelanjutan Produksi Padi dan Jagung </a:t>
            </a:r>
          </a:p>
          <a:p>
            <a:pPr eaLnBrk="1" hangingPunct="1"/>
            <a:r>
              <a:rPr lang="id-ID" sz="2000" b="1" dirty="0">
                <a:latin typeface="Consolas" pitchFamily="49" charset="0"/>
                <a:cs typeface="Estrangelo Edessa" pitchFamily="66" charset="0"/>
              </a:rPr>
              <a:t>di Provinsi Jawa Tengah </a:t>
            </a:r>
          </a:p>
        </p:txBody>
      </p:sp>
      <p:sp>
        <p:nvSpPr>
          <p:cNvPr id="14340" name="TextBox 5"/>
          <p:cNvSpPr txBox="1">
            <a:spLocks noChangeArrowheads="1"/>
          </p:cNvSpPr>
          <p:nvPr/>
        </p:nvSpPr>
        <p:spPr bwMode="auto">
          <a:xfrm>
            <a:off x="99062" y="1193265"/>
            <a:ext cx="8721410" cy="2031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marL="285750" indent="-285750"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just" eaLnBrk="1" hangingPunct="1">
              <a:buFont typeface="Arial" charset="0"/>
              <a:buChar char="•"/>
            </a:pPr>
            <a:r>
              <a:rPr lang="id-ID" dirty="0"/>
              <a:t>Dalam rangka mewujudkan kemandirian pangan, Pemerintah Pusat menetapkan target pencapaian swasembada berkelanjutan bagi komoditas padi dan jagung. </a:t>
            </a:r>
          </a:p>
          <a:p>
            <a:pPr algn="just" eaLnBrk="1" hangingPunct="1">
              <a:buFont typeface="Arial" charset="0"/>
              <a:buChar char="•"/>
            </a:pPr>
            <a:r>
              <a:rPr lang="id-ID" dirty="0"/>
              <a:t>Wujud kerja keras TPID Provinsi Jawa Tengah tersebut membuahkan hasil optimal, yaitu keberhasilan Provinsi Jawa Tengah dalam mencapai swasembada berkelanjutan untuk Padi dan Jagung. Hal ini terkonfirmasi dari hasil produksi padi yang tercatat mengalami peningkatan sebesar  817.297 ton dari target RPJMD sebesar 10.228.197 ton dengan realisasi sebesar 11.045.494 </a:t>
            </a:r>
            <a:r>
              <a:rPr lang="id-ID" dirty="0" smtClean="0"/>
              <a:t>ton.</a:t>
            </a:r>
          </a:p>
        </p:txBody>
      </p:sp>
      <p:pic>
        <p:nvPicPr>
          <p:cNvPr id="9" name="Picture 8" descr="http://jatengprov.go.id/sites/default/files/articles/adhikarya.jpg"/>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6300192" y="3616113"/>
            <a:ext cx="2448273" cy="2648732"/>
          </a:xfrm>
          <a:prstGeom prst="rect">
            <a:avLst/>
          </a:prstGeom>
          <a:noFill/>
          <a:ln>
            <a:noFill/>
          </a:ln>
        </p:spPr>
      </p:pic>
      <p:sp>
        <p:nvSpPr>
          <p:cNvPr id="2" name="TextBox 1"/>
          <p:cNvSpPr txBox="1"/>
          <p:nvPr/>
        </p:nvSpPr>
        <p:spPr>
          <a:xfrm>
            <a:off x="1115616" y="6034012"/>
            <a:ext cx="5472608" cy="461665"/>
          </a:xfrm>
          <a:prstGeom prst="rect">
            <a:avLst/>
          </a:prstGeom>
          <a:solidFill>
            <a:schemeClr val="accent6">
              <a:lumMod val="60000"/>
              <a:lumOff val="40000"/>
            </a:schemeClr>
          </a:solidFill>
        </p:spPr>
        <p:txBody>
          <a:bodyPr wrap="square" rtlCol="0">
            <a:spAutoFit/>
          </a:bodyPr>
          <a:lstStyle/>
          <a:p>
            <a:pPr algn="ctr"/>
            <a:r>
              <a:rPr lang="id-ID" sz="1200" b="1" i="1" dirty="0"/>
              <a:t>Presiden RI Joko Widodo saat menyerahkan penghargaan kepada Wakil Gubernur Jateng Heru Sudjatmoko</a:t>
            </a:r>
            <a:endParaRPr lang="id-ID" sz="1200" i="1" dirty="0" smtClean="0"/>
          </a:p>
        </p:txBody>
      </p:sp>
      <p:sp>
        <p:nvSpPr>
          <p:cNvPr id="11" name="TextBox 10"/>
          <p:cNvSpPr txBox="1">
            <a:spLocks noChangeArrowheads="1"/>
          </p:cNvSpPr>
          <p:nvPr/>
        </p:nvSpPr>
        <p:spPr bwMode="auto">
          <a:xfrm>
            <a:off x="72007" y="0"/>
            <a:ext cx="9144000" cy="51374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82058" tIns="41029" rIns="82058" bIns="41029">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r>
              <a:rPr lang="id-ID" sz="2800" b="1" dirty="0">
                <a:latin typeface="Consolas" pitchFamily="49" charset="0"/>
                <a:cs typeface="Estrangelo Edessa" pitchFamily="66" charset="0"/>
              </a:rPr>
              <a:t>Pemenuhan Ketersediaan Pasokan</a:t>
            </a:r>
          </a:p>
        </p:txBody>
      </p:sp>
      <p:sp>
        <p:nvSpPr>
          <p:cNvPr id="7" name="TextBox 5"/>
          <p:cNvSpPr txBox="1">
            <a:spLocks noChangeArrowheads="1"/>
          </p:cNvSpPr>
          <p:nvPr/>
        </p:nvSpPr>
        <p:spPr bwMode="auto">
          <a:xfrm>
            <a:off x="301824" y="3501008"/>
            <a:ext cx="5544616" cy="230832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marL="285750" indent="-285750"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marL="0" indent="0" algn="just" eaLnBrk="1" hangingPunct="1"/>
            <a:r>
              <a:rPr lang="id-ID" dirty="0" smtClean="0"/>
              <a:t>Hasil </a:t>
            </a:r>
            <a:r>
              <a:rPr lang="id-ID" dirty="0"/>
              <a:t>ini juga diapresiasi oleh Pemerintah Pusat, dimana Provinsi Jawa Tengah berhasil memperoleh penghargaan </a:t>
            </a:r>
            <a:r>
              <a:rPr lang="id-ID" b="1" dirty="0"/>
              <a:t>Adhikarya Pangan Nusantara 2015</a:t>
            </a:r>
            <a:r>
              <a:rPr lang="id-ID" dirty="0"/>
              <a:t>, penghargaan tersebut diberikan karena Provinsi Jawa Tengah tidak hanya berhasil mencapai ketahanan pangan di tingkat keluarga, regional dan nasional, tetapi juga dapat memberikan kontribusi dalam pemenuhan kebutuhan di daerah yang kekurangan</a:t>
            </a:r>
          </a:p>
        </p:txBody>
      </p:sp>
    </p:spTree>
    <p:extLst>
      <p:ext uri="{BB962C8B-B14F-4D97-AF65-F5344CB8AC3E}">
        <p14:creationId xmlns="" xmlns:p14="http://schemas.microsoft.com/office/powerpoint/2010/main" val="2183674324"/>
      </p:ext>
    </p:extLst>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extBox 10"/>
          <p:cNvSpPr txBox="1">
            <a:spLocks noChangeArrowheads="1"/>
          </p:cNvSpPr>
          <p:nvPr/>
        </p:nvSpPr>
        <p:spPr bwMode="auto">
          <a:xfrm>
            <a:off x="21782" y="494853"/>
            <a:ext cx="9446761" cy="3906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82058" tIns="41029" rIns="82058" bIns="41029">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id-ID" sz="2000" b="1" dirty="0" smtClean="0">
                <a:latin typeface="Consolas" pitchFamily="49" charset="0"/>
                <a:cs typeface="Estrangelo Edessa" pitchFamily="66" charset="0"/>
              </a:rPr>
              <a:t>Upaya Lainnya...</a:t>
            </a:r>
            <a:endParaRPr lang="id-ID" sz="2000" b="1" dirty="0">
              <a:latin typeface="Consolas" pitchFamily="49" charset="0"/>
              <a:cs typeface="Estrangelo Edessa" pitchFamily="66" charset="0"/>
            </a:endParaRPr>
          </a:p>
        </p:txBody>
      </p:sp>
      <p:sp>
        <p:nvSpPr>
          <p:cNvPr id="11" name="TextBox 10"/>
          <p:cNvSpPr txBox="1">
            <a:spLocks noChangeArrowheads="1"/>
          </p:cNvSpPr>
          <p:nvPr/>
        </p:nvSpPr>
        <p:spPr bwMode="auto">
          <a:xfrm>
            <a:off x="72007" y="0"/>
            <a:ext cx="9144000" cy="51374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82058" tIns="41029" rIns="82058" bIns="41029">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r>
              <a:rPr lang="id-ID" sz="2800" b="1" dirty="0">
                <a:latin typeface="Consolas" pitchFamily="49" charset="0"/>
                <a:cs typeface="Estrangelo Edessa" pitchFamily="66" charset="0"/>
              </a:rPr>
              <a:t>Pemenuhan Ketersediaan Pasokan</a:t>
            </a:r>
          </a:p>
        </p:txBody>
      </p:sp>
      <p:sp>
        <p:nvSpPr>
          <p:cNvPr id="7" name="TextBox 5"/>
          <p:cNvSpPr txBox="1">
            <a:spLocks noChangeArrowheads="1"/>
          </p:cNvSpPr>
          <p:nvPr/>
        </p:nvSpPr>
        <p:spPr bwMode="auto">
          <a:xfrm>
            <a:off x="27055" y="903097"/>
            <a:ext cx="8937433" cy="532453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marL="285750" indent="-285750"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marL="342900" indent="-342900" algn="just" eaLnBrk="1" hangingPunct="1">
              <a:buFont typeface="+mj-lt"/>
              <a:buAutoNum type="arabicPeriod"/>
            </a:pPr>
            <a:r>
              <a:rPr lang="en-US" sz="1600" dirty="0" err="1" smtClean="0"/>
              <a:t>Pengadaan</a:t>
            </a:r>
            <a:r>
              <a:rPr lang="en-US" sz="1600" dirty="0" smtClean="0"/>
              <a:t> </a:t>
            </a:r>
            <a:r>
              <a:rPr lang="en-US" sz="1600" dirty="0" err="1"/>
              <a:t>Gabah</a:t>
            </a:r>
            <a:r>
              <a:rPr lang="en-US" sz="1600" dirty="0"/>
              <a:t>/ </a:t>
            </a:r>
            <a:r>
              <a:rPr lang="en-US" sz="1600" dirty="0" err="1"/>
              <a:t>Beras</a:t>
            </a:r>
            <a:r>
              <a:rPr lang="en-US" sz="1600" dirty="0"/>
              <a:t> </a:t>
            </a:r>
            <a:r>
              <a:rPr lang="en-US" sz="1600" dirty="0" err="1"/>
              <a:t>Dalam</a:t>
            </a:r>
            <a:r>
              <a:rPr lang="en-US" sz="1600" dirty="0"/>
              <a:t> </a:t>
            </a:r>
            <a:r>
              <a:rPr lang="en-US" sz="1600" dirty="0" err="1" smtClean="0"/>
              <a:t>Negeri</a:t>
            </a:r>
            <a:endParaRPr lang="id-ID" sz="1600" dirty="0" smtClean="0"/>
          </a:p>
          <a:p>
            <a:pPr marL="342900" indent="-342900" algn="just" eaLnBrk="1" hangingPunct="1">
              <a:buFont typeface="+mj-lt"/>
              <a:buAutoNum type="arabicPeriod"/>
            </a:pPr>
            <a:r>
              <a:rPr lang="en-US" sz="1600" dirty="0" err="1"/>
              <a:t>Pengembangan</a:t>
            </a:r>
            <a:r>
              <a:rPr lang="en-US" sz="1600" dirty="0"/>
              <a:t> </a:t>
            </a:r>
            <a:r>
              <a:rPr lang="en-US" sz="1600" dirty="0" err="1"/>
              <a:t>Kawasan</a:t>
            </a:r>
            <a:r>
              <a:rPr lang="en-US" sz="1600" dirty="0"/>
              <a:t> </a:t>
            </a:r>
            <a:r>
              <a:rPr lang="en-US" sz="1600" dirty="0" err="1"/>
              <a:t>Sayuran</a:t>
            </a:r>
            <a:r>
              <a:rPr lang="en-US" sz="1600" dirty="0"/>
              <a:t> </a:t>
            </a:r>
            <a:r>
              <a:rPr lang="en-US" sz="1600" dirty="0" err="1"/>
              <a:t>melalui</a:t>
            </a:r>
            <a:r>
              <a:rPr lang="en-US" sz="1600" dirty="0"/>
              <a:t> </a:t>
            </a:r>
            <a:r>
              <a:rPr lang="en-US" sz="1600" dirty="0" err="1"/>
              <a:t>Peningkatan</a:t>
            </a:r>
            <a:r>
              <a:rPr lang="en-US" sz="1600" dirty="0"/>
              <a:t> </a:t>
            </a:r>
            <a:r>
              <a:rPr lang="en-US" sz="1600" dirty="0" err="1"/>
              <a:t>Produksi</a:t>
            </a:r>
            <a:r>
              <a:rPr lang="en-US" sz="1600" dirty="0"/>
              <a:t> </a:t>
            </a:r>
            <a:r>
              <a:rPr lang="en-US" sz="1600" dirty="0" err="1"/>
              <a:t>Cabai</a:t>
            </a:r>
            <a:r>
              <a:rPr lang="en-US" sz="1600" dirty="0"/>
              <a:t> </a:t>
            </a:r>
            <a:r>
              <a:rPr lang="en-US" sz="1600" dirty="0" err="1"/>
              <a:t>dan</a:t>
            </a:r>
            <a:r>
              <a:rPr lang="en-US" sz="1600" dirty="0"/>
              <a:t> Bawang Merah di </a:t>
            </a:r>
            <a:r>
              <a:rPr lang="en-US" sz="1600" dirty="0" err="1"/>
              <a:t>Musim</a:t>
            </a:r>
            <a:r>
              <a:rPr lang="en-US" sz="1600" dirty="0"/>
              <a:t> </a:t>
            </a:r>
            <a:r>
              <a:rPr lang="en-US" sz="1600" dirty="0" err="1" smtClean="0"/>
              <a:t>Kering</a:t>
            </a:r>
            <a:endParaRPr lang="id-ID" sz="1600" dirty="0" smtClean="0"/>
          </a:p>
          <a:p>
            <a:pPr marL="342900" indent="-342900" algn="just" eaLnBrk="1" hangingPunct="1">
              <a:buFont typeface="+mj-lt"/>
              <a:buAutoNum type="arabicPeriod"/>
            </a:pPr>
            <a:r>
              <a:rPr lang="en-US" sz="1600" dirty="0" err="1"/>
              <a:t>Peningkatan</a:t>
            </a:r>
            <a:r>
              <a:rPr lang="en-US" sz="1600" dirty="0"/>
              <a:t> </a:t>
            </a:r>
            <a:r>
              <a:rPr lang="en-US" sz="1600" dirty="0" err="1"/>
              <a:t>Produksi</a:t>
            </a:r>
            <a:r>
              <a:rPr lang="en-US" sz="1600" dirty="0"/>
              <a:t> </a:t>
            </a:r>
            <a:r>
              <a:rPr lang="en-US" sz="1600" dirty="0" err="1" smtClean="0"/>
              <a:t>Pajale</a:t>
            </a:r>
            <a:r>
              <a:rPr lang="id-ID" sz="1600" dirty="0" smtClean="0"/>
              <a:t> melalui </a:t>
            </a:r>
            <a:r>
              <a:rPr lang="en-US" sz="1600" dirty="0" err="1"/>
              <a:t>Peningkatan</a:t>
            </a:r>
            <a:r>
              <a:rPr lang="en-US" sz="1600" dirty="0"/>
              <a:t> </a:t>
            </a:r>
            <a:r>
              <a:rPr lang="en-US" sz="1600" dirty="0" err="1" smtClean="0"/>
              <a:t>produktivitas</a:t>
            </a:r>
            <a:r>
              <a:rPr lang="id-ID" sz="1600" dirty="0" smtClean="0"/>
              <a:t>, </a:t>
            </a:r>
            <a:r>
              <a:rPr lang="en-US" sz="1600" dirty="0" err="1"/>
              <a:t>Optimalisasi</a:t>
            </a:r>
            <a:r>
              <a:rPr lang="en-US" sz="1600" dirty="0"/>
              <a:t> areal </a:t>
            </a:r>
            <a:r>
              <a:rPr lang="en-US" sz="1600" dirty="0" err="1"/>
              <a:t>luas</a:t>
            </a:r>
            <a:r>
              <a:rPr lang="en-US" sz="1600" dirty="0"/>
              <a:t> </a:t>
            </a:r>
            <a:r>
              <a:rPr lang="en-US" sz="1600" dirty="0" err="1"/>
              <a:t>tanam</a:t>
            </a:r>
            <a:r>
              <a:rPr lang="en-US" sz="1600" dirty="0"/>
              <a:t> </a:t>
            </a:r>
            <a:r>
              <a:rPr lang="en-US" sz="1600" dirty="0" err="1"/>
              <a:t>dan</a:t>
            </a:r>
            <a:r>
              <a:rPr lang="en-US" sz="1600" dirty="0"/>
              <a:t> </a:t>
            </a:r>
            <a:r>
              <a:rPr lang="en-US" sz="1600" dirty="0" err="1"/>
              <a:t>luas</a:t>
            </a:r>
            <a:r>
              <a:rPr lang="en-US" sz="1600" dirty="0"/>
              <a:t> </a:t>
            </a:r>
            <a:r>
              <a:rPr lang="en-US" sz="1600" dirty="0" err="1" smtClean="0"/>
              <a:t>panen</a:t>
            </a:r>
            <a:r>
              <a:rPr lang="id-ID" sz="1600" dirty="0" smtClean="0"/>
              <a:t>, </a:t>
            </a:r>
            <a:r>
              <a:rPr lang="en-US" sz="1600" dirty="0" err="1"/>
              <a:t>Pemberian</a:t>
            </a:r>
            <a:r>
              <a:rPr lang="en-US" sz="1600" dirty="0"/>
              <a:t> </a:t>
            </a:r>
            <a:r>
              <a:rPr lang="en-US" sz="1600" dirty="0" err="1"/>
              <a:t>bantuan</a:t>
            </a:r>
            <a:r>
              <a:rPr lang="en-US" sz="1600" dirty="0"/>
              <a:t> </a:t>
            </a:r>
            <a:r>
              <a:rPr lang="en-US" sz="1600" dirty="0" err="1"/>
              <a:t>Alat</a:t>
            </a:r>
            <a:r>
              <a:rPr lang="en-US" sz="1600" dirty="0"/>
              <a:t> </a:t>
            </a:r>
            <a:r>
              <a:rPr lang="en-US" sz="1600" dirty="0" err="1"/>
              <a:t>dan</a:t>
            </a:r>
            <a:r>
              <a:rPr lang="en-US" sz="1600" dirty="0"/>
              <a:t> </a:t>
            </a:r>
            <a:r>
              <a:rPr lang="en-US" sz="1600" dirty="0" err="1"/>
              <a:t>Mesin</a:t>
            </a:r>
            <a:r>
              <a:rPr lang="en-US" sz="1600" dirty="0"/>
              <a:t> </a:t>
            </a:r>
            <a:r>
              <a:rPr lang="en-US" sz="1600" dirty="0" err="1"/>
              <a:t>Pertanian</a:t>
            </a:r>
            <a:r>
              <a:rPr lang="en-US" sz="1600" dirty="0"/>
              <a:t> </a:t>
            </a:r>
            <a:r>
              <a:rPr lang="en-US" sz="1600" dirty="0" err="1"/>
              <a:t>serta</a:t>
            </a:r>
            <a:r>
              <a:rPr lang="en-US" sz="1600" dirty="0"/>
              <a:t> </a:t>
            </a:r>
            <a:r>
              <a:rPr lang="en-US" sz="1600" dirty="0" err="1" smtClean="0"/>
              <a:t>benih</a:t>
            </a:r>
            <a:r>
              <a:rPr lang="id-ID" sz="1600" dirty="0" smtClean="0"/>
              <a:t> dll</a:t>
            </a:r>
          </a:p>
          <a:p>
            <a:pPr marL="342900" indent="-342900" algn="just" eaLnBrk="1" hangingPunct="1">
              <a:buFont typeface="+mj-lt"/>
              <a:buAutoNum type="arabicPeriod"/>
            </a:pPr>
            <a:r>
              <a:rPr lang="en-US" sz="1600" dirty="0" err="1"/>
              <a:t>Pengembangan</a:t>
            </a:r>
            <a:r>
              <a:rPr lang="en-US" sz="1600" dirty="0"/>
              <a:t> </a:t>
            </a:r>
            <a:r>
              <a:rPr lang="en-US" sz="1600" dirty="0" err="1"/>
              <a:t>Kawasan</a:t>
            </a:r>
            <a:r>
              <a:rPr lang="en-US" sz="1600" dirty="0"/>
              <a:t> </a:t>
            </a:r>
            <a:r>
              <a:rPr lang="en-US" sz="1600" dirty="0" err="1"/>
              <a:t>Rumah</a:t>
            </a:r>
            <a:r>
              <a:rPr lang="en-US" sz="1600" dirty="0"/>
              <a:t> </a:t>
            </a:r>
            <a:r>
              <a:rPr lang="en-US" sz="1600" dirty="0" err="1"/>
              <a:t>Pangan</a:t>
            </a:r>
            <a:r>
              <a:rPr lang="en-US" sz="1600" dirty="0"/>
              <a:t> Lestari (</a:t>
            </a:r>
            <a:r>
              <a:rPr lang="en-US" sz="1600" dirty="0" smtClean="0"/>
              <a:t>KRPL</a:t>
            </a:r>
            <a:r>
              <a:rPr lang="id-ID" sz="1600" dirty="0" smtClean="0"/>
              <a:t>) melalui </a:t>
            </a:r>
            <a:r>
              <a:rPr lang="id-ID" sz="1600" dirty="0"/>
              <a:t>o</a:t>
            </a:r>
            <a:r>
              <a:rPr lang="en-US" sz="1600" dirty="0" err="1" smtClean="0"/>
              <a:t>ptimalisasi</a:t>
            </a:r>
            <a:r>
              <a:rPr lang="en-US" sz="1600" dirty="0" smtClean="0"/>
              <a:t> </a:t>
            </a:r>
            <a:r>
              <a:rPr lang="en-US" sz="1600" dirty="0" err="1"/>
              <a:t>pemanfaatan</a:t>
            </a:r>
            <a:r>
              <a:rPr lang="en-US" sz="1600" dirty="0"/>
              <a:t> </a:t>
            </a:r>
            <a:r>
              <a:rPr lang="en-US" sz="1600" dirty="0" err="1"/>
              <a:t>pekarangan</a:t>
            </a:r>
            <a:r>
              <a:rPr lang="en-US" sz="1600" dirty="0"/>
              <a:t> </a:t>
            </a:r>
            <a:r>
              <a:rPr lang="en-US" sz="1600" dirty="0" err="1"/>
              <a:t>sebagai</a:t>
            </a:r>
            <a:r>
              <a:rPr lang="en-US" sz="1600" dirty="0"/>
              <a:t> </a:t>
            </a:r>
            <a:r>
              <a:rPr lang="en-US" sz="1600" dirty="0" err="1"/>
              <a:t>sumber</a:t>
            </a:r>
            <a:r>
              <a:rPr lang="en-US" sz="1600" dirty="0"/>
              <a:t> </a:t>
            </a:r>
            <a:r>
              <a:rPr lang="en-US" sz="1600" dirty="0" err="1"/>
              <a:t>pangan</a:t>
            </a:r>
            <a:r>
              <a:rPr lang="en-US" sz="1600" dirty="0"/>
              <a:t> </a:t>
            </a:r>
            <a:r>
              <a:rPr lang="en-US" sz="1600" dirty="0" err="1"/>
              <a:t>keluarga</a:t>
            </a:r>
            <a:r>
              <a:rPr lang="en-US" sz="1600" dirty="0"/>
              <a:t> </a:t>
            </a:r>
            <a:r>
              <a:rPr lang="en-US" sz="1600" dirty="0" err="1"/>
              <a:t>melalui</a:t>
            </a:r>
            <a:r>
              <a:rPr lang="en-US" sz="1600" dirty="0"/>
              <a:t> </a:t>
            </a:r>
            <a:r>
              <a:rPr lang="en-US" sz="1600" dirty="0" err="1"/>
              <a:t>budidaya</a:t>
            </a:r>
            <a:r>
              <a:rPr lang="en-US" sz="1600" dirty="0"/>
              <a:t> </a:t>
            </a:r>
            <a:r>
              <a:rPr lang="en-US" sz="1600" dirty="0" err="1"/>
              <a:t>aneka</a:t>
            </a:r>
            <a:r>
              <a:rPr lang="en-US" sz="1600" dirty="0"/>
              <a:t> </a:t>
            </a:r>
            <a:r>
              <a:rPr lang="en-US" sz="1600" dirty="0" err="1"/>
              <a:t>umbi</a:t>
            </a:r>
            <a:r>
              <a:rPr lang="en-US" sz="1600" dirty="0"/>
              <a:t>, </a:t>
            </a:r>
            <a:r>
              <a:rPr lang="en-US" sz="1600" dirty="0" err="1"/>
              <a:t>sayuran</a:t>
            </a:r>
            <a:r>
              <a:rPr lang="en-US" sz="1600" dirty="0"/>
              <a:t>, </a:t>
            </a:r>
            <a:r>
              <a:rPr lang="en-US" sz="1600" dirty="0" err="1"/>
              <a:t>buah</a:t>
            </a:r>
            <a:endParaRPr lang="id-ID" sz="1600" dirty="0" smtClean="0"/>
          </a:p>
          <a:p>
            <a:pPr marL="342900" indent="-342900" algn="just" eaLnBrk="1" hangingPunct="1">
              <a:buFont typeface="+mj-lt"/>
              <a:buAutoNum type="arabicPeriod"/>
            </a:pPr>
            <a:r>
              <a:rPr lang="en-US" sz="1600" dirty="0" err="1"/>
              <a:t>Penguatan</a:t>
            </a:r>
            <a:r>
              <a:rPr lang="en-US" sz="1600" dirty="0"/>
              <a:t> </a:t>
            </a:r>
            <a:r>
              <a:rPr lang="en-US" sz="1600" dirty="0" err="1"/>
              <a:t>Lembaga</a:t>
            </a:r>
            <a:r>
              <a:rPr lang="en-US" sz="1600" dirty="0"/>
              <a:t> Distribusi </a:t>
            </a:r>
            <a:r>
              <a:rPr lang="en-US" sz="1600" dirty="0" err="1"/>
              <a:t>Pangan</a:t>
            </a:r>
            <a:r>
              <a:rPr lang="en-US" sz="1600" dirty="0"/>
              <a:t> </a:t>
            </a:r>
            <a:r>
              <a:rPr lang="en-US" sz="1600" dirty="0" err="1"/>
              <a:t>Masyarakat</a:t>
            </a:r>
            <a:r>
              <a:rPr lang="en-US" sz="1600" dirty="0"/>
              <a:t> (LDPM</a:t>
            </a:r>
            <a:r>
              <a:rPr lang="en-US" sz="1600" dirty="0" smtClean="0"/>
              <a:t>)</a:t>
            </a:r>
            <a:r>
              <a:rPr lang="id-ID" sz="1600" dirty="0" smtClean="0"/>
              <a:t> yang bertujuan </a:t>
            </a:r>
            <a:r>
              <a:rPr lang="en-US" sz="1600" dirty="0" smtClean="0"/>
              <a:t>agar </a:t>
            </a:r>
            <a:r>
              <a:rPr lang="en-US" sz="1600" dirty="0" err="1"/>
              <a:t>petani</a:t>
            </a:r>
            <a:r>
              <a:rPr lang="en-US" sz="1600" dirty="0"/>
              <a:t> </a:t>
            </a:r>
            <a:r>
              <a:rPr lang="en-US" sz="1600" dirty="0" err="1"/>
              <a:t>mampu</a:t>
            </a:r>
            <a:r>
              <a:rPr lang="en-US" sz="1600" dirty="0"/>
              <a:t> </a:t>
            </a:r>
            <a:r>
              <a:rPr lang="en-US" sz="1600" dirty="0" err="1"/>
              <a:t>dan</a:t>
            </a:r>
            <a:r>
              <a:rPr lang="en-US" sz="1600" dirty="0"/>
              <a:t> </a:t>
            </a:r>
            <a:r>
              <a:rPr lang="en-US" sz="1600" dirty="0" err="1"/>
              <a:t>berdaya</a:t>
            </a:r>
            <a:r>
              <a:rPr lang="en-US" sz="1600" dirty="0"/>
              <a:t> </a:t>
            </a:r>
            <a:r>
              <a:rPr lang="en-US" sz="1600" dirty="0" err="1"/>
              <a:t>dalam</a:t>
            </a:r>
            <a:r>
              <a:rPr lang="en-US" sz="1600" dirty="0"/>
              <a:t> </a:t>
            </a:r>
            <a:r>
              <a:rPr lang="en-US" sz="1600" dirty="0" err="1"/>
              <a:t>melakukan</a:t>
            </a:r>
            <a:r>
              <a:rPr lang="en-US" sz="1600" dirty="0"/>
              <a:t> </a:t>
            </a:r>
            <a:r>
              <a:rPr lang="en-US" sz="1600" dirty="0" err="1"/>
              <a:t>aktivitas</a:t>
            </a:r>
            <a:r>
              <a:rPr lang="en-US" sz="1600" dirty="0"/>
              <a:t> </a:t>
            </a:r>
            <a:r>
              <a:rPr lang="en-US" sz="1600" dirty="0" err="1"/>
              <a:t>pendistribusian</a:t>
            </a:r>
            <a:r>
              <a:rPr lang="en-US" sz="1600" dirty="0"/>
              <a:t> </a:t>
            </a:r>
            <a:r>
              <a:rPr lang="en-US" sz="1600" dirty="0" err="1"/>
              <a:t>pangan</a:t>
            </a:r>
            <a:r>
              <a:rPr lang="en-US" sz="1600" dirty="0"/>
              <a:t>, </a:t>
            </a:r>
            <a:r>
              <a:rPr lang="en-US" sz="1600" dirty="0" err="1"/>
              <a:t>serta</a:t>
            </a:r>
            <a:r>
              <a:rPr lang="en-US" sz="1600" dirty="0"/>
              <a:t> </a:t>
            </a:r>
            <a:r>
              <a:rPr lang="en-US" sz="1600" dirty="0" err="1"/>
              <a:t>penyediaan</a:t>
            </a:r>
            <a:r>
              <a:rPr lang="en-US" sz="1600" dirty="0"/>
              <a:t> </a:t>
            </a:r>
            <a:r>
              <a:rPr lang="en-US" sz="1600" dirty="0" err="1"/>
              <a:t>cadangan</a:t>
            </a:r>
            <a:r>
              <a:rPr lang="en-US" sz="1600" dirty="0"/>
              <a:t> </a:t>
            </a:r>
            <a:r>
              <a:rPr lang="en-US" sz="1600" dirty="0" err="1"/>
              <a:t>pangan</a:t>
            </a:r>
            <a:endParaRPr lang="id-ID" sz="1600" dirty="0" smtClean="0"/>
          </a:p>
          <a:p>
            <a:pPr marL="342900" indent="-342900" algn="just" eaLnBrk="1" hangingPunct="1">
              <a:buFont typeface="+mj-lt"/>
              <a:buAutoNum type="arabicPeriod"/>
            </a:pPr>
            <a:r>
              <a:rPr lang="en-US" sz="1600" dirty="0" err="1"/>
              <a:t>Pengembangan</a:t>
            </a:r>
            <a:r>
              <a:rPr lang="en-US" sz="1600" dirty="0"/>
              <a:t> </a:t>
            </a:r>
            <a:r>
              <a:rPr lang="en-US" sz="1600" dirty="0" err="1"/>
              <a:t>Lumbung</a:t>
            </a:r>
            <a:r>
              <a:rPr lang="en-US" sz="1600" dirty="0"/>
              <a:t> </a:t>
            </a:r>
            <a:r>
              <a:rPr lang="en-US" sz="1600" dirty="0" err="1" smtClean="0"/>
              <a:t>Pangan</a:t>
            </a:r>
            <a:r>
              <a:rPr lang="id-ID" sz="1600" dirty="0" smtClean="0"/>
              <a:t> sebagai upaya </a:t>
            </a:r>
            <a:r>
              <a:rPr lang="id-ID" sz="1600" dirty="0"/>
              <a:t>p</a:t>
            </a:r>
            <a:r>
              <a:rPr lang="en-US" sz="1600" dirty="0" err="1" smtClean="0"/>
              <a:t>engembangan</a:t>
            </a:r>
            <a:r>
              <a:rPr lang="en-US" sz="1600" dirty="0" smtClean="0"/>
              <a:t> </a:t>
            </a:r>
            <a:r>
              <a:rPr lang="en-US" sz="1600" dirty="0" err="1"/>
              <a:t>cadangan</a:t>
            </a:r>
            <a:r>
              <a:rPr lang="en-US" sz="1600" dirty="0"/>
              <a:t> </a:t>
            </a:r>
            <a:r>
              <a:rPr lang="en-US" sz="1600" dirty="0" err="1"/>
              <a:t>pangan</a:t>
            </a:r>
            <a:r>
              <a:rPr lang="en-US" sz="1600" dirty="0"/>
              <a:t> </a:t>
            </a:r>
            <a:r>
              <a:rPr lang="en-US" sz="1600" dirty="0" err="1"/>
              <a:t>dengan</a:t>
            </a:r>
            <a:r>
              <a:rPr lang="en-US" sz="1600" dirty="0"/>
              <a:t> </a:t>
            </a:r>
            <a:r>
              <a:rPr lang="en-US" sz="1600" dirty="0" err="1"/>
              <a:t>memfasilitasi</a:t>
            </a:r>
            <a:r>
              <a:rPr lang="en-US" sz="1600" dirty="0"/>
              <a:t> </a:t>
            </a:r>
            <a:r>
              <a:rPr lang="en-US" sz="1600" dirty="0" err="1"/>
              <a:t>pembangunan</a:t>
            </a:r>
            <a:r>
              <a:rPr lang="en-US" sz="1600" dirty="0"/>
              <a:t> </a:t>
            </a:r>
            <a:r>
              <a:rPr lang="en-US" sz="1600" dirty="0" err="1"/>
              <a:t>fisik</a:t>
            </a:r>
            <a:r>
              <a:rPr lang="en-US" sz="1600" dirty="0"/>
              <a:t> </a:t>
            </a:r>
            <a:r>
              <a:rPr lang="en-US" sz="1600" dirty="0" err="1"/>
              <a:t>lumbung</a:t>
            </a:r>
            <a:r>
              <a:rPr lang="en-US" sz="1600" dirty="0"/>
              <a:t>, </a:t>
            </a:r>
            <a:r>
              <a:rPr lang="en-US" sz="1600" dirty="0" err="1"/>
              <a:t>pengisian</a:t>
            </a:r>
            <a:r>
              <a:rPr lang="en-US" sz="1600" dirty="0"/>
              <a:t> </a:t>
            </a:r>
            <a:r>
              <a:rPr lang="en-US" sz="1600" dirty="0" err="1"/>
              <a:t>cadangan</a:t>
            </a:r>
            <a:r>
              <a:rPr lang="en-US" sz="1600" dirty="0"/>
              <a:t> </a:t>
            </a:r>
            <a:r>
              <a:rPr lang="en-US" sz="1600" dirty="0" err="1"/>
              <a:t>pangan</a:t>
            </a:r>
            <a:r>
              <a:rPr lang="en-US" sz="1600" dirty="0"/>
              <a:t> </a:t>
            </a:r>
            <a:r>
              <a:rPr lang="en-US" sz="1600" dirty="0" err="1"/>
              <a:t>dan</a:t>
            </a:r>
            <a:r>
              <a:rPr lang="en-US" sz="1600" dirty="0"/>
              <a:t> </a:t>
            </a:r>
            <a:r>
              <a:rPr lang="en-US" sz="1600" dirty="0" err="1"/>
              <a:t>penguatan</a:t>
            </a:r>
            <a:r>
              <a:rPr lang="en-US" sz="1600" dirty="0"/>
              <a:t> </a:t>
            </a:r>
            <a:r>
              <a:rPr lang="en-US" sz="1600" dirty="0" err="1"/>
              <a:t>kelembagaan</a:t>
            </a:r>
            <a:r>
              <a:rPr lang="en-US" sz="1600" dirty="0"/>
              <a:t> </a:t>
            </a:r>
            <a:r>
              <a:rPr lang="en-US" sz="1600" dirty="0" err="1"/>
              <a:t>kelompok</a:t>
            </a:r>
            <a:endParaRPr lang="id-ID" sz="1600" dirty="0" smtClean="0"/>
          </a:p>
          <a:p>
            <a:pPr marL="342900" indent="-342900" algn="just" eaLnBrk="1" hangingPunct="1">
              <a:buFont typeface="+mj-lt"/>
              <a:buAutoNum type="arabicPeriod"/>
            </a:pPr>
            <a:r>
              <a:rPr lang="en-US" sz="1600" dirty="0" err="1"/>
              <a:t>Gertak</a:t>
            </a:r>
            <a:r>
              <a:rPr lang="en-US" sz="1600" dirty="0"/>
              <a:t> </a:t>
            </a:r>
            <a:r>
              <a:rPr lang="en-US" sz="1600" dirty="0" err="1"/>
              <a:t>Birahi</a:t>
            </a:r>
            <a:r>
              <a:rPr lang="en-US" sz="1600" dirty="0"/>
              <a:t> </a:t>
            </a:r>
            <a:r>
              <a:rPr lang="en-US" sz="1600" dirty="0" err="1"/>
              <a:t>dan</a:t>
            </a:r>
            <a:r>
              <a:rPr lang="en-US" sz="1600" dirty="0"/>
              <a:t> </a:t>
            </a:r>
            <a:r>
              <a:rPr lang="en-US" sz="1600" dirty="0" err="1"/>
              <a:t>Inseminasi</a:t>
            </a:r>
            <a:r>
              <a:rPr lang="en-US" sz="1600" dirty="0"/>
              <a:t> </a:t>
            </a:r>
            <a:r>
              <a:rPr lang="en-US" sz="1600" dirty="0" err="1"/>
              <a:t>Buatan</a:t>
            </a:r>
            <a:r>
              <a:rPr lang="en-US" sz="1600" dirty="0"/>
              <a:t> (GBIB</a:t>
            </a:r>
            <a:r>
              <a:rPr lang="en-US" sz="1600" dirty="0" smtClean="0"/>
              <a:t>)</a:t>
            </a:r>
            <a:r>
              <a:rPr lang="id-ID" sz="1600" dirty="0" smtClean="0"/>
              <a:t> dalam rangka </a:t>
            </a:r>
            <a:r>
              <a:rPr lang="en-US" sz="1600" dirty="0" err="1" smtClean="0"/>
              <a:t>percepatan</a:t>
            </a:r>
            <a:r>
              <a:rPr lang="en-US" sz="1600" dirty="0" smtClean="0"/>
              <a:t> </a:t>
            </a:r>
            <a:r>
              <a:rPr lang="en-US" sz="1600" dirty="0" err="1"/>
              <a:t>peningkatan</a:t>
            </a:r>
            <a:r>
              <a:rPr lang="en-US" sz="1600" dirty="0"/>
              <a:t> </a:t>
            </a:r>
            <a:r>
              <a:rPr lang="en-US" sz="1600" dirty="0" err="1"/>
              <a:t>populasi</a:t>
            </a:r>
            <a:r>
              <a:rPr lang="en-US" sz="1600" dirty="0"/>
              <a:t> </a:t>
            </a:r>
            <a:r>
              <a:rPr lang="en-US" sz="1600" dirty="0" err="1"/>
              <a:t>sapi</a:t>
            </a:r>
            <a:r>
              <a:rPr lang="en-US" sz="1600" dirty="0"/>
              <a:t> </a:t>
            </a:r>
            <a:r>
              <a:rPr lang="en-US" sz="1600" dirty="0" err="1"/>
              <a:t>dan</a:t>
            </a:r>
            <a:r>
              <a:rPr lang="en-US" sz="1600" dirty="0"/>
              <a:t> </a:t>
            </a:r>
            <a:r>
              <a:rPr lang="en-US" sz="1600" dirty="0" err="1"/>
              <a:t>kerbau</a:t>
            </a:r>
            <a:endParaRPr lang="id-ID" sz="1600" dirty="0" smtClean="0"/>
          </a:p>
          <a:p>
            <a:pPr marL="342900" indent="-342900" algn="just" eaLnBrk="1" hangingPunct="1">
              <a:buFont typeface="+mj-lt"/>
              <a:buAutoNum type="arabicPeriod"/>
            </a:pPr>
            <a:r>
              <a:rPr lang="en-US" sz="1600" dirty="0" smtClean="0"/>
              <a:t>P</a:t>
            </a:r>
            <a:r>
              <a:rPr lang="id-ID" sz="1600" dirty="0" smtClean="0"/>
              <a:t>elaksanaan program p</a:t>
            </a:r>
            <a:r>
              <a:rPr lang="en-US" sz="1600" dirty="0" err="1" smtClean="0"/>
              <a:t>eningkatan</a:t>
            </a:r>
            <a:r>
              <a:rPr lang="en-US" sz="1600" dirty="0" smtClean="0"/>
              <a:t> </a:t>
            </a:r>
            <a:r>
              <a:rPr lang="en-US" sz="1600" dirty="0" err="1"/>
              <a:t>Produksi</a:t>
            </a:r>
            <a:r>
              <a:rPr lang="en-US" sz="1600" dirty="0"/>
              <a:t> </a:t>
            </a:r>
            <a:r>
              <a:rPr lang="en-US" sz="1600" dirty="0" err="1" smtClean="0"/>
              <a:t>Peternakan</a:t>
            </a:r>
            <a:r>
              <a:rPr lang="id-ID" sz="1600" dirty="0" smtClean="0"/>
              <a:t> guna meningkatkan </a:t>
            </a:r>
            <a:r>
              <a:rPr lang="en-US" sz="1600" dirty="0" err="1"/>
              <a:t>populasi</a:t>
            </a:r>
            <a:r>
              <a:rPr lang="en-US" sz="1600" dirty="0"/>
              <a:t> </a:t>
            </a:r>
            <a:r>
              <a:rPr lang="en-US" sz="1600" dirty="0" err="1"/>
              <a:t>ternak</a:t>
            </a:r>
            <a:r>
              <a:rPr lang="en-US" sz="1600" dirty="0"/>
              <a:t> di </a:t>
            </a:r>
            <a:r>
              <a:rPr lang="en-US" sz="1600" dirty="0" err="1"/>
              <a:t>Jawa</a:t>
            </a:r>
            <a:r>
              <a:rPr lang="en-US" sz="1600" dirty="0"/>
              <a:t> Tengah </a:t>
            </a:r>
            <a:endParaRPr lang="id-ID" sz="1600" dirty="0" smtClean="0"/>
          </a:p>
          <a:p>
            <a:pPr marL="342900" indent="-342900" algn="just" eaLnBrk="1" hangingPunct="1">
              <a:buFont typeface="+mj-lt"/>
              <a:buAutoNum type="arabicPeriod"/>
            </a:pPr>
            <a:r>
              <a:rPr lang="en-US" sz="1600" dirty="0" err="1"/>
              <a:t>Kerjasama</a:t>
            </a:r>
            <a:r>
              <a:rPr lang="en-US" sz="1600" dirty="0"/>
              <a:t> Perdagangan </a:t>
            </a:r>
            <a:r>
              <a:rPr lang="en-US" sz="1600" dirty="0" err="1"/>
              <a:t>Antar</a:t>
            </a:r>
            <a:r>
              <a:rPr lang="en-US" sz="1600" dirty="0"/>
              <a:t> Wilayah </a:t>
            </a:r>
            <a:r>
              <a:rPr lang="en-US" sz="1600" dirty="0" err="1"/>
              <a:t>Komoditas</a:t>
            </a:r>
            <a:r>
              <a:rPr lang="en-US" sz="1600" dirty="0"/>
              <a:t> Bawang </a:t>
            </a:r>
            <a:r>
              <a:rPr lang="en-US" sz="1600" dirty="0" smtClean="0"/>
              <a:t>Merah</a:t>
            </a:r>
            <a:r>
              <a:rPr lang="id-ID" sz="1600" dirty="0" smtClean="0"/>
              <a:t> antara </a:t>
            </a:r>
            <a:r>
              <a:rPr lang="en-US" sz="1600" dirty="0" err="1" smtClean="0"/>
              <a:t>pedagang</a:t>
            </a:r>
            <a:r>
              <a:rPr lang="en-US" sz="1600" dirty="0" smtClean="0"/>
              <a:t> </a:t>
            </a:r>
            <a:r>
              <a:rPr lang="en-US" sz="1600" dirty="0" err="1"/>
              <a:t>besar</a:t>
            </a:r>
            <a:r>
              <a:rPr lang="en-US" sz="1600" dirty="0"/>
              <a:t> </a:t>
            </a:r>
            <a:r>
              <a:rPr lang="en-US" sz="1600" dirty="0" err="1"/>
              <a:t>Pasar</a:t>
            </a:r>
            <a:r>
              <a:rPr lang="en-US" sz="1600" dirty="0"/>
              <a:t> </a:t>
            </a:r>
            <a:r>
              <a:rPr lang="en-US" sz="1600" dirty="0" err="1"/>
              <a:t>Johar</a:t>
            </a:r>
            <a:r>
              <a:rPr lang="en-US" sz="1600" dirty="0"/>
              <a:t> </a:t>
            </a:r>
            <a:r>
              <a:rPr lang="en-US" sz="1600" dirty="0" err="1"/>
              <a:t>dengan</a:t>
            </a:r>
            <a:r>
              <a:rPr lang="en-US" sz="1600" dirty="0"/>
              <a:t> </a:t>
            </a:r>
            <a:r>
              <a:rPr lang="en-US" sz="1600" dirty="0" err="1"/>
              <a:t>Asosiasi</a:t>
            </a:r>
            <a:r>
              <a:rPr lang="en-US" sz="1600" dirty="0"/>
              <a:t> Bawang Merah Indonesia (ABMI) </a:t>
            </a:r>
            <a:r>
              <a:rPr lang="en-US" sz="1600" dirty="0" err="1"/>
              <a:t>Brebes</a:t>
            </a:r>
            <a:r>
              <a:rPr lang="en-US" sz="1600" dirty="0"/>
              <a:t>, </a:t>
            </a:r>
            <a:r>
              <a:rPr lang="en-US" sz="1600" dirty="0" err="1"/>
              <a:t>Paguyuban</a:t>
            </a:r>
            <a:r>
              <a:rPr lang="en-US" sz="1600" dirty="0"/>
              <a:t> </a:t>
            </a:r>
            <a:r>
              <a:rPr lang="en-US" sz="1600" dirty="0" err="1"/>
              <a:t>Petani</a:t>
            </a:r>
            <a:r>
              <a:rPr lang="en-US" sz="1600" dirty="0"/>
              <a:t> Bawang Merah </a:t>
            </a:r>
            <a:r>
              <a:rPr lang="en-US" sz="1600" dirty="0" err="1"/>
              <a:t>Demak</a:t>
            </a:r>
            <a:r>
              <a:rPr lang="en-US" sz="1600" dirty="0"/>
              <a:t>, </a:t>
            </a:r>
            <a:r>
              <a:rPr lang="en-US" sz="1600" dirty="0" err="1"/>
              <a:t>dan</a:t>
            </a:r>
            <a:r>
              <a:rPr lang="en-US" sz="1600" dirty="0"/>
              <a:t> </a:t>
            </a:r>
            <a:r>
              <a:rPr lang="en-US" sz="1600" dirty="0" err="1"/>
              <a:t>Paguyuban</a:t>
            </a:r>
            <a:r>
              <a:rPr lang="en-US" sz="1600" dirty="0"/>
              <a:t> </a:t>
            </a:r>
            <a:r>
              <a:rPr lang="en-US" sz="1600" dirty="0" err="1"/>
              <a:t>Petani</a:t>
            </a:r>
            <a:r>
              <a:rPr lang="en-US" sz="1600" dirty="0"/>
              <a:t> Bawang Merah Kendal.</a:t>
            </a:r>
            <a:endParaRPr lang="id-ID" sz="1600" dirty="0" smtClean="0"/>
          </a:p>
          <a:p>
            <a:pPr marL="342900" indent="-342900" algn="just" eaLnBrk="1" hangingPunct="1">
              <a:buFont typeface="+mj-lt"/>
              <a:buAutoNum type="arabicPeriod"/>
            </a:pPr>
            <a:r>
              <a:rPr lang="en-US" sz="1600" dirty="0" err="1"/>
              <a:t>Pembentukan</a:t>
            </a:r>
            <a:r>
              <a:rPr lang="en-US" sz="1600" dirty="0"/>
              <a:t> </a:t>
            </a:r>
            <a:r>
              <a:rPr lang="en-US" sz="1600" dirty="0" err="1"/>
              <a:t>Sistem</a:t>
            </a:r>
            <a:r>
              <a:rPr lang="en-US" sz="1600" dirty="0"/>
              <a:t> </a:t>
            </a:r>
            <a:r>
              <a:rPr lang="en-US" sz="1600" dirty="0" err="1"/>
              <a:t>Resi</a:t>
            </a:r>
            <a:r>
              <a:rPr lang="en-US" sz="1600" dirty="0"/>
              <a:t> </a:t>
            </a:r>
            <a:r>
              <a:rPr lang="en-US" sz="1600" dirty="0" err="1"/>
              <a:t>Gudang</a:t>
            </a:r>
            <a:r>
              <a:rPr lang="en-US" sz="1600" dirty="0"/>
              <a:t> (SRG</a:t>
            </a:r>
            <a:r>
              <a:rPr lang="en-US" sz="1600" dirty="0" smtClean="0"/>
              <a:t>)</a:t>
            </a:r>
            <a:r>
              <a:rPr lang="id-ID" sz="1500" dirty="0"/>
              <a:t> </a:t>
            </a:r>
            <a:r>
              <a:rPr lang="id-ID" sz="1500" dirty="0" smtClean="0"/>
              <a:t>di </a:t>
            </a:r>
            <a:r>
              <a:rPr lang="en-US" sz="1600" dirty="0"/>
              <a:t>Blora, Kudus, </a:t>
            </a:r>
            <a:r>
              <a:rPr lang="en-US" sz="1600" dirty="0" err="1"/>
              <a:t>Grobogan</a:t>
            </a:r>
            <a:r>
              <a:rPr lang="en-US" sz="1600" dirty="0"/>
              <a:t>, Jepara, </a:t>
            </a:r>
            <a:r>
              <a:rPr lang="en-US" sz="1600" dirty="0" err="1"/>
              <a:t>Demak</a:t>
            </a:r>
            <a:r>
              <a:rPr lang="en-US" sz="1600" dirty="0"/>
              <a:t>, </a:t>
            </a:r>
            <a:r>
              <a:rPr lang="en-US" sz="1600" dirty="0" err="1"/>
              <a:t>Banjarnegara</a:t>
            </a:r>
            <a:r>
              <a:rPr lang="en-US" sz="1600" dirty="0"/>
              <a:t>, Wonogiri, </a:t>
            </a:r>
            <a:r>
              <a:rPr lang="en-US" sz="1600" dirty="0" err="1"/>
              <a:t>Pekalongan</a:t>
            </a:r>
            <a:r>
              <a:rPr lang="en-US" sz="1600" dirty="0"/>
              <a:t>, </a:t>
            </a:r>
            <a:r>
              <a:rPr lang="en-US" sz="1600" dirty="0" err="1"/>
              <a:t>Purworejo</a:t>
            </a:r>
            <a:r>
              <a:rPr lang="en-US" sz="1600" dirty="0"/>
              <a:t>, Pemalang, </a:t>
            </a:r>
            <a:r>
              <a:rPr lang="en-US" sz="1600" dirty="0" err="1"/>
              <a:t>dan</a:t>
            </a:r>
            <a:r>
              <a:rPr lang="en-US" sz="1600" dirty="0"/>
              <a:t> </a:t>
            </a:r>
            <a:r>
              <a:rPr lang="en-US" sz="1600" dirty="0" err="1"/>
              <a:t>Cilacap</a:t>
            </a:r>
            <a:endParaRPr lang="id-ID" sz="1600" dirty="0" smtClean="0"/>
          </a:p>
        </p:txBody>
      </p:sp>
    </p:spTree>
    <p:extLst>
      <p:ext uri="{BB962C8B-B14F-4D97-AF65-F5344CB8AC3E}">
        <p14:creationId xmlns="" xmlns:p14="http://schemas.microsoft.com/office/powerpoint/2010/main" val="3070137365"/>
      </p:ext>
    </p:extLst>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extBox 10"/>
          <p:cNvSpPr txBox="1">
            <a:spLocks noChangeArrowheads="1"/>
          </p:cNvSpPr>
          <p:nvPr/>
        </p:nvSpPr>
        <p:spPr bwMode="auto">
          <a:xfrm>
            <a:off x="10140" y="381000"/>
            <a:ext cx="9133859" cy="6984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82058" tIns="41029" rIns="82058" bIns="41029">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id-ID" sz="2000" b="1" dirty="0">
                <a:latin typeface="Consolas" pitchFamily="49" charset="0"/>
                <a:cs typeface="Estrangelo Edessa" pitchFamily="66" charset="0"/>
              </a:rPr>
              <a:t>Stabilisasi Harga Beras Melalui Optimalisasi Penyaluran Raskin Provinsi Jawa Tengah </a:t>
            </a:r>
          </a:p>
        </p:txBody>
      </p:sp>
      <p:sp>
        <p:nvSpPr>
          <p:cNvPr id="14340" name="TextBox 5"/>
          <p:cNvSpPr txBox="1">
            <a:spLocks noChangeArrowheads="1"/>
          </p:cNvSpPr>
          <p:nvPr/>
        </p:nvSpPr>
        <p:spPr bwMode="auto">
          <a:xfrm>
            <a:off x="14439" y="939316"/>
            <a:ext cx="8856986" cy="240065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marL="285750" indent="-285750"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just" eaLnBrk="1" hangingPunct="1">
              <a:buFont typeface="Arial" charset="0"/>
              <a:buChar char="•"/>
            </a:pPr>
            <a:r>
              <a:rPr lang="id-ID" sz="1500" dirty="0"/>
              <a:t>Penyaluran raskin yang dilakukan oleh Bulog Divre Jawa Tengah dilaksanakan sebanyak 14 kali alokasi selama tahun 2015. Raskin yang disalurkan telah disesuaikan dengan kebutuhan dasar Rumah Tangga Sasaran – Penerima Manfaat (RTS-PM). </a:t>
            </a:r>
            <a:endParaRPr lang="id-ID" sz="1500" dirty="0" smtClean="0"/>
          </a:p>
          <a:p>
            <a:pPr algn="just" eaLnBrk="1" hangingPunct="1">
              <a:buFont typeface="Arial" charset="0"/>
              <a:buChar char="•"/>
            </a:pPr>
            <a:r>
              <a:rPr lang="id-ID" sz="1500" dirty="0"/>
              <a:t>Penyaluran raskin telah secara efektif mengendalikan harga beras di tingkat konsumen. Selama tahun 2015 ini harga beras yang terjadi di wilayah Provinsi Jawa Tengah dapat dikatakan relatif stabil. Terlihat dari tidak adanya gejolak harga yang signifikan selama tahun 2015</a:t>
            </a:r>
            <a:r>
              <a:rPr lang="id-ID" sz="1500" dirty="0" smtClean="0"/>
              <a:t>.</a:t>
            </a:r>
          </a:p>
          <a:p>
            <a:pPr algn="just" eaLnBrk="1" hangingPunct="1">
              <a:buFont typeface="Arial" charset="0"/>
              <a:buChar char="•"/>
            </a:pPr>
            <a:r>
              <a:rPr lang="id-ID" sz="1500" dirty="0"/>
              <a:t>Penyaluran Raskin di wilayah Provinsi Jawa Tengah telah dapat terealisasi 100% dan berhasil disalurkan sesuai pagu tahun 2015 yaitu sebanyak 521.252.970 Kg</a:t>
            </a:r>
            <a:r>
              <a:rPr lang="id-ID" sz="1500" dirty="0" smtClean="0"/>
              <a:t>.</a:t>
            </a:r>
          </a:p>
          <a:p>
            <a:pPr algn="just" eaLnBrk="1" hangingPunct="1">
              <a:buFont typeface="Arial" charset="0"/>
              <a:buChar char="•"/>
            </a:pPr>
            <a:r>
              <a:rPr lang="id-ID" sz="1500" dirty="0"/>
              <a:t>Keberhasilan penyaluran raskin di Jawa Tengah tidak lepas dari dukungan dari berbagai pihak yang terkait, diantaranya Tim Koordinasi Raskin Provinsi Jawa Tengah di bawah arahan Gubernur Jawa </a:t>
            </a:r>
            <a:r>
              <a:rPr lang="id-ID" sz="1500" dirty="0" smtClean="0"/>
              <a:t>Tengah.</a:t>
            </a:r>
            <a:endParaRPr lang="id-ID" sz="1500" dirty="0"/>
          </a:p>
        </p:txBody>
      </p:sp>
      <p:sp>
        <p:nvSpPr>
          <p:cNvPr id="2" name="TextBox 1"/>
          <p:cNvSpPr txBox="1"/>
          <p:nvPr/>
        </p:nvSpPr>
        <p:spPr>
          <a:xfrm>
            <a:off x="174238" y="6135438"/>
            <a:ext cx="4104457" cy="276999"/>
          </a:xfrm>
          <a:prstGeom prst="rect">
            <a:avLst/>
          </a:prstGeom>
          <a:noFill/>
        </p:spPr>
        <p:txBody>
          <a:bodyPr wrap="square" rtlCol="0">
            <a:spAutoFit/>
          </a:bodyPr>
          <a:lstStyle/>
          <a:p>
            <a:pPr algn="ctr"/>
            <a:r>
              <a:rPr lang="id-ID" sz="1200" b="1" dirty="0"/>
              <a:t>Pembagian Raskin di Kab. Semarang oleh Mensos</a:t>
            </a:r>
            <a:endParaRPr lang="id-ID" sz="1200" dirty="0" smtClean="0"/>
          </a:p>
        </p:txBody>
      </p:sp>
      <p:pic>
        <p:nvPicPr>
          <p:cNvPr id="6" name="Picture 5"/>
          <p:cNvPicPr/>
          <p:nvPr/>
        </p:nvPicPr>
        <p:blipFill>
          <a:blip r:embed="rId2">
            <a:extLst>
              <a:ext uri="{28A0092B-C50C-407E-A947-70E740481C1C}">
                <a14:useLocalDpi xmlns="" xmlns:a14="http://schemas.microsoft.com/office/drawing/2010/main" val="0"/>
              </a:ext>
            </a:extLst>
          </a:blip>
          <a:srcRect/>
          <a:stretch>
            <a:fillRect/>
          </a:stretch>
        </p:blipFill>
        <p:spPr bwMode="auto">
          <a:xfrm>
            <a:off x="174238" y="3645024"/>
            <a:ext cx="4392487" cy="2448272"/>
          </a:xfrm>
          <a:prstGeom prst="rect">
            <a:avLst/>
          </a:prstGeom>
          <a:noFill/>
        </p:spPr>
      </p:pic>
      <p:pic>
        <p:nvPicPr>
          <p:cNvPr id="7" name="Picture 6" descr="D:\TPID 28 sd 29 Jan 2016\Foto Kegiatan\launching rastra 13 14 oleh wagub.jpg"/>
          <p:cNvPicPr/>
          <p:nvPr/>
        </p:nvPicPr>
        <p:blipFill>
          <a:blip r:embed="rId3" cstate="print"/>
          <a:srcRect/>
          <a:stretch>
            <a:fillRect/>
          </a:stretch>
        </p:blipFill>
        <p:spPr bwMode="auto">
          <a:xfrm>
            <a:off x="4926767" y="3678330"/>
            <a:ext cx="3650380" cy="2414966"/>
          </a:xfrm>
          <a:prstGeom prst="rect">
            <a:avLst/>
          </a:prstGeom>
          <a:noFill/>
          <a:ln w="9525">
            <a:noFill/>
            <a:miter lim="800000"/>
            <a:headEnd/>
            <a:tailEnd/>
          </a:ln>
        </p:spPr>
      </p:pic>
      <p:sp>
        <p:nvSpPr>
          <p:cNvPr id="8" name="TextBox 7"/>
          <p:cNvSpPr txBox="1"/>
          <p:nvPr/>
        </p:nvSpPr>
        <p:spPr>
          <a:xfrm>
            <a:off x="4926767" y="6151293"/>
            <a:ext cx="4104457" cy="461665"/>
          </a:xfrm>
          <a:prstGeom prst="rect">
            <a:avLst/>
          </a:prstGeom>
          <a:noFill/>
        </p:spPr>
        <p:txBody>
          <a:bodyPr wrap="square" rtlCol="0">
            <a:spAutoFit/>
          </a:bodyPr>
          <a:lstStyle/>
          <a:p>
            <a:pPr algn="ctr"/>
            <a:r>
              <a:rPr lang="id-ID" sz="1200" b="1" dirty="0"/>
              <a:t>Peluncuran Raskin 13 dan 14 oleh Wakil Gubernur di Kota Semarang</a:t>
            </a:r>
            <a:endParaRPr lang="id-ID" sz="1200" dirty="0" smtClean="0"/>
          </a:p>
        </p:txBody>
      </p:sp>
      <p:sp>
        <p:nvSpPr>
          <p:cNvPr id="3" name="Rectangle 2"/>
          <p:cNvSpPr/>
          <p:nvPr/>
        </p:nvSpPr>
        <p:spPr>
          <a:xfrm>
            <a:off x="1658427" y="0"/>
            <a:ext cx="6296917" cy="523220"/>
          </a:xfrm>
          <a:prstGeom prst="rect">
            <a:avLst/>
          </a:prstGeom>
        </p:spPr>
        <p:txBody>
          <a:bodyPr wrap="none">
            <a:spAutoFit/>
          </a:bodyPr>
          <a:lstStyle/>
          <a:p>
            <a:pPr algn="ctr"/>
            <a:r>
              <a:rPr lang="en-US" sz="2800" b="1" dirty="0" err="1">
                <a:latin typeface="Consolas" pitchFamily="49" charset="0"/>
                <a:cs typeface="Estrangelo Edessa" pitchFamily="66" charset="0"/>
              </a:rPr>
              <a:t>Pembentukan</a:t>
            </a:r>
            <a:r>
              <a:rPr lang="en-US" sz="2800" b="1" dirty="0">
                <a:latin typeface="Consolas" pitchFamily="49" charset="0"/>
                <a:cs typeface="Estrangelo Edessa" pitchFamily="66" charset="0"/>
              </a:rPr>
              <a:t> </a:t>
            </a:r>
            <a:r>
              <a:rPr lang="id-ID" sz="2800" b="1" dirty="0" err="1">
                <a:latin typeface="Consolas" pitchFamily="49" charset="0"/>
                <a:cs typeface="Estrangelo Edessa" pitchFamily="66" charset="0"/>
              </a:rPr>
              <a:t>H</a:t>
            </a:r>
            <a:r>
              <a:rPr lang="en-US" sz="2800" b="1" dirty="0" err="1" smtClean="0">
                <a:latin typeface="Consolas" pitchFamily="49" charset="0"/>
                <a:cs typeface="Estrangelo Edessa" pitchFamily="66" charset="0"/>
              </a:rPr>
              <a:t>arga</a:t>
            </a:r>
            <a:r>
              <a:rPr lang="en-US" sz="2800" b="1" dirty="0" smtClean="0">
                <a:latin typeface="Consolas" pitchFamily="49" charset="0"/>
                <a:cs typeface="Estrangelo Edessa" pitchFamily="66" charset="0"/>
              </a:rPr>
              <a:t> </a:t>
            </a:r>
            <a:r>
              <a:rPr lang="en-US" sz="2800" b="1" dirty="0" err="1">
                <a:latin typeface="Consolas" pitchFamily="49" charset="0"/>
                <a:cs typeface="Estrangelo Edessa" pitchFamily="66" charset="0"/>
              </a:rPr>
              <a:t>yg</a:t>
            </a:r>
            <a:r>
              <a:rPr lang="en-US" sz="2800" b="1" dirty="0">
                <a:latin typeface="Consolas" pitchFamily="49" charset="0"/>
                <a:cs typeface="Estrangelo Edessa" pitchFamily="66" charset="0"/>
              </a:rPr>
              <a:t> </a:t>
            </a:r>
            <a:r>
              <a:rPr lang="id-ID" sz="2800" b="1" dirty="0" err="1">
                <a:latin typeface="Consolas" pitchFamily="49" charset="0"/>
                <a:cs typeface="Estrangelo Edessa" pitchFamily="66" charset="0"/>
              </a:rPr>
              <a:t>T</a:t>
            </a:r>
            <a:r>
              <a:rPr lang="en-US" sz="2800" b="1" dirty="0" err="1" smtClean="0">
                <a:latin typeface="Consolas" pitchFamily="49" charset="0"/>
                <a:cs typeface="Estrangelo Edessa" pitchFamily="66" charset="0"/>
              </a:rPr>
              <a:t>erjangkau</a:t>
            </a:r>
            <a:endParaRPr lang="id-ID" sz="2800" b="1" dirty="0">
              <a:latin typeface="Consolas" pitchFamily="49" charset="0"/>
              <a:cs typeface="Estrangelo Edessa" pitchFamily="66" charset="0"/>
            </a:endParaRPr>
          </a:p>
        </p:txBody>
      </p:sp>
    </p:spTree>
    <p:extLst>
      <p:ext uri="{BB962C8B-B14F-4D97-AF65-F5344CB8AC3E}">
        <p14:creationId xmlns="" xmlns:p14="http://schemas.microsoft.com/office/powerpoint/2010/main" val="3297565582"/>
      </p:ext>
    </p:extLst>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5"/>
          <p:cNvSpPr txBox="1">
            <a:spLocks noChangeArrowheads="1"/>
          </p:cNvSpPr>
          <p:nvPr/>
        </p:nvSpPr>
        <p:spPr bwMode="auto">
          <a:xfrm>
            <a:off x="27055" y="903097"/>
            <a:ext cx="8937433" cy="20621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marL="285750" indent="-285750"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marL="342900" indent="-342900" algn="just" eaLnBrk="1" hangingPunct="1">
              <a:buFont typeface="+mj-lt"/>
              <a:buAutoNum type="arabicPeriod"/>
            </a:pPr>
            <a:r>
              <a:rPr lang="en-US" sz="1600" dirty="0" err="1"/>
              <a:t>Pasar</a:t>
            </a:r>
            <a:r>
              <a:rPr lang="en-US" sz="1600" dirty="0"/>
              <a:t> </a:t>
            </a:r>
            <a:r>
              <a:rPr lang="en-US" sz="1600" dirty="0" err="1"/>
              <a:t>Murah</a:t>
            </a:r>
            <a:r>
              <a:rPr lang="en-US" sz="1600" dirty="0"/>
              <a:t> Ramadhan </a:t>
            </a:r>
            <a:r>
              <a:rPr lang="en-US" sz="1600" dirty="0" smtClean="0"/>
              <a:t>2015</a:t>
            </a:r>
            <a:r>
              <a:rPr lang="id-ID" sz="1600" dirty="0"/>
              <a:t> </a:t>
            </a:r>
            <a:r>
              <a:rPr lang="id-ID" sz="1600" dirty="0" smtClean="0"/>
              <a:t>dan Pasar </a:t>
            </a:r>
            <a:r>
              <a:rPr lang="id-ID" sz="1600" dirty="0"/>
              <a:t>Murah </a:t>
            </a:r>
            <a:r>
              <a:rPr lang="id-ID" sz="1600" dirty="0" smtClean="0"/>
              <a:t>Pangan yang </a:t>
            </a:r>
            <a:r>
              <a:rPr lang="en-US" sz="1600" dirty="0" err="1" smtClean="0"/>
              <a:t>bertujuan</a:t>
            </a:r>
            <a:r>
              <a:rPr lang="en-US" sz="1600" dirty="0" smtClean="0"/>
              <a:t> </a:t>
            </a:r>
            <a:r>
              <a:rPr lang="en-US" sz="1600" dirty="0" err="1"/>
              <a:t>membantu</a:t>
            </a:r>
            <a:r>
              <a:rPr lang="en-US" sz="1600" dirty="0"/>
              <a:t> </a:t>
            </a:r>
            <a:r>
              <a:rPr lang="en-US" sz="1600" dirty="0" err="1"/>
              <a:t>masyarakat</a:t>
            </a:r>
            <a:r>
              <a:rPr lang="en-US" sz="1600" dirty="0"/>
              <a:t> yang </a:t>
            </a:r>
            <a:r>
              <a:rPr lang="en-US" sz="1600" dirty="0" err="1"/>
              <a:t>kurang</a:t>
            </a:r>
            <a:r>
              <a:rPr lang="en-US" sz="1600" dirty="0"/>
              <a:t> </a:t>
            </a:r>
            <a:r>
              <a:rPr lang="en-US" sz="1600" dirty="0" err="1"/>
              <a:t>mampu</a:t>
            </a:r>
            <a:r>
              <a:rPr lang="en-US" sz="1600" dirty="0"/>
              <a:t> </a:t>
            </a:r>
            <a:r>
              <a:rPr lang="en-US" sz="1600" dirty="0" err="1"/>
              <a:t>secara</a:t>
            </a:r>
            <a:r>
              <a:rPr lang="en-US" sz="1600" dirty="0"/>
              <a:t> </a:t>
            </a:r>
            <a:r>
              <a:rPr lang="en-US" sz="1600" dirty="0" err="1"/>
              <a:t>ekonomi</a:t>
            </a:r>
            <a:r>
              <a:rPr lang="en-US" sz="1600" dirty="0"/>
              <a:t> </a:t>
            </a:r>
            <a:r>
              <a:rPr lang="en-US" sz="1600" dirty="0" err="1"/>
              <a:t>untuk</a:t>
            </a:r>
            <a:r>
              <a:rPr lang="en-US" sz="1600" dirty="0"/>
              <a:t> </a:t>
            </a:r>
            <a:r>
              <a:rPr lang="en-US" sz="1600" dirty="0" err="1"/>
              <a:t>mendapatkan</a:t>
            </a:r>
            <a:r>
              <a:rPr lang="en-US" sz="1600" dirty="0"/>
              <a:t> </a:t>
            </a:r>
            <a:r>
              <a:rPr lang="en-US" sz="1600" dirty="0" err="1"/>
              <a:t>akses</a:t>
            </a:r>
            <a:r>
              <a:rPr lang="en-US" sz="1600" dirty="0"/>
              <a:t> </a:t>
            </a:r>
            <a:r>
              <a:rPr lang="en-US" sz="1600" dirty="0" err="1"/>
              <a:t>pangan</a:t>
            </a:r>
            <a:r>
              <a:rPr lang="en-US" sz="1600" dirty="0"/>
              <a:t> yang </a:t>
            </a:r>
            <a:r>
              <a:rPr lang="en-US" sz="1600" dirty="0" err="1"/>
              <a:t>murah</a:t>
            </a:r>
            <a:endParaRPr lang="id-ID" sz="1600" dirty="0" smtClean="0"/>
          </a:p>
          <a:p>
            <a:pPr marL="342900" indent="-342900" algn="just" eaLnBrk="1" hangingPunct="1">
              <a:buFont typeface="+mj-lt"/>
              <a:buAutoNum type="arabicPeriod"/>
            </a:pPr>
            <a:r>
              <a:rPr lang="en-US" sz="1600" dirty="0" err="1"/>
              <a:t>Pengembangan</a:t>
            </a:r>
            <a:r>
              <a:rPr lang="en-US" sz="1600" dirty="0"/>
              <a:t> </a:t>
            </a:r>
            <a:r>
              <a:rPr lang="en-US" sz="1600" dirty="0" err="1"/>
              <a:t>Jaringan</a:t>
            </a:r>
            <a:r>
              <a:rPr lang="en-US" sz="1600" dirty="0"/>
              <a:t> Distribusi Daerah </a:t>
            </a:r>
            <a:r>
              <a:rPr lang="en-US" sz="1600" dirty="0" err="1"/>
              <a:t>melalui</a:t>
            </a:r>
            <a:r>
              <a:rPr lang="en-US" sz="1600" dirty="0"/>
              <a:t> </a:t>
            </a:r>
            <a:r>
              <a:rPr lang="en-US" sz="1600" dirty="0" err="1"/>
              <a:t>Kegiatan</a:t>
            </a:r>
            <a:r>
              <a:rPr lang="en-US" sz="1600" dirty="0"/>
              <a:t> </a:t>
            </a:r>
            <a:r>
              <a:rPr lang="en-US" sz="1600" dirty="0" err="1"/>
              <a:t>Fasilitasi</a:t>
            </a:r>
            <a:r>
              <a:rPr lang="en-US" sz="1600" dirty="0"/>
              <a:t> </a:t>
            </a:r>
            <a:r>
              <a:rPr lang="en-US" sz="1600" dirty="0" err="1"/>
              <a:t>Sembako</a:t>
            </a:r>
            <a:r>
              <a:rPr lang="en-US" sz="1600" dirty="0"/>
              <a:t> </a:t>
            </a:r>
            <a:r>
              <a:rPr lang="en-US" sz="1600" dirty="0" err="1"/>
              <a:t>Murah</a:t>
            </a:r>
            <a:r>
              <a:rPr lang="en-US" sz="1600" dirty="0"/>
              <a:t> </a:t>
            </a:r>
            <a:r>
              <a:rPr lang="en-US" sz="1600" dirty="0" smtClean="0"/>
              <a:t>2015</a:t>
            </a:r>
            <a:endParaRPr lang="id-ID" sz="1600" dirty="0" smtClean="0"/>
          </a:p>
          <a:p>
            <a:pPr marL="342900" indent="-342900" algn="just" eaLnBrk="1" hangingPunct="1">
              <a:buFont typeface="+mj-lt"/>
              <a:buAutoNum type="arabicPeriod"/>
            </a:pPr>
            <a:r>
              <a:rPr lang="id-ID" sz="1600" dirty="0"/>
              <a:t>Penyaluran raskin di seluruh wilayah Jawa </a:t>
            </a:r>
            <a:r>
              <a:rPr lang="id-ID" sz="1600" dirty="0" smtClean="0"/>
              <a:t>Tengah</a:t>
            </a:r>
          </a:p>
          <a:p>
            <a:pPr marL="342900" indent="-342900" algn="just" eaLnBrk="1" hangingPunct="1">
              <a:buFont typeface="+mj-lt"/>
              <a:buAutoNum type="arabicPeriod"/>
            </a:pPr>
            <a:r>
              <a:rPr lang="id-ID" sz="1600" dirty="0"/>
              <a:t>Pembentukan Toko Tani Indonesia (TTI</a:t>
            </a:r>
            <a:r>
              <a:rPr lang="id-ID" sz="1600" dirty="0" smtClean="0"/>
              <a:t>) yang ber</a:t>
            </a:r>
            <a:r>
              <a:rPr lang="en-US" sz="1600" dirty="0" err="1" smtClean="0"/>
              <a:t>tujuan</a:t>
            </a:r>
            <a:r>
              <a:rPr lang="en-US" sz="1600" dirty="0" smtClean="0"/>
              <a:t> </a:t>
            </a:r>
            <a:r>
              <a:rPr lang="en-US" sz="1600" dirty="0" err="1"/>
              <a:t>menstabilkan</a:t>
            </a:r>
            <a:r>
              <a:rPr lang="en-US" sz="1600" dirty="0"/>
              <a:t> </a:t>
            </a:r>
            <a:r>
              <a:rPr lang="en-US" sz="1600" dirty="0" err="1"/>
              <a:t>harga</a:t>
            </a:r>
            <a:r>
              <a:rPr lang="en-US" sz="1600" dirty="0"/>
              <a:t> </a:t>
            </a:r>
            <a:r>
              <a:rPr lang="en-US" sz="1600" dirty="0" err="1"/>
              <a:t>pangan</a:t>
            </a:r>
            <a:r>
              <a:rPr lang="en-US" sz="1600" dirty="0"/>
              <a:t> </a:t>
            </a:r>
            <a:r>
              <a:rPr lang="en-US" sz="1600" dirty="0" err="1"/>
              <a:t>pokok</a:t>
            </a:r>
            <a:r>
              <a:rPr lang="en-US" sz="1600" dirty="0"/>
              <a:t> di </a:t>
            </a:r>
            <a:r>
              <a:rPr lang="en-US" sz="1600" dirty="0" err="1"/>
              <a:t>tingkat</a:t>
            </a:r>
            <a:r>
              <a:rPr lang="en-US" sz="1600" dirty="0"/>
              <a:t> </a:t>
            </a:r>
            <a:r>
              <a:rPr lang="en-US" sz="1600" dirty="0" err="1"/>
              <a:t>konsumen</a:t>
            </a:r>
            <a:r>
              <a:rPr lang="en-US" sz="1600" dirty="0"/>
              <a:t>. </a:t>
            </a:r>
            <a:r>
              <a:rPr lang="en-US" sz="1600" dirty="0" err="1"/>
              <a:t>Selain</a:t>
            </a:r>
            <a:r>
              <a:rPr lang="en-US" sz="1600" dirty="0"/>
              <a:t> </a:t>
            </a:r>
            <a:r>
              <a:rPr lang="en-US" sz="1600" dirty="0" err="1"/>
              <a:t>itu</a:t>
            </a:r>
            <a:r>
              <a:rPr lang="en-US" sz="1600" dirty="0"/>
              <a:t> </a:t>
            </a:r>
            <a:r>
              <a:rPr lang="en-US" sz="1600" dirty="0" err="1"/>
              <a:t>juga</a:t>
            </a:r>
            <a:r>
              <a:rPr lang="en-US" sz="1600" dirty="0"/>
              <a:t> </a:t>
            </a:r>
            <a:r>
              <a:rPr lang="en-US" sz="1600" dirty="0" err="1"/>
              <a:t>untuk</a:t>
            </a:r>
            <a:r>
              <a:rPr lang="en-US" sz="1600" dirty="0"/>
              <a:t> </a:t>
            </a:r>
            <a:r>
              <a:rPr lang="en-US" sz="1600" dirty="0" err="1"/>
              <a:t>memperpendek</a:t>
            </a:r>
            <a:r>
              <a:rPr lang="en-US" sz="1600" dirty="0"/>
              <a:t> </a:t>
            </a:r>
            <a:r>
              <a:rPr lang="en-US" sz="1600" dirty="0" err="1"/>
              <a:t>rantai</a:t>
            </a:r>
            <a:r>
              <a:rPr lang="en-US" sz="1600" dirty="0"/>
              <a:t> </a:t>
            </a:r>
            <a:r>
              <a:rPr lang="en-US" sz="1600" dirty="0" err="1"/>
              <a:t>perdagangan</a:t>
            </a:r>
            <a:r>
              <a:rPr lang="en-US" sz="1600" dirty="0"/>
              <a:t> </a:t>
            </a:r>
            <a:r>
              <a:rPr lang="en-US" sz="1600" dirty="0" err="1"/>
              <a:t>pangan</a:t>
            </a:r>
            <a:r>
              <a:rPr lang="en-US" sz="1600" dirty="0"/>
              <a:t> </a:t>
            </a:r>
            <a:r>
              <a:rPr lang="en-US" sz="1600" dirty="0" err="1"/>
              <a:t>pokok</a:t>
            </a:r>
            <a:r>
              <a:rPr lang="en-US" sz="1600" dirty="0"/>
              <a:t> </a:t>
            </a:r>
            <a:r>
              <a:rPr lang="en-US" sz="1600" dirty="0" err="1"/>
              <a:t>dengan</a:t>
            </a:r>
            <a:r>
              <a:rPr lang="en-US" sz="1600" dirty="0"/>
              <a:t> </a:t>
            </a:r>
            <a:r>
              <a:rPr lang="en-US" sz="1600" dirty="0" err="1"/>
              <a:t>tetap</a:t>
            </a:r>
            <a:r>
              <a:rPr lang="en-US" sz="1600" dirty="0"/>
              <a:t> </a:t>
            </a:r>
            <a:r>
              <a:rPr lang="en-US" sz="1600" dirty="0" err="1"/>
              <a:t>melindungi</a:t>
            </a:r>
            <a:r>
              <a:rPr lang="en-US" sz="1600" dirty="0"/>
              <a:t> profit margin di </a:t>
            </a:r>
            <a:r>
              <a:rPr lang="en-US" sz="1600" dirty="0" err="1"/>
              <a:t>tingkat</a:t>
            </a:r>
            <a:r>
              <a:rPr lang="en-US" sz="1600" dirty="0"/>
              <a:t> </a:t>
            </a:r>
            <a:r>
              <a:rPr lang="en-US" sz="1600" dirty="0" err="1"/>
              <a:t>produsen</a:t>
            </a:r>
            <a:r>
              <a:rPr lang="en-US" sz="1600" dirty="0" smtClean="0"/>
              <a:t>.</a:t>
            </a:r>
            <a:endParaRPr lang="id-ID" sz="1600" dirty="0" smtClean="0"/>
          </a:p>
          <a:p>
            <a:pPr marL="342900" indent="-342900" algn="just" eaLnBrk="1" hangingPunct="1">
              <a:buFont typeface="+mj-lt"/>
              <a:buAutoNum type="arabicPeriod"/>
            </a:pPr>
            <a:endParaRPr lang="id-ID" sz="1600" dirty="0" smtClean="0"/>
          </a:p>
        </p:txBody>
      </p:sp>
      <p:sp>
        <p:nvSpPr>
          <p:cNvPr id="5" name="Rectangle 4"/>
          <p:cNvSpPr/>
          <p:nvPr/>
        </p:nvSpPr>
        <p:spPr>
          <a:xfrm>
            <a:off x="1483701" y="54038"/>
            <a:ext cx="6691255" cy="523220"/>
          </a:xfrm>
          <a:prstGeom prst="rect">
            <a:avLst/>
          </a:prstGeom>
        </p:spPr>
        <p:txBody>
          <a:bodyPr wrap="none">
            <a:spAutoFit/>
          </a:bodyPr>
          <a:lstStyle/>
          <a:p>
            <a:pPr algn="ctr"/>
            <a:r>
              <a:rPr lang="en-US" sz="2800" b="1" dirty="0" err="1">
                <a:latin typeface="Consolas" pitchFamily="49" charset="0"/>
                <a:cs typeface="Estrangelo Edessa" pitchFamily="66" charset="0"/>
              </a:rPr>
              <a:t>Pembentukan</a:t>
            </a:r>
            <a:r>
              <a:rPr lang="en-US" sz="2800" b="1" dirty="0">
                <a:latin typeface="Consolas" pitchFamily="49" charset="0"/>
                <a:cs typeface="Estrangelo Edessa" pitchFamily="66" charset="0"/>
              </a:rPr>
              <a:t> </a:t>
            </a:r>
            <a:r>
              <a:rPr lang="id-ID" sz="2800" b="1" dirty="0" err="1">
                <a:latin typeface="Consolas" pitchFamily="49" charset="0"/>
                <a:cs typeface="Estrangelo Edessa" pitchFamily="66" charset="0"/>
              </a:rPr>
              <a:t>H</a:t>
            </a:r>
            <a:r>
              <a:rPr lang="en-US" sz="2800" b="1" dirty="0" err="1" smtClean="0">
                <a:latin typeface="Consolas" pitchFamily="49" charset="0"/>
                <a:cs typeface="Estrangelo Edessa" pitchFamily="66" charset="0"/>
              </a:rPr>
              <a:t>arga</a:t>
            </a:r>
            <a:r>
              <a:rPr lang="en-US" sz="2800" b="1" dirty="0" smtClean="0">
                <a:latin typeface="Consolas" pitchFamily="49" charset="0"/>
                <a:cs typeface="Estrangelo Edessa" pitchFamily="66" charset="0"/>
              </a:rPr>
              <a:t> yang </a:t>
            </a:r>
            <a:r>
              <a:rPr lang="id-ID" sz="2800" b="1" dirty="0" err="1">
                <a:latin typeface="Consolas" pitchFamily="49" charset="0"/>
                <a:cs typeface="Estrangelo Edessa" pitchFamily="66" charset="0"/>
              </a:rPr>
              <a:t>T</a:t>
            </a:r>
            <a:r>
              <a:rPr lang="en-US" sz="2800" b="1" dirty="0" err="1" smtClean="0">
                <a:latin typeface="Consolas" pitchFamily="49" charset="0"/>
                <a:cs typeface="Estrangelo Edessa" pitchFamily="66" charset="0"/>
              </a:rPr>
              <a:t>erjangkau</a:t>
            </a:r>
            <a:endParaRPr lang="id-ID" sz="2800" b="1" dirty="0">
              <a:latin typeface="Consolas" pitchFamily="49" charset="0"/>
              <a:cs typeface="Estrangelo Edessa" pitchFamily="66" charset="0"/>
            </a:endParaRPr>
          </a:p>
        </p:txBody>
      </p:sp>
      <p:sp>
        <p:nvSpPr>
          <p:cNvPr id="6" name="TextBox 10"/>
          <p:cNvSpPr txBox="1">
            <a:spLocks noChangeArrowheads="1"/>
          </p:cNvSpPr>
          <p:nvPr/>
        </p:nvSpPr>
        <p:spPr bwMode="auto">
          <a:xfrm>
            <a:off x="21782" y="494853"/>
            <a:ext cx="9446761" cy="3906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82058" tIns="41029" rIns="82058" bIns="41029">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id-ID" sz="2000" b="1" dirty="0" smtClean="0">
                <a:latin typeface="Consolas" pitchFamily="49" charset="0"/>
                <a:cs typeface="Estrangelo Edessa" pitchFamily="66" charset="0"/>
              </a:rPr>
              <a:t>Upaya Lainnya...</a:t>
            </a:r>
            <a:endParaRPr lang="id-ID" sz="2000" b="1" dirty="0">
              <a:latin typeface="Consolas" pitchFamily="49" charset="0"/>
              <a:cs typeface="Estrangelo Edessa" pitchFamily="66" charset="0"/>
            </a:endParaRPr>
          </a:p>
        </p:txBody>
      </p:sp>
      <p:pic>
        <p:nvPicPr>
          <p:cNvPr id="3074" name="Picture 2" descr="K:\.KPW Prov Jateng\TPID\2015\pasar murah ramadhan\dokumentasi\IMG_1389.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266990" y="2930527"/>
            <a:ext cx="4244252" cy="2829502"/>
          </a:xfrm>
          <a:prstGeom prst="rect">
            <a:avLst/>
          </a:prstGeom>
          <a:noFill/>
          <a:extLst>
            <a:ext uri="{909E8E84-426E-40DD-AFC4-6F175D3DCCD1}">
              <a14:hiddenFill xmlns="" xmlns:a14="http://schemas.microsoft.com/office/drawing/2010/main">
                <a:solidFill>
                  <a:srgbClr val="FFFFFF"/>
                </a:solidFill>
              </a14:hiddenFill>
            </a:ext>
          </a:extLst>
        </p:spPr>
      </p:pic>
      <p:pic>
        <p:nvPicPr>
          <p:cNvPr id="8" name="Picture 7" descr="D:\TPID 28 sd 29 Jan 2016\Foto Kegiatan\Raskin\IMG_20151122_150729.jpg"/>
          <p:cNvPicPr/>
          <p:nvPr/>
        </p:nvPicPr>
        <p:blipFill>
          <a:blip r:embed="rId3" cstate="print"/>
          <a:srcRect/>
          <a:stretch>
            <a:fillRect/>
          </a:stretch>
        </p:blipFill>
        <p:spPr bwMode="auto">
          <a:xfrm>
            <a:off x="5424170" y="3513503"/>
            <a:ext cx="3719830" cy="2757805"/>
          </a:xfrm>
          <a:prstGeom prst="rect">
            <a:avLst/>
          </a:prstGeom>
          <a:noFill/>
          <a:ln w="9525">
            <a:noFill/>
            <a:miter lim="800000"/>
            <a:headEnd/>
            <a:tailEnd/>
          </a:ln>
        </p:spPr>
      </p:pic>
      <p:sp>
        <p:nvSpPr>
          <p:cNvPr id="9" name="TextBox 8"/>
          <p:cNvSpPr txBox="1"/>
          <p:nvPr/>
        </p:nvSpPr>
        <p:spPr>
          <a:xfrm>
            <a:off x="5039543" y="6412437"/>
            <a:ext cx="4104457" cy="276999"/>
          </a:xfrm>
          <a:prstGeom prst="rect">
            <a:avLst/>
          </a:prstGeom>
          <a:noFill/>
        </p:spPr>
        <p:txBody>
          <a:bodyPr wrap="square" rtlCol="0">
            <a:spAutoFit/>
          </a:bodyPr>
          <a:lstStyle/>
          <a:p>
            <a:pPr algn="ctr"/>
            <a:r>
              <a:rPr lang="id-ID" sz="1200" b="1" dirty="0" smtClean="0"/>
              <a:t>Penyaluran raskin</a:t>
            </a:r>
            <a:endParaRPr lang="id-ID" sz="1200" dirty="0" smtClean="0"/>
          </a:p>
        </p:txBody>
      </p:sp>
      <p:sp>
        <p:nvSpPr>
          <p:cNvPr id="10" name="TextBox 9"/>
          <p:cNvSpPr txBox="1"/>
          <p:nvPr/>
        </p:nvSpPr>
        <p:spPr>
          <a:xfrm>
            <a:off x="336887" y="5877272"/>
            <a:ext cx="4104457" cy="276999"/>
          </a:xfrm>
          <a:prstGeom prst="rect">
            <a:avLst/>
          </a:prstGeom>
          <a:noFill/>
        </p:spPr>
        <p:txBody>
          <a:bodyPr wrap="square" rtlCol="0">
            <a:spAutoFit/>
          </a:bodyPr>
          <a:lstStyle/>
          <a:p>
            <a:pPr algn="ctr"/>
            <a:r>
              <a:rPr lang="id-ID" sz="1200" b="1" dirty="0" smtClean="0"/>
              <a:t>Pelaksanaan pasar murah</a:t>
            </a:r>
            <a:endParaRPr lang="id-ID" sz="1200" dirty="0" smtClean="0"/>
          </a:p>
        </p:txBody>
      </p:sp>
    </p:spTree>
    <p:extLst>
      <p:ext uri="{BB962C8B-B14F-4D97-AF65-F5344CB8AC3E}">
        <p14:creationId xmlns="" xmlns:p14="http://schemas.microsoft.com/office/powerpoint/2010/main" val="1531723127"/>
      </p:ext>
    </p:extLst>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extBox 10"/>
          <p:cNvSpPr txBox="1">
            <a:spLocks noChangeArrowheads="1"/>
          </p:cNvSpPr>
          <p:nvPr/>
        </p:nvSpPr>
        <p:spPr bwMode="auto">
          <a:xfrm>
            <a:off x="76200" y="444588"/>
            <a:ext cx="8312197" cy="6984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82058" tIns="41029" rIns="82058" bIns="41029">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id-ID" sz="2000" b="1" dirty="0">
                <a:latin typeface="Consolas" pitchFamily="49" charset="0"/>
                <a:cs typeface="Estrangelo Edessa" pitchFamily="66" charset="0"/>
              </a:rPr>
              <a:t>Optimalisasi Sub Terminal Agribisnis (STA) Dalam Memotong Rantai Pemasaran</a:t>
            </a:r>
          </a:p>
        </p:txBody>
      </p:sp>
      <p:sp>
        <p:nvSpPr>
          <p:cNvPr id="14340" name="TextBox 5"/>
          <p:cNvSpPr txBox="1">
            <a:spLocks noChangeArrowheads="1"/>
          </p:cNvSpPr>
          <p:nvPr/>
        </p:nvSpPr>
        <p:spPr bwMode="auto">
          <a:xfrm>
            <a:off x="107504" y="1173540"/>
            <a:ext cx="8856986" cy="15696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marL="285750" indent="-285750"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just" eaLnBrk="1" hangingPunct="1">
              <a:buFont typeface="Arial" charset="0"/>
              <a:buChar char="•"/>
            </a:pPr>
            <a:r>
              <a:rPr lang="id-ID" sz="1600" dirty="0"/>
              <a:t>Sub Terminal Agribisnis (STA) merupakan salah satu upaya terobosan yang dapat dilakukan untuk meningkatkan posisi tawar petani dan mengubah pola pikir petani menjadi pola pikir </a:t>
            </a:r>
            <a:r>
              <a:rPr lang="id-ID" sz="1600" dirty="0" smtClean="0"/>
              <a:t>bisnis.</a:t>
            </a:r>
          </a:p>
          <a:p>
            <a:pPr algn="just" eaLnBrk="1" hangingPunct="1">
              <a:buFont typeface="Arial" charset="0"/>
              <a:buChar char="•"/>
            </a:pPr>
            <a:r>
              <a:rPr lang="id-ID" sz="1600" dirty="0"/>
              <a:t>Manfaat dari adanya STA ini yaitu dapat memperpendek rantai pemasaran, khususnya komoditas cabe dan bawang merah, dimana penjualan dapat langsung dilakukan oleh petani. Disamping itu, pemasaran di tingkat petani dapat lebih terjamin dan terdapat kepastian harga baik dari tingkat petani, pedagang, maupun </a:t>
            </a:r>
            <a:r>
              <a:rPr lang="id-ID" sz="1600" dirty="0" smtClean="0"/>
              <a:t>konsumen.</a:t>
            </a:r>
            <a:endParaRPr lang="id-ID" sz="1600" dirty="0"/>
          </a:p>
        </p:txBody>
      </p:sp>
      <p:sp>
        <p:nvSpPr>
          <p:cNvPr id="2" name="TextBox 1"/>
          <p:cNvSpPr txBox="1"/>
          <p:nvPr/>
        </p:nvSpPr>
        <p:spPr>
          <a:xfrm>
            <a:off x="318254" y="5775647"/>
            <a:ext cx="4104457" cy="461665"/>
          </a:xfrm>
          <a:prstGeom prst="rect">
            <a:avLst/>
          </a:prstGeom>
          <a:noFill/>
        </p:spPr>
        <p:txBody>
          <a:bodyPr wrap="square" rtlCol="0">
            <a:spAutoFit/>
          </a:bodyPr>
          <a:lstStyle/>
          <a:p>
            <a:pPr algn="ctr"/>
            <a:r>
              <a:rPr lang="id-ID" sz="1200" b="1" dirty="0"/>
              <a:t>STA Sewukan di Magelang yang menjadi percontohan pengembangan agropolitan</a:t>
            </a:r>
            <a:endParaRPr lang="id-ID" sz="1200" dirty="0" smtClean="0"/>
          </a:p>
        </p:txBody>
      </p:sp>
      <p:sp>
        <p:nvSpPr>
          <p:cNvPr id="8" name="TextBox 7"/>
          <p:cNvSpPr txBox="1"/>
          <p:nvPr/>
        </p:nvSpPr>
        <p:spPr>
          <a:xfrm>
            <a:off x="4716015" y="5777143"/>
            <a:ext cx="4104457" cy="276999"/>
          </a:xfrm>
          <a:prstGeom prst="rect">
            <a:avLst/>
          </a:prstGeom>
          <a:noFill/>
        </p:spPr>
        <p:txBody>
          <a:bodyPr wrap="square" rtlCol="0">
            <a:spAutoFit/>
          </a:bodyPr>
          <a:lstStyle/>
          <a:p>
            <a:pPr algn="ctr"/>
            <a:r>
              <a:rPr lang="id-ID" sz="1200" b="1" dirty="0"/>
              <a:t>Proses pengangkutan bawang merah di STA Jalabaritangkas</a:t>
            </a:r>
            <a:endParaRPr lang="id-ID" sz="1200" dirty="0" smtClean="0"/>
          </a:p>
        </p:txBody>
      </p:sp>
      <p:pic>
        <p:nvPicPr>
          <p:cNvPr id="9" name="Picture 8"/>
          <p:cNvPicPr/>
          <p:nvPr/>
        </p:nvPicPr>
        <p:blipFill>
          <a:blip r:embed="rId2">
            <a:extLst>
              <a:ext uri="{28A0092B-C50C-407E-A947-70E740481C1C}">
                <a14:useLocalDpi xmlns="" xmlns:a14="http://schemas.microsoft.com/office/drawing/2010/main" val="0"/>
              </a:ext>
            </a:extLst>
          </a:blip>
          <a:srcRect/>
          <a:stretch>
            <a:fillRect/>
          </a:stretch>
        </p:blipFill>
        <p:spPr bwMode="auto">
          <a:xfrm>
            <a:off x="318255" y="2801947"/>
            <a:ext cx="3960440" cy="2920478"/>
          </a:xfrm>
          <a:prstGeom prst="rect">
            <a:avLst/>
          </a:prstGeom>
          <a:noFill/>
        </p:spPr>
      </p:pic>
      <p:pic>
        <p:nvPicPr>
          <p:cNvPr id="10" name="Picture 9"/>
          <p:cNvPicPr/>
          <p:nvPr/>
        </p:nvPicPr>
        <p:blipFill>
          <a:blip r:embed="rId3">
            <a:extLst>
              <a:ext uri="{28A0092B-C50C-407E-A947-70E740481C1C}">
                <a14:useLocalDpi xmlns="" xmlns:a14="http://schemas.microsoft.com/office/drawing/2010/main" val="0"/>
              </a:ext>
            </a:extLst>
          </a:blip>
          <a:srcRect/>
          <a:stretch>
            <a:fillRect/>
          </a:stretch>
        </p:blipFill>
        <p:spPr bwMode="auto">
          <a:xfrm>
            <a:off x="4639826" y="2801947"/>
            <a:ext cx="4108637" cy="2920478"/>
          </a:xfrm>
          <a:prstGeom prst="rect">
            <a:avLst/>
          </a:prstGeom>
          <a:noFill/>
        </p:spPr>
      </p:pic>
      <p:sp>
        <p:nvSpPr>
          <p:cNvPr id="11" name="Rectangle 10"/>
          <p:cNvSpPr/>
          <p:nvPr/>
        </p:nvSpPr>
        <p:spPr>
          <a:xfrm>
            <a:off x="381000" y="-76200"/>
            <a:ext cx="7874271" cy="523220"/>
          </a:xfrm>
          <a:prstGeom prst="rect">
            <a:avLst/>
          </a:prstGeom>
        </p:spPr>
        <p:txBody>
          <a:bodyPr wrap="none">
            <a:spAutoFit/>
          </a:bodyPr>
          <a:lstStyle/>
          <a:p>
            <a:pPr algn="ctr"/>
            <a:r>
              <a:rPr lang="es-ES" sz="2800" b="1" dirty="0" err="1">
                <a:latin typeface="Consolas" pitchFamily="49" charset="0"/>
                <a:cs typeface="Estrangelo Edessa" pitchFamily="66" charset="0"/>
              </a:rPr>
              <a:t>Pendistribusian</a:t>
            </a:r>
            <a:r>
              <a:rPr lang="es-ES" sz="2800" b="1" dirty="0">
                <a:latin typeface="Consolas" pitchFamily="49" charset="0"/>
                <a:cs typeface="Estrangelo Edessa" pitchFamily="66" charset="0"/>
              </a:rPr>
              <a:t> </a:t>
            </a:r>
            <a:r>
              <a:rPr lang="id-ID" sz="2800" b="1" dirty="0" err="1" smtClean="0">
                <a:latin typeface="Consolas" pitchFamily="49" charset="0"/>
                <a:cs typeface="Estrangelo Edessa" pitchFamily="66" charset="0"/>
              </a:rPr>
              <a:t>P</a:t>
            </a:r>
            <a:r>
              <a:rPr lang="es-ES" sz="2800" b="1" dirty="0" err="1" smtClean="0">
                <a:latin typeface="Consolas" pitchFamily="49" charset="0"/>
                <a:cs typeface="Estrangelo Edessa" pitchFamily="66" charset="0"/>
              </a:rPr>
              <a:t>asokan</a:t>
            </a:r>
            <a:r>
              <a:rPr lang="es-ES" sz="2800" b="1" dirty="0" smtClean="0">
                <a:latin typeface="Consolas" pitchFamily="49" charset="0"/>
                <a:cs typeface="Estrangelo Edessa" pitchFamily="66" charset="0"/>
              </a:rPr>
              <a:t> </a:t>
            </a:r>
            <a:r>
              <a:rPr lang="id-ID" sz="2800" b="1" dirty="0" smtClean="0">
                <a:latin typeface="Consolas" pitchFamily="49" charset="0"/>
                <a:cs typeface="Estrangelo Edessa" pitchFamily="66" charset="0"/>
              </a:rPr>
              <a:t>A</a:t>
            </a:r>
            <a:r>
              <a:rPr lang="es-ES" sz="2800" b="1" dirty="0" err="1" smtClean="0">
                <a:latin typeface="Consolas" pitchFamily="49" charset="0"/>
                <a:cs typeface="Estrangelo Edessa" pitchFamily="66" charset="0"/>
              </a:rPr>
              <a:t>man</a:t>
            </a:r>
            <a:r>
              <a:rPr lang="es-ES" sz="2800" b="1" dirty="0" smtClean="0">
                <a:latin typeface="Consolas" pitchFamily="49" charset="0"/>
                <a:cs typeface="Estrangelo Edessa" pitchFamily="66" charset="0"/>
              </a:rPr>
              <a:t> </a:t>
            </a:r>
            <a:r>
              <a:rPr lang="es-ES" sz="2800" b="1" dirty="0">
                <a:latin typeface="Consolas" pitchFamily="49" charset="0"/>
                <a:cs typeface="Estrangelo Edessa" pitchFamily="66" charset="0"/>
              </a:rPr>
              <a:t>dan </a:t>
            </a:r>
            <a:r>
              <a:rPr lang="id-ID" sz="2800" b="1" dirty="0" smtClean="0">
                <a:latin typeface="Consolas" pitchFamily="49" charset="0"/>
                <a:cs typeface="Estrangelo Edessa" pitchFamily="66" charset="0"/>
              </a:rPr>
              <a:t>L</a:t>
            </a:r>
            <a:r>
              <a:rPr lang="es-ES" sz="2800" b="1" dirty="0" smtClean="0">
                <a:latin typeface="Consolas" pitchFamily="49" charset="0"/>
                <a:cs typeface="Estrangelo Edessa" pitchFamily="66" charset="0"/>
              </a:rPr>
              <a:t>ancar</a:t>
            </a:r>
            <a:endParaRPr lang="id-ID" sz="2800" b="1" dirty="0">
              <a:latin typeface="Consolas" pitchFamily="49" charset="0"/>
              <a:cs typeface="Estrangelo Edessa" pitchFamily="66" charset="0"/>
            </a:endParaRPr>
          </a:p>
        </p:txBody>
      </p:sp>
    </p:spTree>
    <p:extLst>
      <p:ext uri="{BB962C8B-B14F-4D97-AF65-F5344CB8AC3E}">
        <p14:creationId xmlns="" xmlns:p14="http://schemas.microsoft.com/office/powerpoint/2010/main" val="3937375119"/>
      </p:ext>
    </p:extLst>
  </p:cSld>
  <p:clrMapOvr>
    <a:masterClrMapping/>
  </p:clrMapOvr>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none" rtlCol="0">
        <a:spAutoFit/>
      </a:bodyPr>
      <a:lstStyle>
        <a:defPPr>
          <a:defRPr smtClean="0"/>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1654</TotalTime>
  <Words>2237</Words>
  <Application>Microsoft Office PowerPoint</Application>
  <PresentationFormat>On-screen Show (4:3)</PresentationFormat>
  <Paragraphs>236</Paragraphs>
  <Slides>22</Slides>
  <Notes>0</Notes>
  <HiddenSlides>0</HiddenSlides>
  <MMClips>0</MMClips>
  <ScaleCrop>false</ScaleCrop>
  <HeadingPairs>
    <vt:vector size="4" baseType="variant">
      <vt:variant>
        <vt:lpstr>Theme</vt:lpstr>
      </vt:variant>
      <vt:variant>
        <vt:i4>1</vt:i4>
      </vt:variant>
      <vt:variant>
        <vt:lpstr>Slide Titles</vt:lpstr>
      </vt:variant>
      <vt:variant>
        <vt:i4>22</vt:i4>
      </vt:variant>
    </vt:vector>
  </HeadingPairs>
  <TitlesOfParts>
    <vt:vector size="23" baseType="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vector>
  </TitlesOfParts>
  <Company>Bank Indonesia</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Friska Zehan Phalupy</dc:creator>
  <cp:lastModifiedBy>biro</cp:lastModifiedBy>
  <cp:revision>112</cp:revision>
  <cp:lastPrinted>2016-08-29T06:57:10Z</cp:lastPrinted>
  <dcterms:created xsi:type="dcterms:W3CDTF">2016-08-25T02:39:16Z</dcterms:created>
  <dcterms:modified xsi:type="dcterms:W3CDTF">2016-09-23T18:15:21Z</dcterms:modified>
</cp:coreProperties>
</file>